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1" r:id="rId6"/>
    <p:sldId id="277" r:id="rId7"/>
    <p:sldId id="278" r:id="rId8"/>
    <p:sldId id="279" r:id="rId9"/>
    <p:sldId id="267" r:id="rId10"/>
    <p:sldId id="268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B1F261-88F1-4D2F-992B-DA1E61392647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B03401-1218-40C7-AA8F-C06EA25CBD0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03401-1218-40C7-AA8F-C06EA25CBD0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56E1-773C-4612-849C-330EF451AF06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3F4F-A2AC-408C-96C1-377945AF11E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3119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2143116"/>
            <a:ext cx="4881570" cy="142875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14414" y="2285992"/>
            <a:ext cx="59859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في أمان الله وحفظه</a:t>
            </a:r>
            <a:endParaRPr lang="ar-SA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500166" y="1428736"/>
            <a:ext cx="67151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cap="none" spc="0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الموقف من خلاف العلماء </a:t>
            </a:r>
            <a:endParaRPr lang="ar-SA" sz="8000" b="1" cap="none" spc="0" dirty="0">
              <a:ln/>
              <a:solidFill>
                <a:schemeClr val="tx2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57224" y="1928802"/>
            <a:ext cx="7215238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6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الخلاف في بعض المسائل من طبيعة البشر لاختلافهم في الفهم </a:t>
            </a:r>
            <a:r>
              <a:rPr lang="ar-SA" sz="36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و</a:t>
            </a:r>
            <a:r>
              <a:rPr lang="ar-SA" sz="36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العلم ، وقد سبق </a:t>
            </a:r>
            <a:r>
              <a:rPr lang="ar-SA" sz="36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لك</a:t>
            </a:r>
            <a:r>
              <a:rPr lang="ar-SA" sz="36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khbar MT" pitchFamily="2" charset="-78"/>
              </a:rPr>
              <a:t> بعض أسباب الخلاف بين العلماء ، ولكن ما موقفنا من هذا الخلاف ؟ </a:t>
            </a:r>
            <a:endParaRPr lang="ar-SA" sz="3600" b="1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ngsana New" pitchFamily="18" charset="-34"/>
              <a:cs typeface="Akhbar MT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هم إلى اليسار 3"/>
          <p:cNvSpPr/>
          <p:nvPr/>
        </p:nvSpPr>
        <p:spPr>
          <a:xfrm>
            <a:off x="6215074" y="357166"/>
            <a:ext cx="2121416" cy="1214446"/>
          </a:xfrm>
          <a:prstGeom prst="lef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أولاً 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158" y="2000240"/>
            <a:ext cx="8501122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6088" lvl="1" indent="11113"/>
            <a:r>
              <a:rPr lang="ar-SA" sz="2800" dirty="0" smtClean="0"/>
              <a:t>يجب العلماء وإجلالهم ؛ المخطئ منهم </a:t>
            </a:r>
            <a:r>
              <a:rPr lang="ar-SA" sz="2800" dirty="0" err="1" smtClean="0"/>
              <a:t>و</a:t>
            </a:r>
            <a:r>
              <a:rPr lang="ar-SA" sz="2800" dirty="0" smtClean="0"/>
              <a:t> المصيب ، ولا يبيح خطأ بعض الأئمة المجتهدين التعدي عليهم </a:t>
            </a:r>
            <a:r>
              <a:rPr lang="ar-SA" sz="2800" dirty="0" err="1" smtClean="0"/>
              <a:t>و</a:t>
            </a:r>
            <a:r>
              <a:rPr lang="ar-SA" sz="2800" dirty="0" smtClean="0"/>
              <a:t> الطعن فيهم وانتقاصهم ، فهذا ما أدى إليه اجتهاده . وهو معذور في ذلك مأجور ، فعن عمرو بن العاص أنه سمع رسول الله </a:t>
            </a:r>
            <a:r>
              <a:rPr lang="ar-SA" sz="2800" dirty="0" smtClean="0">
                <a:sym typeface="AGA Arabesque"/>
              </a:rPr>
              <a:t> يقول : (( </a:t>
            </a:r>
            <a:r>
              <a:rPr lang="ar-SA" sz="2800" dirty="0" smtClean="0">
                <a:solidFill>
                  <a:srgbClr val="002060"/>
                </a:solidFill>
                <a:cs typeface="Akhbar MT" pitchFamily="2" charset="-78"/>
                <a:sym typeface="AGA Arabesque"/>
              </a:rPr>
              <a:t>إذا حكم الحاكم فاجتهد ثم أصاب فله أجران ، وإذا حكم فاجتهد ثم أخطأ فله أجر </a:t>
            </a:r>
            <a:r>
              <a:rPr lang="ar-SA" sz="2800" dirty="0" smtClean="0">
                <a:sym typeface="AGA Arabesque"/>
              </a:rPr>
              <a:t>)) . </a:t>
            </a:r>
            <a:r>
              <a:rPr lang="ar-SA" sz="2800" dirty="0" smtClean="0">
                <a:sym typeface="AGA Arabesque"/>
              </a:rPr>
              <a:t>و</a:t>
            </a:r>
            <a:r>
              <a:rPr lang="ar-SA" sz="2800" dirty="0" smtClean="0">
                <a:sym typeface="AGA Arabesque"/>
              </a:rPr>
              <a:t>قد سبق </a:t>
            </a:r>
            <a:r>
              <a:rPr lang="ar-SA" sz="2800" dirty="0" err="1" smtClean="0">
                <a:sym typeface="AGA Arabesque"/>
              </a:rPr>
              <a:t>لك</a:t>
            </a:r>
            <a:r>
              <a:rPr lang="ar-SA" sz="2800" dirty="0" smtClean="0">
                <a:sym typeface="AGA Arabesque"/>
              </a:rPr>
              <a:t> أسباب خلاف العلماء وهي أعذار ، كما أن بعض الأحكام التي ترى هذا العالم </a:t>
            </a:r>
            <a:r>
              <a:rPr lang="ar-SA" sz="2800" dirty="0" smtClean="0">
                <a:sym typeface="AGA Arabesque"/>
              </a:rPr>
              <a:t>قد أخطأ فيها قد تكون صواباً في حقيقة المر ، </a:t>
            </a:r>
            <a:r>
              <a:rPr lang="ar-SA" sz="2800" dirty="0" err="1" smtClean="0">
                <a:sym typeface="AGA Arabesque"/>
              </a:rPr>
              <a:t>و</a:t>
            </a:r>
            <a:r>
              <a:rPr lang="ar-SA" sz="2800" dirty="0" smtClean="0">
                <a:sym typeface="AGA Arabesque"/>
              </a:rPr>
              <a:t> الخطأ هو ما عندك . </a:t>
            </a:r>
            <a:r>
              <a:rPr lang="ar-SA" sz="2800" dirty="0" smtClean="0"/>
              <a:t> </a:t>
            </a:r>
            <a:endParaRPr lang="ar-SA" sz="2800" b="1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28596" y="1643050"/>
            <a:ext cx="8286808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ar-SA" sz="2400" dirty="0" smtClean="0"/>
              <a:t>ولنتأمل قوله تعالى في قصة حكم داود وسليمان عليهما السلام في الحرث عندما قال تعالى : {</a:t>
            </a:r>
            <a:r>
              <a:rPr lang="ar-SA" sz="2400" b="1" dirty="0" err="1" smtClean="0">
                <a:solidFill>
                  <a:srgbClr val="006600"/>
                </a:solidFill>
              </a:rPr>
              <a:t>وَدَاوُودَ</a:t>
            </a:r>
            <a:r>
              <a:rPr lang="ar-SA" sz="2400" b="1" dirty="0" smtClean="0">
                <a:solidFill>
                  <a:srgbClr val="006600"/>
                </a:solidFill>
              </a:rPr>
              <a:t> وَسُلَيْمَانَ إِذْ يَحْكُمَانِ فِي الْحَرْثِ إِذْ نَفَشَتْ فِيهِ غَنَمُ الْقَوْمِ وَكُنَّا لِحُكْمِهِمْ شَاهِدِينَ (78) فَفَهَّمْنَاهَا سُلَيْمَانَ وَكُلاًّ آتَيْنَا حُكْماً وَعِلْماً </a:t>
            </a:r>
            <a:r>
              <a:rPr lang="ar-SA" sz="2400" dirty="0" smtClean="0">
                <a:solidFill>
                  <a:srgbClr val="006600"/>
                </a:solidFill>
              </a:rPr>
              <a:t> </a:t>
            </a:r>
            <a:r>
              <a:rPr lang="ar-SA" sz="2400" dirty="0" smtClean="0"/>
              <a:t>} </a:t>
            </a:r>
          </a:p>
          <a:p>
            <a:r>
              <a:rPr lang="ar-SA" sz="2400" b="1" dirty="0" smtClean="0"/>
              <a:t>فالحق كان مع سليمان ومع ذلك قال الله عنهما : {</a:t>
            </a:r>
            <a:r>
              <a:rPr lang="ar-SA" sz="2400" b="1" dirty="0" smtClean="0">
                <a:solidFill>
                  <a:srgbClr val="006600"/>
                </a:solidFill>
              </a:rPr>
              <a:t>وَكُلاًّ آتَيْنَا حُكْماً وَعِلْماً </a:t>
            </a:r>
            <a:r>
              <a:rPr lang="ar-SA" sz="2400" b="1" dirty="0" smtClean="0"/>
              <a:t>} .</a:t>
            </a:r>
            <a:endParaRPr lang="ar-SA" sz="2400" b="1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هم إلى اليسار 3"/>
          <p:cNvSpPr/>
          <p:nvPr/>
        </p:nvSpPr>
        <p:spPr>
          <a:xfrm>
            <a:off x="6215074" y="357166"/>
            <a:ext cx="2121416" cy="1214446"/>
          </a:xfrm>
          <a:prstGeom prst="lef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ثاني</a:t>
            </a: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اً 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158" y="2000240"/>
            <a:ext cx="850112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6088" lvl="1" indent="11113"/>
            <a:r>
              <a:rPr lang="ar-SA" sz="2800" dirty="0" smtClean="0"/>
              <a:t>الأئمة المجتهدون متفقون في أصول الشريعة ، وإنما خلافهم في فروعها ؛ كما وقع في بعض المسائل المتعلقة </a:t>
            </a:r>
            <a:r>
              <a:rPr lang="ar-SA" sz="2800" dirty="0" smtClean="0"/>
              <a:t>بالصلاة </a:t>
            </a:r>
            <a:r>
              <a:rPr lang="ar-SA" sz="2800" dirty="0" err="1" smtClean="0"/>
              <a:t>و</a:t>
            </a:r>
            <a:r>
              <a:rPr lang="ar-SA" sz="2800" dirty="0" smtClean="0"/>
              <a:t> الحج </a:t>
            </a:r>
            <a:r>
              <a:rPr lang="ar-SA" sz="2800" dirty="0" err="1" smtClean="0"/>
              <a:t>و</a:t>
            </a:r>
            <a:r>
              <a:rPr lang="ar-SA" sz="2800" dirty="0" smtClean="0"/>
              <a:t> البيع ونحوها . </a:t>
            </a:r>
            <a:endParaRPr lang="ar-SA" sz="2800" b="1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هم إلى اليسار 3"/>
          <p:cNvSpPr/>
          <p:nvPr/>
        </p:nvSpPr>
        <p:spPr>
          <a:xfrm>
            <a:off x="6215074" y="357166"/>
            <a:ext cx="2121416" cy="1214446"/>
          </a:xfrm>
          <a:prstGeom prst="lef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ثالث</a:t>
            </a: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اً 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158" y="2000240"/>
            <a:ext cx="850112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6088" lvl="1" indent="11113"/>
            <a:r>
              <a:rPr lang="ar-SA" sz="2800" dirty="0" smtClean="0"/>
              <a:t>وقوع الخطأ من بعض العلماء يدل على أن التعظيم يكون للنصوص الشرعية لا للأشخاص ، فكل يؤخذ من قوله ويرد إلا محمداً </a:t>
            </a:r>
            <a:r>
              <a:rPr lang="ar-SA" sz="2800" dirty="0" smtClean="0">
                <a:sym typeface="AGA Arabesque"/>
              </a:rPr>
              <a:t> .</a:t>
            </a:r>
            <a:endParaRPr lang="ar-SA" sz="2800" b="1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هم إلى اليسار 3"/>
          <p:cNvSpPr/>
          <p:nvPr/>
        </p:nvSpPr>
        <p:spPr>
          <a:xfrm>
            <a:off x="6215074" y="357166"/>
            <a:ext cx="2121416" cy="1214446"/>
          </a:xfrm>
          <a:prstGeom prst="lef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رابع</a:t>
            </a: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اً 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158" y="2000240"/>
            <a:ext cx="850112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6088" lvl="1" indent="11113"/>
            <a:r>
              <a:rPr lang="ar-SA" sz="2800" dirty="0" smtClean="0"/>
              <a:t>لا يجوز لنا التعصب لقول أحد العلماء ونحن نعلم أن الحق مع العالم الآخر ، فالعالم الذي أخطأ معذور مأجور ، ولكن لا يعني ذلك أن نتابعه </a:t>
            </a:r>
            <a:r>
              <a:rPr lang="ar-SA" sz="2800" dirty="0" smtClean="0"/>
              <a:t>على خطئه أو نتعصب له ، ونلوي النصوص من أجل تصحيح قوله . </a:t>
            </a:r>
            <a:endParaRPr lang="ar-SA" sz="2800" b="1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>
            <a:spLocks noChangeArrowheads="1"/>
          </p:cNvSpPr>
          <p:nvPr/>
        </p:nvSpPr>
        <p:spPr bwMode="auto">
          <a:xfrm>
            <a:off x="6786578" y="214290"/>
            <a:ext cx="1952616" cy="1071570"/>
          </a:xfrm>
          <a:prstGeom prst="cloudCallout">
            <a:avLst>
              <a:gd name="adj1" fmla="val 68029"/>
              <a:gd name="adj2" fmla="val -57963"/>
            </a:avLst>
          </a:prstGeom>
          <a:solidFill>
            <a:schemeClr val="accent6">
              <a:lumMod val="60000"/>
              <a:lumOff val="40000"/>
            </a:schemeClr>
          </a:solidFill>
          <a:ln w="42500" algn="ctr">
            <a:solidFill>
              <a:srgbClr val="B05C0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نشــــاط</a:t>
            </a:r>
            <a:endParaRPr lang="ar-S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0034" y="1571612"/>
            <a:ext cx="828677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افتحي الكتاب </a:t>
            </a:r>
            <a:r>
              <a:rPr lang="ar-S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ص</a:t>
            </a:r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16 – 17 لمتابعة النشاط .</a:t>
            </a:r>
            <a:endParaRPr lang="ar-S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296</Words>
  <Application>Microsoft Office PowerPoint</Application>
  <PresentationFormat>عرض على الشاشة (3:4)‏</PresentationFormat>
  <Paragraphs>16</Paragraphs>
  <Slides>10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Microsoft</dc:creator>
  <cp:lastModifiedBy>user1</cp:lastModifiedBy>
  <cp:revision>115</cp:revision>
  <dcterms:created xsi:type="dcterms:W3CDTF">2011-08-22T18:27:36Z</dcterms:created>
  <dcterms:modified xsi:type="dcterms:W3CDTF">2014-01-30T23:02:16Z</dcterms:modified>
</cp:coreProperties>
</file>