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331" r:id="rId4"/>
    <p:sldId id="312" r:id="rId5"/>
    <p:sldId id="335" r:id="rId6"/>
    <p:sldId id="337" r:id="rId7"/>
    <p:sldId id="333" r:id="rId8"/>
    <p:sldId id="332" r:id="rId9"/>
    <p:sldId id="338" r:id="rId10"/>
    <p:sldId id="300" r:id="rId11"/>
    <p:sldId id="269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  <a:srgbClr val="990033"/>
    <a:srgbClr val="006600"/>
    <a:srgbClr val="6600CC"/>
    <a:srgbClr val="CC0000"/>
    <a:srgbClr val="996633"/>
    <a:srgbClr val="9900CC"/>
    <a:srgbClr val="663300"/>
    <a:srgbClr val="3F2A15"/>
  </p:clrMru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2667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26201D7-16AD-4D73-A3E0-40ED294731F2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852DFF-9F15-44D8-8DED-870A84A821F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47B8-661F-4F6E-97E2-0BD3055FFB4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FFD4-624A-4781-8C9C-D9E098C517A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5000" r="-12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8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643050"/>
            <a:ext cx="5286412" cy="221457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>
            <a:spLocks noChangeArrowheads="1"/>
          </p:cNvSpPr>
          <p:nvPr/>
        </p:nvSpPr>
        <p:spPr bwMode="auto">
          <a:xfrm>
            <a:off x="6643702" y="214290"/>
            <a:ext cx="1952616" cy="1143008"/>
          </a:xfrm>
          <a:prstGeom prst="cloudCallout">
            <a:avLst>
              <a:gd name="adj1" fmla="val 68029"/>
              <a:gd name="adj2" fmla="val -57963"/>
            </a:avLst>
          </a:prstGeom>
          <a:solidFill>
            <a:schemeClr val="accent4">
              <a:lumMod val="20000"/>
              <a:lumOff val="80000"/>
            </a:schemeClr>
          </a:solidFill>
          <a:ln w="42500" algn="ctr">
            <a:solidFill>
              <a:srgbClr val="B05C0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نشــاط</a:t>
            </a: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28596" y="1928802"/>
            <a:ext cx="8501122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006666"/>
                </a:solidFill>
                <a:cs typeface="Akhbar MT" pitchFamily="2" charset="-78"/>
              </a:rPr>
              <a:t>1/ بم تعلل كثرة الأحاديث عند أهل الحجاز في الزمن الأول ، وقلتها عند أهل العراق ؟ </a:t>
            </a:r>
          </a:p>
          <a:p>
            <a:r>
              <a:rPr lang="ar-SA" sz="3200" b="1" dirty="0" smtClean="0">
                <a:solidFill>
                  <a:srgbClr val="006666"/>
                </a:solidFill>
                <a:cs typeface="Akhbar MT" pitchFamily="2" charset="-78"/>
              </a:rPr>
              <a:t>.........................................................................</a:t>
            </a:r>
          </a:p>
          <a:p>
            <a:r>
              <a:rPr lang="ar-SA" sz="3200" b="1" dirty="0" smtClean="0">
                <a:solidFill>
                  <a:srgbClr val="006666"/>
                </a:solidFill>
                <a:cs typeface="Akhbar MT" pitchFamily="2" charset="-78"/>
              </a:rPr>
              <a:t>2/ بالرجوع إلى مصادر التعلم المختلفة ؛ اكتب ترجمة موجزة عن أحد العلام المذكورين في إحدى المدرستين ، على أن تتضمن الترجمة المعالم البارزة في حياته ، وموقفا من مواقفه التي فيها القدوة </a:t>
            </a:r>
            <a:r>
              <a:rPr lang="ar-SA" sz="3200" b="1" dirty="0" err="1" smtClean="0">
                <a:solidFill>
                  <a:srgbClr val="006666"/>
                </a:solidFill>
                <a:cs typeface="Akhbar MT" pitchFamily="2" charset="-78"/>
              </a:rPr>
              <a:t>و</a:t>
            </a:r>
            <a:r>
              <a:rPr lang="ar-SA" sz="3200" b="1" dirty="0" smtClean="0">
                <a:solidFill>
                  <a:srgbClr val="006666"/>
                </a:solidFill>
                <a:cs typeface="Akhbar MT" pitchFamily="2" charset="-78"/>
              </a:rPr>
              <a:t> العبرة  </a:t>
            </a:r>
          </a:p>
          <a:p>
            <a:r>
              <a:rPr lang="ar-SA" sz="3200" b="1" dirty="0" smtClean="0">
                <a:solidFill>
                  <a:srgbClr val="006666"/>
                </a:solidFill>
                <a:cs typeface="Akhbar MT" pitchFamily="2" charset="-78"/>
              </a:rPr>
              <a:t>.........................................................................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large_123806878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642918"/>
            <a:ext cx="8001056" cy="578647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71670" y="1714488"/>
            <a:ext cx="65722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مدارس الفقه وأسباب ظهورها </a:t>
            </a:r>
            <a:endParaRPr lang="ar-SA" sz="5400" b="1" dirty="0">
              <a:ln w="1905"/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زاوية مطوية 3"/>
          <p:cNvSpPr/>
          <p:nvPr/>
        </p:nvSpPr>
        <p:spPr>
          <a:xfrm>
            <a:off x="571472" y="1928802"/>
            <a:ext cx="8143932" cy="3143272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5C2E00"/>
                </a:solidFill>
                <a:cs typeface="Akhbar MT" pitchFamily="2" charset="-78"/>
              </a:rPr>
              <a:t>بعد وفاة النبي </a:t>
            </a:r>
            <a:r>
              <a:rPr lang="ar-SA" sz="2800" b="1" dirty="0" smtClean="0">
                <a:solidFill>
                  <a:srgbClr val="5C2E00"/>
                </a:solidFill>
                <a:cs typeface="Akhbar MT" pitchFamily="2" charset="-78"/>
                <a:sym typeface="AGA Arabesque"/>
              </a:rPr>
              <a:t> اجتهد الصحابة رضي الله عنهم في نشر العلم ، وتفقيه الناس ودعواتهم ، وانتشروا في أنحاء الأرض يبلغون دين الله تعالى ، فانتشر العلم في الأمصار الإسلامية ، فكان للعلم حواضر كثيرة ينهل منها المتعلمون ؛ من أهمها : </a:t>
            </a:r>
            <a:endParaRPr lang="ar-SA" sz="2800" b="1" dirty="0">
              <a:solidFill>
                <a:srgbClr val="5C2E00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5143504" y="428604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المدينة النبوية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596" y="1643050"/>
            <a:ext cx="835823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الخلفاء الأربعة ، وعائشة وعبد الله بن عمر وزيد بن ثابت وغيرهم رضي الله عنهم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7" name="موجة 6"/>
          <p:cNvSpPr/>
          <p:nvPr/>
        </p:nvSpPr>
        <p:spPr>
          <a:xfrm>
            <a:off x="5286380" y="2786058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مكة المكرمة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71472" y="3857628"/>
            <a:ext cx="835823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عبد الله بن عباس رضي الله عنهما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10" name="موجة 9"/>
          <p:cNvSpPr/>
          <p:nvPr/>
        </p:nvSpPr>
        <p:spPr>
          <a:xfrm>
            <a:off x="5214942" y="4500570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الكوفة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71472" y="5715016"/>
            <a:ext cx="835823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عبد الله بن مسعود وأبو موسى وسليمان رضي الله عنهم ، ثم انتقل إليها علي رضي الله عنه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5143504" y="428604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البصرة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596" y="1643050"/>
            <a:ext cx="835823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أنس وجابر رضي الله عنهما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7" name="موجة 6"/>
          <p:cNvSpPr/>
          <p:nvPr/>
        </p:nvSpPr>
        <p:spPr>
          <a:xfrm>
            <a:off x="5286380" y="2786058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الشــــام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71472" y="3857628"/>
            <a:ext cx="835823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معاذ وأبو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الدرداء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ومعاوية رضي الله عنهما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10" name="موجة 9"/>
          <p:cNvSpPr/>
          <p:nvPr/>
        </p:nvSpPr>
        <p:spPr>
          <a:xfrm>
            <a:off x="5214942" y="4500570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مصــــر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71472" y="5715016"/>
            <a:ext cx="835823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وفيها عمرو بن العاص وابنه عبد الله رضي الله عنهما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7918999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428728" y="1285860"/>
            <a:ext cx="6715172" cy="264318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800" b="1" dirty="0" smtClean="0">
                <a:solidFill>
                  <a:srgbClr val="006666"/>
                </a:solidFill>
                <a:cs typeface="Akhbar MT" pitchFamily="2" charset="-78"/>
              </a:rPr>
              <a:t>وفي أواخر القرن الأول الهجري وبداية القرن الثاني ، بدأت الآراء الفقهية تتجه نحو تكوين مدرستين كبيرتين ؛ لكل منهما منهج تختص </a:t>
            </a:r>
            <a:r>
              <a:rPr lang="ar-SA" sz="2800" b="1" dirty="0" err="1" smtClean="0">
                <a:solidFill>
                  <a:srgbClr val="006666"/>
                </a:solidFill>
                <a:cs typeface="Akhbar MT" pitchFamily="2" charset="-78"/>
              </a:rPr>
              <a:t>به</a:t>
            </a:r>
            <a:r>
              <a:rPr lang="ar-SA" sz="2800" b="1" dirty="0" smtClean="0">
                <a:solidFill>
                  <a:srgbClr val="006666"/>
                </a:solidFill>
                <a:cs typeface="Akhbar MT" pitchFamily="2" charset="-78"/>
              </a:rPr>
              <a:t> عن الآخر ، وهاتان المدرستان هما :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4500562" y="357166"/>
            <a:ext cx="3571900" cy="1000132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المدرسة الأولى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1785926"/>
            <a:ext cx="835823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مدرسة الأثر وتسمى مدرسة المدينة ، وهي بالحجاز وسبب هذه التسمية :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اعتماها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على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الاحاديث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و الآثار غالباً ؛ بسبب كثرتها عندهم ، ولقلة المسائل الحادثة في المجتمع الحجازي ذلك الوقت ، واجتنابهم المسائل الفقهية المفروضة غير الواقعة ، وليس معنى ذلك أنهم لا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بنظرون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في الرأي ؛ ولكن غلب عليهم النظر في الآثار .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8" name="مخطط انسيابي: شريط مثقب 7"/>
          <p:cNvSpPr/>
          <p:nvPr/>
        </p:nvSpPr>
        <p:spPr>
          <a:xfrm>
            <a:off x="357158" y="4000504"/>
            <a:ext cx="8143932" cy="2643206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ومن أشهر علماء هذه المدرسة فقهاء المدينة السبعة : سعيد بن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المسيب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، وعبيد الله ابن عبد الله بن عتبة بن مسعود ،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و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القاسم ابن محمد بن أبي بكر ، وخارجة بن زيد ، وأبو بكر بن عبد الرحمن بن الحارث بن هشام ، وسليمان بن يسار ، وعروة بن الزبير </a:t>
            </a:r>
            <a:r>
              <a:rPr lang="ar-SA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4500562" y="357166"/>
            <a:ext cx="3571900" cy="1000132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المدرسة الثانية 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1785926"/>
            <a:ext cx="835823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مدرسة الرأي وتسمى مدرسة الكوفة وهي بالعراق ، وسبب هذه التسمية : أن أهل العراق كثر عندهم ذلك الوقت الأخذ بالرأي وذلك لكثرة المسائل الحادثة عندهم وقلة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الاحاديث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بالنسبة لما عند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اهل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الحجاز ، فلذلك احتاجوا لاستنباط الأحكام من النصوص القرآنية ، والأحاديث التي كانت عندهم بالنظر </a:t>
            </a:r>
            <a:r>
              <a:rPr lang="ar-SA" sz="28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</a:t>
            </a:r>
            <a:r>
              <a:rPr lang="ar-SA" sz="28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التأمل ، حتى كثر ذلك عندهم فسموا أهل الرأي .  </a:t>
            </a:r>
            <a:endParaRPr lang="ar-SA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  <p:sp>
        <p:nvSpPr>
          <p:cNvPr id="8" name="مخطط انسيابي: شريط مثقب 7"/>
          <p:cNvSpPr/>
          <p:nvPr/>
        </p:nvSpPr>
        <p:spPr>
          <a:xfrm>
            <a:off x="357158" y="4286256"/>
            <a:ext cx="8143932" cy="1643074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ومن أشهر علماء هذه المدرسة :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علقمة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النخعي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، ومسروق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الهمداني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،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وشريح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القاضي ، وإبراهيم </a:t>
            </a:r>
            <a:r>
              <a:rPr lang="ar-SA" sz="2800" b="1" dirty="0" err="1" smtClean="0">
                <a:solidFill>
                  <a:srgbClr val="0000CC"/>
                </a:solidFill>
                <a:cs typeface="Akhbar MT" pitchFamily="2" charset="-78"/>
              </a:rPr>
              <a:t>النخعي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 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408</Words>
  <Application>Microsoft Office PowerPoint</Application>
  <PresentationFormat>عرض على الشاشة (3:4)‏</PresentationFormat>
  <Paragraphs>26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user1</cp:lastModifiedBy>
  <cp:revision>423</cp:revision>
  <dcterms:created xsi:type="dcterms:W3CDTF">2011-09-01T02:07:20Z</dcterms:created>
  <dcterms:modified xsi:type="dcterms:W3CDTF">2014-01-30T12:54:49Z</dcterms:modified>
</cp:coreProperties>
</file>