
<file path=[Content_Types].xml><?xml version="1.0" encoding="utf-8"?>
<Types xmlns="http://schemas.openxmlformats.org/package/2006/content-types">
  <Default Extension="png" ContentType="image/png"/>
  <Default Extension="jfif"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8" r:id="rId4"/>
    <p:sldId id="261" r:id="rId5"/>
    <p:sldId id="263" r:id="rId6"/>
    <p:sldId id="262" r:id="rId7"/>
    <p:sldId id="271" r:id="rId8"/>
    <p:sldId id="268" r:id="rId9"/>
    <p:sldId id="269" r:id="rId10"/>
    <p:sldId id="272" r:id="rId11"/>
    <p:sldId id="270" r:id="rId12"/>
    <p:sldId id="273" r:id="rId13"/>
    <p:sldId id="275" r:id="rId14"/>
    <p:sldId id="266" r:id="rId15"/>
    <p:sldId id="276" r:id="rId16"/>
    <p:sldId id="278" r:id="rId17"/>
    <p:sldId id="277" r:id="rId18"/>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DA92"/>
    <a:srgbClr val="009531"/>
    <a:srgbClr val="E8CD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بلا نمط، شبكة جدول">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نمط متوسط 2 - تميي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نمط متوسط 2 - تميي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النمط المتوس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نمط متوسط 4 - تميي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963" autoAdjust="0"/>
    <p:restoredTop sz="94660"/>
  </p:normalViewPr>
  <p:slideViewPr>
    <p:cSldViewPr snapToGrid="0">
      <p:cViewPr>
        <p:scale>
          <a:sx n="50" d="100"/>
          <a:sy n="50" d="100"/>
        </p:scale>
        <p:origin x="206" y="8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A87EBF-4DD5-4552-962F-95F164666876}" type="doc">
      <dgm:prSet loTypeId="urn:microsoft.com/office/officeart/2008/layout/HalfCircleOrganizationChart" loCatId="hierarchy" qsTypeId="urn:microsoft.com/office/officeart/2005/8/quickstyle/simple1" qsCatId="simple" csTypeId="urn:microsoft.com/office/officeart/2005/8/colors/accent2_3" csCatId="accent2" phldr="1"/>
      <dgm:spPr/>
      <dgm:t>
        <a:bodyPr/>
        <a:lstStyle/>
        <a:p>
          <a:pPr rtl="1"/>
          <a:endParaRPr lang="ar-SA"/>
        </a:p>
      </dgm:t>
    </dgm:pt>
    <dgm:pt modelId="{22DE59D2-2085-4909-9CED-E13649B3C6D9}">
      <dgm:prSet phldrT="[نص]"/>
      <dgm:spPr/>
      <dgm:t>
        <a:bodyPr/>
        <a:lstStyle/>
        <a:p>
          <a:pPr rtl="1"/>
          <a:r>
            <a:rPr lang="en-US" dirty="0" smtClean="0"/>
            <a:t> </a:t>
          </a:r>
          <a:endParaRPr lang="ar-SA" dirty="0"/>
        </a:p>
      </dgm:t>
    </dgm:pt>
    <dgm:pt modelId="{97062E19-8E77-40F3-B3CC-FB3325DE2933}" type="parTrans" cxnId="{5527DCF7-C779-4723-8BCE-E66C06D1B416}">
      <dgm:prSet/>
      <dgm:spPr/>
      <dgm:t>
        <a:bodyPr/>
        <a:lstStyle/>
        <a:p>
          <a:pPr rtl="1"/>
          <a:endParaRPr lang="ar-SA"/>
        </a:p>
      </dgm:t>
    </dgm:pt>
    <dgm:pt modelId="{2292E9F9-070F-4E3A-B3A3-2A3B73DF6EF7}" type="sibTrans" cxnId="{5527DCF7-C779-4723-8BCE-E66C06D1B416}">
      <dgm:prSet/>
      <dgm:spPr/>
      <dgm:t>
        <a:bodyPr/>
        <a:lstStyle/>
        <a:p>
          <a:pPr rtl="1"/>
          <a:endParaRPr lang="ar-SA"/>
        </a:p>
      </dgm:t>
    </dgm:pt>
    <dgm:pt modelId="{BAC73115-110A-4FDD-8E63-BCE8B951A6EF}">
      <dgm:prSet phldrT="[نص]" custT="1"/>
      <dgm:spPr/>
      <dgm:t>
        <a:bodyPr/>
        <a:lstStyle/>
        <a:p>
          <a:pPr rtl="1"/>
          <a:r>
            <a:rPr lang="ar-SA" sz="6000" b="1" dirty="0" smtClean="0">
              <a:solidFill>
                <a:schemeClr val="accent4">
                  <a:lumMod val="50000"/>
                </a:schemeClr>
              </a:solidFill>
              <a:latin typeface="Traditional Arabic" panose="02020603050405020304" pitchFamily="18" charset="-78"/>
              <a:cs typeface="Traditional Arabic" panose="02020603050405020304" pitchFamily="18" charset="-78"/>
            </a:rPr>
            <a:t>الخيري</a:t>
          </a:r>
          <a:endParaRPr lang="ar-SA" sz="6000" b="1" dirty="0">
            <a:solidFill>
              <a:schemeClr val="accent4">
                <a:lumMod val="50000"/>
              </a:schemeClr>
            </a:solidFill>
            <a:latin typeface="Traditional Arabic" panose="02020603050405020304" pitchFamily="18" charset="-78"/>
            <a:cs typeface="Traditional Arabic" panose="02020603050405020304" pitchFamily="18" charset="-78"/>
          </a:endParaRPr>
        </a:p>
      </dgm:t>
    </dgm:pt>
    <dgm:pt modelId="{3B3A1E68-658F-41C2-A9C1-EEE636F2B9DF}" type="parTrans" cxnId="{1CBA64C8-0311-42F0-951E-F3E59C5BDFEF}">
      <dgm:prSet/>
      <dgm:spPr/>
      <dgm:t>
        <a:bodyPr/>
        <a:lstStyle/>
        <a:p>
          <a:pPr rtl="1"/>
          <a:endParaRPr lang="ar-SA"/>
        </a:p>
      </dgm:t>
    </dgm:pt>
    <dgm:pt modelId="{563EC2B3-C424-4D73-9679-7535735BEDE1}" type="sibTrans" cxnId="{1CBA64C8-0311-42F0-951E-F3E59C5BDFEF}">
      <dgm:prSet/>
      <dgm:spPr/>
      <dgm:t>
        <a:bodyPr/>
        <a:lstStyle/>
        <a:p>
          <a:pPr rtl="1"/>
          <a:endParaRPr lang="ar-SA"/>
        </a:p>
      </dgm:t>
    </dgm:pt>
    <dgm:pt modelId="{F17CE7C6-94B4-4C2E-8876-8388268C71BA}">
      <dgm:prSet phldrT="[نص]" custT="1"/>
      <dgm:spPr/>
      <dgm:t>
        <a:bodyPr/>
        <a:lstStyle/>
        <a:p>
          <a:pPr rtl="1"/>
          <a:r>
            <a:rPr lang="ar-SA" sz="6000" b="1" dirty="0" smtClean="0">
              <a:solidFill>
                <a:schemeClr val="accent4">
                  <a:lumMod val="50000"/>
                </a:schemeClr>
              </a:solidFill>
              <a:latin typeface="Traditional Arabic" panose="02020603050405020304" pitchFamily="18" charset="-78"/>
              <a:cs typeface="Traditional Arabic" panose="02020603050405020304" pitchFamily="18" charset="-78"/>
            </a:rPr>
            <a:t>الأهلي</a:t>
          </a:r>
          <a:endParaRPr lang="ar-SA" sz="6000" b="1" dirty="0">
            <a:solidFill>
              <a:schemeClr val="accent4">
                <a:lumMod val="50000"/>
              </a:schemeClr>
            </a:solidFill>
            <a:latin typeface="Traditional Arabic" panose="02020603050405020304" pitchFamily="18" charset="-78"/>
            <a:cs typeface="Traditional Arabic" panose="02020603050405020304" pitchFamily="18" charset="-78"/>
          </a:endParaRPr>
        </a:p>
      </dgm:t>
    </dgm:pt>
    <dgm:pt modelId="{EE09885D-AA5C-44C5-893B-98CF2EBFF486}" type="parTrans" cxnId="{5CF2947C-DB1A-4B72-B486-99BFA1DB038C}">
      <dgm:prSet/>
      <dgm:spPr/>
      <dgm:t>
        <a:bodyPr/>
        <a:lstStyle/>
        <a:p>
          <a:pPr rtl="1"/>
          <a:endParaRPr lang="ar-SA"/>
        </a:p>
      </dgm:t>
    </dgm:pt>
    <dgm:pt modelId="{6EA83B16-EE14-48C8-9D4B-31AE723CA76E}" type="sibTrans" cxnId="{5CF2947C-DB1A-4B72-B486-99BFA1DB038C}">
      <dgm:prSet/>
      <dgm:spPr/>
      <dgm:t>
        <a:bodyPr/>
        <a:lstStyle/>
        <a:p>
          <a:pPr rtl="1"/>
          <a:endParaRPr lang="ar-SA"/>
        </a:p>
      </dgm:t>
    </dgm:pt>
    <dgm:pt modelId="{0812E2F0-8056-4FD9-B245-1F0BC37247E6}" type="pres">
      <dgm:prSet presAssocID="{E5A87EBF-4DD5-4552-962F-95F164666876}" presName="Name0" presStyleCnt="0">
        <dgm:presLayoutVars>
          <dgm:orgChart val="1"/>
          <dgm:chPref val="1"/>
          <dgm:dir/>
          <dgm:animOne val="branch"/>
          <dgm:animLvl val="lvl"/>
          <dgm:resizeHandles/>
        </dgm:presLayoutVars>
      </dgm:prSet>
      <dgm:spPr/>
      <dgm:t>
        <a:bodyPr/>
        <a:lstStyle/>
        <a:p>
          <a:pPr rtl="1"/>
          <a:endParaRPr lang="ar-SA"/>
        </a:p>
      </dgm:t>
    </dgm:pt>
    <dgm:pt modelId="{F46E30BB-6861-4CE2-AD13-BEF3CE5863D6}" type="pres">
      <dgm:prSet presAssocID="{22DE59D2-2085-4909-9CED-E13649B3C6D9}" presName="hierRoot1" presStyleCnt="0">
        <dgm:presLayoutVars>
          <dgm:hierBranch val="init"/>
        </dgm:presLayoutVars>
      </dgm:prSet>
      <dgm:spPr/>
      <dgm:t>
        <a:bodyPr/>
        <a:lstStyle/>
        <a:p>
          <a:pPr rtl="1"/>
          <a:endParaRPr lang="ar-SA"/>
        </a:p>
      </dgm:t>
    </dgm:pt>
    <dgm:pt modelId="{7FB1D1FE-6F3C-44BF-B60A-65F1D3D28A9F}" type="pres">
      <dgm:prSet presAssocID="{22DE59D2-2085-4909-9CED-E13649B3C6D9}" presName="rootComposite1" presStyleCnt="0"/>
      <dgm:spPr/>
      <dgm:t>
        <a:bodyPr/>
        <a:lstStyle/>
        <a:p>
          <a:pPr rtl="1"/>
          <a:endParaRPr lang="ar-SA"/>
        </a:p>
      </dgm:t>
    </dgm:pt>
    <dgm:pt modelId="{BA16EF47-A150-4669-AF40-A07C07D9BFA1}" type="pres">
      <dgm:prSet presAssocID="{22DE59D2-2085-4909-9CED-E13649B3C6D9}" presName="rootText1" presStyleLbl="alignAcc1" presStyleIdx="0" presStyleCnt="0">
        <dgm:presLayoutVars>
          <dgm:chPref val="3"/>
        </dgm:presLayoutVars>
      </dgm:prSet>
      <dgm:spPr/>
      <dgm:t>
        <a:bodyPr/>
        <a:lstStyle/>
        <a:p>
          <a:pPr rtl="1"/>
          <a:endParaRPr lang="ar-SA"/>
        </a:p>
      </dgm:t>
    </dgm:pt>
    <dgm:pt modelId="{EA1AC9F3-733B-4D75-ACB3-EB062E77CDC6}" type="pres">
      <dgm:prSet presAssocID="{22DE59D2-2085-4909-9CED-E13649B3C6D9}" presName="topArc1" presStyleLbl="parChTrans1D1" presStyleIdx="0" presStyleCnt="6"/>
      <dgm:spPr/>
      <dgm:t>
        <a:bodyPr/>
        <a:lstStyle/>
        <a:p>
          <a:pPr rtl="1"/>
          <a:endParaRPr lang="ar-SA"/>
        </a:p>
      </dgm:t>
    </dgm:pt>
    <dgm:pt modelId="{9A04989C-666E-4C9E-A023-0E66AF6367E7}" type="pres">
      <dgm:prSet presAssocID="{22DE59D2-2085-4909-9CED-E13649B3C6D9}" presName="bottomArc1" presStyleLbl="parChTrans1D1" presStyleIdx="1" presStyleCnt="6"/>
      <dgm:spPr/>
      <dgm:t>
        <a:bodyPr/>
        <a:lstStyle/>
        <a:p>
          <a:pPr rtl="1"/>
          <a:endParaRPr lang="ar-SA"/>
        </a:p>
      </dgm:t>
    </dgm:pt>
    <dgm:pt modelId="{EE6CE64D-9576-4481-8836-D39B49A32667}" type="pres">
      <dgm:prSet presAssocID="{22DE59D2-2085-4909-9CED-E13649B3C6D9}" presName="topConnNode1" presStyleLbl="node1" presStyleIdx="0" presStyleCnt="0"/>
      <dgm:spPr/>
      <dgm:t>
        <a:bodyPr/>
        <a:lstStyle/>
        <a:p>
          <a:pPr rtl="1"/>
          <a:endParaRPr lang="ar-SA"/>
        </a:p>
      </dgm:t>
    </dgm:pt>
    <dgm:pt modelId="{3DBEAFE7-86C3-4FCD-B431-95F7671DEA20}" type="pres">
      <dgm:prSet presAssocID="{22DE59D2-2085-4909-9CED-E13649B3C6D9}" presName="hierChild2" presStyleCnt="0"/>
      <dgm:spPr/>
      <dgm:t>
        <a:bodyPr/>
        <a:lstStyle/>
        <a:p>
          <a:pPr rtl="1"/>
          <a:endParaRPr lang="ar-SA"/>
        </a:p>
      </dgm:t>
    </dgm:pt>
    <dgm:pt modelId="{F34DB3C4-6263-4912-99DE-5C35B738494C}" type="pres">
      <dgm:prSet presAssocID="{3B3A1E68-658F-41C2-A9C1-EEE636F2B9DF}" presName="Name28" presStyleLbl="parChTrans1D2" presStyleIdx="0" presStyleCnt="2"/>
      <dgm:spPr/>
      <dgm:t>
        <a:bodyPr/>
        <a:lstStyle/>
        <a:p>
          <a:pPr rtl="1"/>
          <a:endParaRPr lang="ar-SA"/>
        </a:p>
      </dgm:t>
    </dgm:pt>
    <dgm:pt modelId="{819736AB-769A-46B9-964B-4CE2A36BFD08}" type="pres">
      <dgm:prSet presAssocID="{BAC73115-110A-4FDD-8E63-BCE8B951A6EF}" presName="hierRoot2" presStyleCnt="0">
        <dgm:presLayoutVars>
          <dgm:hierBranch val="init"/>
        </dgm:presLayoutVars>
      </dgm:prSet>
      <dgm:spPr/>
      <dgm:t>
        <a:bodyPr/>
        <a:lstStyle/>
        <a:p>
          <a:pPr rtl="1"/>
          <a:endParaRPr lang="ar-SA"/>
        </a:p>
      </dgm:t>
    </dgm:pt>
    <dgm:pt modelId="{75D4ACEB-2E95-417E-8FB1-3428DF09B490}" type="pres">
      <dgm:prSet presAssocID="{BAC73115-110A-4FDD-8E63-BCE8B951A6EF}" presName="rootComposite2" presStyleCnt="0"/>
      <dgm:spPr/>
      <dgm:t>
        <a:bodyPr/>
        <a:lstStyle/>
        <a:p>
          <a:pPr rtl="1"/>
          <a:endParaRPr lang="ar-SA"/>
        </a:p>
      </dgm:t>
    </dgm:pt>
    <dgm:pt modelId="{6C4C43C2-120C-498D-BC9D-D51DD865E29F}" type="pres">
      <dgm:prSet presAssocID="{BAC73115-110A-4FDD-8E63-BCE8B951A6EF}" presName="rootText2" presStyleLbl="alignAcc1" presStyleIdx="0" presStyleCnt="0">
        <dgm:presLayoutVars>
          <dgm:chPref val="3"/>
        </dgm:presLayoutVars>
      </dgm:prSet>
      <dgm:spPr/>
      <dgm:t>
        <a:bodyPr/>
        <a:lstStyle/>
        <a:p>
          <a:pPr rtl="1"/>
          <a:endParaRPr lang="ar-SA"/>
        </a:p>
      </dgm:t>
    </dgm:pt>
    <dgm:pt modelId="{3E349084-33B4-4858-A13F-0BCB62D6AA29}" type="pres">
      <dgm:prSet presAssocID="{BAC73115-110A-4FDD-8E63-BCE8B951A6EF}" presName="topArc2" presStyleLbl="parChTrans1D1" presStyleIdx="2" presStyleCnt="6"/>
      <dgm:spPr/>
      <dgm:t>
        <a:bodyPr/>
        <a:lstStyle/>
        <a:p>
          <a:pPr rtl="1"/>
          <a:endParaRPr lang="ar-SA"/>
        </a:p>
      </dgm:t>
    </dgm:pt>
    <dgm:pt modelId="{B89DC334-14CE-4C50-9C99-A5EE512D57A0}" type="pres">
      <dgm:prSet presAssocID="{BAC73115-110A-4FDD-8E63-BCE8B951A6EF}" presName="bottomArc2" presStyleLbl="parChTrans1D1" presStyleIdx="3" presStyleCnt="6"/>
      <dgm:spPr/>
      <dgm:t>
        <a:bodyPr/>
        <a:lstStyle/>
        <a:p>
          <a:pPr rtl="1"/>
          <a:endParaRPr lang="ar-SA"/>
        </a:p>
      </dgm:t>
    </dgm:pt>
    <dgm:pt modelId="{3C72ED6C-21D9-4762-8224-476AFD52BE6F}" type="pres">
      <dgm:prSet presAssocID="{BAC73115-110A-4FDD-8E63-BCE8B951A6EF}" presName="topConnNode2" presStyleLbl="node2" presStyleIdx="0" presStyleCnt="0"/>
      <dgm:spPr/>
      <dgm:t>
        <a:bodyPr/>
        <a:lstStyle/>
        <a:p>
          <a:pPr rtl="1"/>
          <a:endParaRPr lang="ar-SA"/>
        </a:p>
      </dgm:t>
    </dgm:pt>
    <dgm:pt modelId="{B50B5420-DB87-4B27-826C-0F56642E11AF}" type="pres">
      <dgm:prSet presAssocID="{BAC73115-110A-4FDD-8E63-BCE8B951A6EF}" presName="hierChild4" presStyleCnt="0"/>
      <dgm:spPr/>
      <dgm:t>
        <a:bodyPr/>
        <a:lstStyle/>
        <a:p>
          <a:pPr rtl="1"/>
          <a:endParaRPr lang="ar-SA"/>
        </a:p>
      </dgm:t>
    </dgm:pt>
    <dgm:pt modelId="{2C5A96A6-C97C-4C78-B38E-F0A4F54EFD50}" type="pres">
      <dgm:prSet presAssocID="{BAC73115-110A-4FDD-8E63-BCE8B951A6EF}" presName="hierChild5" presStyleCnt="0"/>
      <dgm:spPr/>
      <dgm:t>
        <a:bodyPr/>
        <a:lstStyle/>
        <a:p>
          <a:pPr rtl="1"/>
          <a:endParaRPr lang="ar-SA"/>
        </a:p>
      </dgm:t>
    </dgm:pt>
    <dgm:pt modelId="{B5FF90A9-B36D-4B73-AA60-2C411113D090}" type="pres">
      <dgm:prSet presAssocID="{EE09885D-AA5C-44C5-893B-98CF2EBFF486}" presName="Name28" presStyleLbl="parChTrans1D2" presStyleIdx="1" presStyleCnt="2"/>
      <dgm:spPr/>
      <dgm:t>
        <a:bodyPr/>
        <a:lstStyle/>
        <a:p>
          <a:pPr rtl="1"/>
          <a:endParaRPr lang="ar-SA"/>
        </a:p>
      </dgm:t>
    </dgm:pt>
    <dgm:pt modelId="{81888C33-E5AB-4853-B064-EED57DA1CBF6}" type="pres">
      <dgm:prSet presAssocID="{F17CE7C6-94B4-4C2E-8876-8388268C71BA}" presName="hierRoot2" presStyleCnt="0">
        <dgm:presLayoutVars>
          <dgm:hierBranch val="init"/>
        </dgm:presLayoutVars>
      </dgm:prSet>
      <dgm:spPr/>
      <dgm:t>
        <a:bodyPr/>
        <a:lstStyle/>
        <a:p>
          <a:pPr rtl="1"/>
          <a:endParaRPr lang="ar-SA"/>
        </a:p>
      </dgm:t>
    </dgm:pt>
    <dgm:pt modelId="{4799FCB8-5F09-480D-AE9A-1468AB822F4A}" type="pres">
      <dgm:prSet presAssocID="{F17CE7C6-94B4-4C2E-8876-8388268C71BA}" presName="rootComposite2" presStyleCnt="0"/>
      <dgm:spPr/>
      <dgm:t>
        <a:bodyPr/>
        <a:lstStyle/>
        <a:p>
          <a:pPr rtl="1"/>
          <a:endParaRPr lang="ar-SA"/>
        </a:p>
      </dgm:t>
    </dgm:pt>
    <dgm:pt modelId="{4ED361B8-3D86-4775-9A60-3E8A2E3E2420}" type="pres">
      <dgm:prSet presAssocID="{F17CE7C6-94B4-4C2E-8876-8388268C71BA}" presName="rootText2" presStyleLbl="alignAcc1" presStyleIdx="0" presStyleCnt="0">
        <dgm:presLayoutVars>
          <dgm:chPref val="3"/>
        </dgm:presLayoutVars>
      </dgm:prSet>
      <dgm:spPr/>
      <dgm:t>
        <a:bodyPr/>
        <a:lstStyle/>
        <a:p>
          <a:pPr rtl="1"/>
          <a:endParaRPr lang="ar-SA"/>
        </a:p>
      </dgm:t>
    </dgm:pt>
    <dgm:pt modelId="{B3E0F2E9-2D58-4F6F-A813-0A74DE48139A}" type="pres">
      <dgm:prSet presAssocID="{F17CE7C6-94B4-4C2E-8876-8388268C71BA}" presName="topArc2" presStyleLbl="parChTrans1D1" presStyleIdx="4" presStyleCnt="6"/>
      <dgm:spPr/>
      <dgm:t>
        <a:bodyPr/>
        <a:lstStyle/>
        <a:p>
          <a:pPr rtl="1"/>
          <a:endParaRPr lang="ar-SA"/>
        </a:p>
      </dgm:t>
    </dgm:pt>
    <dgm:pt modelId="{79CE3028-767D-412A-ADCD-8DBCDE377861}" type="pres">
      <dgm:prSet presAssocID="{F17CE7C6-94B4-4C2E-8876-8388268C71BA}" presName="bottomArc2" presStyleLbl="parChTrans1D1" presStyleIdx="5" presStyleCnt="6"/>
      <dgm:spPr/>
      <dgm:t>
        <a:bodyPr/>
        <a:lstStyle/>
        <a:p>
          <a:pPr rtl="1"/>
          <a:endParaRPr lang="ar-SA"/>
        </a:p>
      </dgm:t>
    </dgm:pt>
    <dgm:pt modelId="{A91FAF30-E6B0-4ED8-A185-AFA8F1C71240}" type="pres">
      <dgm:prSet presAssocID="{F17CE7C6-94B4-4C2E-8876-8388268C71BA}" presName="topConnNode2" presStyleLbl="node2" presStyleIdx="0" presStyleCnt="0"/>
      <dgm:spPr/>
      <dgm:t>
        <a:bodyPr/>
        <a:lstStyle/>
        <a:p>
          <a:pPr rtl="1"/>
          <a:endParaRPr lang="ar-SA"/>
        </a:p>
      </dgm:t>
    </dgm:pt>
    <dgm:pt modelId="{132EB09B-3E61-4E82-BB57-7B774A50B448}" type="pres">
      <dgm:prSet presAssocID="{F17CE7C6-94B4-4C2E-8876-8388268C71BA}" presName="hierChild4" presStyleCnt="0"/>
      <dgm:spPr/>
      <dgm:t>
        <a:bodyPr/>
        <a:lstStyle/>
        <a:p>
          <a:pPr rtl="1"/>
          <a:endParaRPr lang="ar-SA"/>
        </a:p>
      </dgm:t>
    </dgm:pt>
    <dgm:pt modelId="{BDD9B292-A016-403A-B82E-D879D5C212E8}" type="pres">
      <dgm:prSet presAssocID="{F17CE7C6-94B4-4C2E-8876-8388268C71BA}" presName="hierChild5" presStyleCnt="0"/>
      <dgm:spPr/>
      <dgm:t>
        <a:bodyPr/>
        <a:lstStyle/>
        <a:p>
          <a:pPr rtl="1"/>
          <a:endParaRPr lang="ar-SA"/>
        </a:p>
      </dgm:t>
    </dgm:pt>
    <dgm:pt modelId="{0CD9BD55-D5F0-47F6-8288-E1D34BE7674C}" type="pres">
      <dgm:prSet presAssocID="{22DE59D2-2085-4909-9CED-E13649B3C6D9}" presName="hierChild3" presStyleCnt="0"/>
      <dgm:spPr/>
      <dgm:t>
        <a:bodyPr/>
        <a:lstStyle/>
        <a:p>
          <a:pPr rtl="1"/>
          <a:endParaRPr lang="ar-SA"/>
        </a:p>
      </dgm:t>
    </dgm:pt>
  </dgm:ptLst>
  <dgm:cxnLst>
    <dgm:cxn modelId="{4AED466E-6C45-493D-9A0E-9BBE273BADBF}" type="presOf" srcId="{22DE59D2-2085-4909-9CED-E13649B3C6D9}" destId="{EE6CE64D-9576-4481-8836-D39B49A32667}" srcOrd="1" destOrd="0" presId="urn:microsoft.com/office/officeart/2008/layout/HalfCircleOrganizationChart"/>
    <dgm:cxn modelId="{5527DCF7-C779-4723-8BCE-E66C06D1B416}" srcId="{E5A87EBF-4DD5-4552-962F-95F164666876}" destId="{22DE59D2-2085-4909-9CED-E13649B3C6D9}" srcOrd="0" destOrd="0" parTransId="{97062E19-8E77-40F3-B3CC-FB3325DE2933}" sibTransId="{2292E9F9-070F-4E3A-B3A3-2A3B73DF6EF7}"/>
    <dgm:cxn modelId="{6DD88EC3-2C9D-4BB8-98EC-ECA7C2B023DE}" type="presOf" srcId="{F17CE7C6-94B4-4C2E-8876-8388268C71BA}" destId="{4ED361B8-3D86-4775-9A60-3E8A2E3E2420}" srcOrd="0" destOrd="0" presId="urn:microsoft.com/office/officeart/2008/layout/HalfCircleOrganizationChart"/>
    <dgm:cxn modelId="{4266F424-D501-45D6-8EE3-50D154BF1CF2}" type="presOf" srcId="{22DE59D2-2085-4909-9CED-E13649B3C6D9}" destId="{BA16EF47-A150-4669-AF40-A07C07D9BFA1}" srcOrd="0" destOrd="0" presId="urn:microsoft.com/office/officeart/2008/layout/HalfCircleOrganizationChart"/>
    <dgm:cxn modelId="{1CBA64C8-0311-42F0-951E-F3E59C5BDFEF}" srcId="{22DE59D2-2085-4909-9CED-E13649B3C6D9}" destId="{BAC73115-110A-4FDD-8E63-BCE8B951A6EF}" srcOrd="0" destOrd="0" parTransId="{3B3A1E68-658F-41C2-A9C1-EEE636F2B9DF}" sibTransId="{563EC2B3-C424-4D73-9679-7535735BEDE1}"/>
    <dgm:cxn modelId="{166842BC-3E18-440E-B6CB-901B41379F97}" type="presOf" srcId="{F17CE7C6-94B4-4C2E-8876-8388268C71BA}" destId="{A91FAF30-E6B0-4ED8-A185-AFA8F1C71240}" srcOrd="1" destOrd="0" presId="urn:microsoft.com/office/officeart/2008/layout/HalfCircleOrganizationChart"/>
    <dgm:cxn modelId="{B1AF80CA-6285-4962-A39E-4A7308F10147}" type="presOf" srcId="{EE09885D-AA5C-44C5-893B-98CF2EBFF486}" destId="{B5FF90A9-B36D-4B73-AA60-2C411113D090}" srcOrd="0" destOrd="0" presId="urn:microsoft.com/office/officeart/2008/layout/HalfCircleOrganizationChart"/>
    <dgm:cxn modelId="{5CF2947C-DB1A-4B72-B486-99BFA1DB038C}" srcId="{22DE59D2-2085-4909-9CED-E13649B3C6D9}" destId="{F17CE7C6-94B4-4C2E-8876-8388268C71BA}" srcOrd="1" destOrd="0" parTransId="{EE09885D-AA5C-44C5-893B-98CF2EBFF486}" sibTransId="{6EA83B16-EE14-48C8-9D4B-31AE723CA76E}"/>
    <dgm:cxn modelId="{4995CBEF-F864-4E0A-80F1-26EDA69C2FFD}" type="presOf" srcId="{BAC73115-110A-4FDD-8E63-BCE8B951A6EF}" destId="{6C4C43C2-120C-498D-BC9D-D51DD865E29F}" srcOrd="0" destOrd="0" presId="urn:microsoft.com/office/officeart/2008/layout/HalfCircleOrganizationChart"/>
    <dgm:cxn modelId="{81F380C4-4AD6-4877-93C1-1CE9D8E9C73E}" type="presOf" srcId="{3B3A1E68-658F-41C2-A9C1-EEE636F2B9DF}" destId="{F34DB3C4-6263-4912-99DE-5C35B738494C}" srcOrd="0" destOrd="0" presId="urn:microsoft.com/office/officeart/2008/layout/HalfCircleOrganizationChart"/>
    <dgm:cxn modelId="{C98B4629-CCF5-47B5-96AE-EAD1B8BC25F5}" type="presOf" srcId="{BAC73115-110A-4FDD-8E63-BCE8B951A6EF}" destId="{3C72ED6C-21D9-4762-8224-476AFD52BE6F}" srcOrd="1" destOrd="0" presId="urn:microsoft.com/office/officeart/2008/layout/HalfCircleOrganizationChart"/>
    <dgm:cxn modelId="{682AAECF-9D64-4EAB-A82C-4DD54C8DAC7F}" type="presOf" srcId="{E5A87EBF-4DD5-4552-962F-95F164666876}" destId="{0812E2F0-8056-4FD9-B245-1F0BC37247E6}" srcOrd="0" destOrd="0" presId="urn:microsoft.com/office/officeart/2008/layout/HalfCircleOrganizationChart"/>
    <dgm:cxn modelId="{816D8F45-C819-4DD9-AD3B-1EDFB190396B}" type="presParOf" srcId="{0812E2F0-8056-4FD9-B245-1F0BC37247E6}" destId="{F46E30BB-6861-4CE2-AD13-BEF3CE5863D6}" srcOrd="0" destOrd="0" presId="urn:microsoft.com/office/officeart/2008/layout/HalfCircleOrganizationChart"/>
    <dgm:cxn modelId="{90D6833B-DD92-4115-A60D-0ED079DCCE30}" type="presParOf" srcId="{F46E30BB-6861-4CE2-AD13-BEF3CE5863D6}" destId="{7FB1D1FE-6F3C-44BF-B60A-65F1D3D28A9F}" srcOrd="0" destOrd="0" presId="urn:microsoft.com/office/officeart/2008/layout/HalfCircleOrganizationChart"/>
    <dgm:cxn modelId="{411F349B-4332-4806-9F63-2020B2B58AA0}" type="presParOf" srcId="{7FB1D1FE-6F3C-44BF-B60A-65F1D3D28A9F}" destId="{BA16EF47-A150-4669-AF40-A07C07D9BFA1}" srcOrd="0" destOrd="0" presId="urn:microsoft.com/office/officeart/2008/layout/HalfCircleOrganizationChart"/>
    <dgm:cxn modelId="{3EF1A85D-1243-4246-897F-F2CE9C3169AB}" type="presParOf" srcId="{7FB1D1FE-6F3C-44BF-B60A-65F1D3D28A9F}" destId="{EA1AC9F3-733B-4D75-ACB3-EB062E77CDC6}" srcOrd="1" destOrd="0" presId="urn:microsoft.com/office/officeart/2008/layout/HalfCircleOrganizationChart"/>
    <dgm:cxn modelId="{FE2F968B-74F5-480A-B4DC-571620022311}" type="presParOf" srcId="{7FB1D1FE-6F3C-44BF-B60A-65F1D3D28A9F}" destId="{9A04989C-666E-4C9E-A023-0E66AF6367E7}" srcOrd="2" destOrd="0" presId="urn:microsoft.com/office/officeart/2008/layout/HalfCircleOrganizationChart"/>
    <dgm:cxn modelId="{9FE85B3C-20F5-423C-896E-B062087505EC}" type="presParOf" srcId="{7FB1D1FE-6F3C-44BF-B60A-65F1D3D28A9F}" destId="{EE6CE64D-9576-4481-8836-D39B49A32667}" srcOrd="3" destOrd="0" presId="urn:microsoft.com/office/officeart/2008/layout/HalfCircleOrganizationChart"/>
    <dgm:cxn modelId="{85F20527-7475-4653-8D5C-2B10EE1F03F1}" type="presParOf" srcId="{F46E30BB-6861-4CE2-AD13-BEF3CE5863D6}" destId="{3DBEAFE7-86C3-4FCD-B431-95F7671DEA20}" srcOrd="1" destOrd="0" presId="urn:microsoft.com/office/officeart/2008/layout/HalfCircleOrganizationChart"/>
    <dgm:cxn modelId="{535FE02E-4545-49C4-8B81-988BF3E95B87}" type="presParOf" srcId="{3DBEAFE7-86C3-4FCD-B431-95F7671DEA20}" destId="{F34DB3C4-6263-4912-99DE-5C35B738494C}" srcOrd="0" destOrd="0" presId="urn:microsoft.com/office/officeart/2008/layout/HalfCircleOrganizationChart"/>
    <dgm:cxn modelId="{A0601D0B-05FE-4B4D-ABD7-E250F47110D4}" type="presParOf" srcId="{3DBEAFE7-86C3-4FCD-B431-95F7671DEA20}" destId="{819736AB-769A-46B9-964B-4CE2A36BFD08}" srcOrd="1" destOrd="0" presId="urn:microsoft.com/office/officeart/2008/layout/HalfCircleOrganizationChart"/>
    <dgm:cxn modelId="{26F55E6B-2F35-436D-9730-E6037B94D31E}" type="presParOf" srcId="{819736AB-769A-46B9-964B-4CE2A36BFD08}" destId="{75D4ACEB-2E95-417E-8FB1-3428DF09B490}" srcOrd="0" destOrd="0" presId="urn:microsoft.com/office/officeart/2008/layout/HalfCircleOrganizationChart"/>
    <dgm:cxn modelId="{83E6FBC7-07CC-451D-80E5-48EE1EF734C4}" type="presParOf" srcId="{75D4ACEB-2E95-417E-8FB1-3428DF09B490}" destId="{6C4C43C2-120C-498D-BC9D-D51DD865E29F}" srcOrd="0" destOrd="0" presId="urn:microsoft.com/office/officeart/2008/layout/HalfCircleOrganizationChart"/>
    <dgm:cxn modelId="{108ACFA6-FA14-4E22-97DA-D9D7C07FBAF6}" type="presParOf" srcId="{75D4ACEB-2E95-417E-8FB1-3428DF09B490}" destId="{3E349084-33B4-4858-A13F-0BCB62D6AA29}" srcOrd="1" destOrd="0" presId="urn:microsoft.com/office/officeart/2008/layout/HalfCircleOrganizationChart"/>
    <dgm:cxn modelId="{C312C929-CCA8-4A51-8D2E-8216B928A4D3}" type="presParOf" srcId="{75D4ACEB-2E95-417E-8FB1-3428DF09B490}" destId="{B89DC334-14CE-4C50-9C99-A5EE512D57A0}" srcOrd="2" destOrd="0" presId="urn:microsoft.com/office/officeart/2008/layout/HalfCircleOrganizationChart"/>
    <dgm:cxn modelId="{D322D54A-726A-441B-92F1-049F2793D8CB}" type="presParOf" srcId="{75D4ACEB-2E95-417E-8FB1-3428DF09B490}" destId="{3C72ED6C-21D9-4762-8224-476AFD52BE6F}" srcOrd="3" destOrd="0" presId="urn:microsoft.com/office/officeart/2008/layout/HalfCircleOrganizationChart"/>
    <dgm:cxn modelId="{4A7E25F0-0E6B-461A-920D-B232E856BC92}" type="presParOf" srcId="{819736AB-769A-46B9-964B-4CE2A36BFD08}" destId="{B50B5420-DB87-4B27-826C-0F56642E11AF}" srcOrd="1" destOrd="0" presId="urn:microsoft.com/office/officeart/2008/layout/HalfCircleOrganizationChart"/>
    <dgm:cxn modelId="{71547648-AEA5-487F-A719-19AA4279EED3}" type="presParOf" srcId="{819736AB-769A-46B9-964B-4CE2A36BFD08}" destId="{2C5A96A6-C97C-4C78-B38E-F0A4F54EFD50}" srcOrd="2" destOrd="0" presId="urn:microsoft.com/office/officeart/2008/layout/HalfCircleOrganizationChart"/>
    <dgm:cxn modelId="{8098216B-3404-44FD-8D05-D4C1F2DEE502}" type="presParOf" srcId="{3DBEAFE7-86C3-4FCD-B431-95F7671DEA20}" destId="{B5FF90A9-B36D-4B73-AA60-2C411113D090}" srcOrd="2" destOrd="0" presId="urn:microsoft.com/office/officeart/2008/layout/HalfCircleOrganizationChart"/>
    <dgm:cxn modelId="{B341AC8C-7A22-4348-8680-C5A1578B6236}" type="presParOf" srcId="{3DBEAFE7-86C3-4FCD-B431-95F7671DEA20}" destId="{81888C33-E5AB-4853-B064-EED57DA1CBF6}" srcOrd="3" destOrd="0" presId="urn:microsoft.com/office/officeart/2008/layout/HalfCircleOrganizationChart"/>
    <dgm:cxn modelId="{0C9A0060-1971-47D4-9CF1-90CFE833715A}" type="presParOf" srcId="{81888C33-E5AB-4853-B064-EED57DA1CBF6}" destId="{4799FCB8-5F09-480D-AE9A-1468AB822F4A}" srcOrd="0" destOrd="0" presId="urn:microsoft.com/office/officeart/2008/layout/HalfCircleOrganizationChart"/>
    <dgm:cxn modelId="{767BA35F-22BD-4D21-92CD-0F31A2934C5C}" type="presParOf" srcId="{4799FCB8-5F09-480D-AE9A-1468AB822F4A}" destId="{4ED361B8-3D86-4775-9A60-3E8A2E3E2420}" srcOrd="0" destOrd="0" presId="urn:microsoft.com/office/officeart/2008/layout/HalfCircleOrganizationChart"/>
    <dgm:cxn modelId="{AA538E9F-45BD-4825-9BC2-D748336C7CD1}" type="presParOf" srcId="{4799FCB8-5F09-480D-AE9A-1468AB822F4A}" destId="{B3E0F2E9-2D58-4F6F-A813-0A74DE48139A}" srcOrd="1" destOrd="0" presId="urn:microsoft.com/office/officeart/2008/layout/HalfCircleOrganizationChart"/>
    <dgm:cxn modelId="{D2B08628-2564-40DD-BAD4-A4B0B771FD6E}" type="presParOf" srcId="{4799FCB8-5F09-480D-AE9A-1468AB822F4A}" destId="{79CE3028-767D-412A-ADCD-8DBCDE377861}" srcOrd="2" destOrd="0" presId="urn:microsoft.com/office/officeart/2008/layout/HalfCircleOrganizationChart"/>
    <dgm:cxn modelId="{BC59B8AD-B3C6-400F-8A66-5B4E226CF21A}" type="presParOf" srcId="{4799FCB8-5F09-480D-AE9A-1468AB822F4A}" destId="{A91FAF30-E6B0-4ED8-A185-AFA8F1C71240}" srcOrd="3" destOrd="0" presId="urn:microsoft.com/office/officeart/2008/layout/HalfCircleOrganizationChart"/>
    <dgm:cxn modelId="{81617711-07F0-4F65-A786-6AB1A6996D01}" type="presParOf" srcId="{81888C33-E5AB-4853-B064-EED57DA1CBF6}" destId="{132EB09B-3E61-4E82-BB57-7B774A50B448}" srcOrd="1" destOrd="0" presId="urn:microsoft.com/office/officeart/2008/layout/HalfCircleOrganizationChart"/>
    <dgm:cxn modelId="{56543919-0495-4BFC-B948-B31B60DC9DB3}" type="presParOf" srcId="{81888C33-E5AB-4853-B064-EED57DA1CBF6}" destId="{BDD9B292-A016-403A-B82E-D879D5C212E8}" srcOrd="2" destOrd="0" presId="urn:microsoft.com/office/officeart/2008/layout/HalfCircleOrganizationChart"/>
    <dgm:cxn modelId="{CAD91904-1B68-412B-AE67-9590A2D6ED53}" type="presParOf" srcId="{F46E30BB-6861-4CE2-AD13-BEF3CE5863D6}" destId="{0CD9BD55-D5F0-47F6-8288-E1D34BE7674C}"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F90A9-B36D-4B73-AA60-2C411113D090}">
      <dsp:nvSpPr>
        <dsp:cNvPr id="0" name=""/>
        <dsp:cNvSpPr/>
      </dsp:nvSpPr>
      <dsp:spPr>
        <a:xfrm>
          <a:off x="4035572" y="1273108"/>
          <a:ext cx="1537872" cy="533806"/>
        </a:xfrm>
        <a:custGeom>
          <a:avLst/>
          <a:gdLst/>
          <a:ahLst/>
          <a:cxnLst/>
          <a:rect l="0" t="0" r="0" b="0"/>
          <a:pathLst>
            <a:path>
              <a:moveTo>
                <a:pt x="0" y="0"/>
              </a:moveTo>
              <a:lnTo>
                <a:pt x="0" y="266903"/>
              </a:lnTo>
              <a:lnTo>
                <a:pt x="1537872" y="266903"/>
              </a:lnTo>
              <a:lnTo>
                <a:pt x="1537872" y="533806"/>
              </a:lnTo>
            </a:path>
          </a:pathLst>
        </a:cu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4DB3C4-6263-4912-99DE-5C35B738494C}">
      <dsp:nvSpPr>
        <dsp:cNvPr id="0" name=""/>
        <dsp:cNvSpPr/>
      </dsp:nvSpPr>
      <dsp:spPr>
        <a:xfrm>
          <a:off x="2497700" y="1273108"/>
          <a:ext cx="1537872" cy="533806"/>
        </a:xfrm>
        <a:custGeom>
          <a:avLst/>
          <a:gdLst/>
          <a:ahLst/>
          <a:cxnLst/>
          <a:rect l="0" t="0" r="0" b="0"/>
          <a:pathLst>
            <a:path>
              <a:moveTo>
                <a:pt x="1537872" y="0"/>
              </a:moveTo>
              <a:lnTo>
                <a:pt x="1537872" y="266903"/>
              </a:lnTo>
              <a:lnTo>
                <a:pt x="0" y="266903"/>
              </a:lnTo>
              <a:lnTo>
                <a:pt x="0" y="533806"/>
              </a:lnTo>
            </a:path>
          </a:pathLst>
        </a:cu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1AC9F3-733B-4D75-ACB3-EB062E77CDC6}">
      <dsp:nvSpPr>
        <dsp:cNvPr id="0" name=""/>
        <dsp:cNvSpPr/>
      </dsp:nvSpPr>
      <dsp:spPr>
        <a:xfrm>
          <a:off x="3400088" y="2139"/>
          <a:ext cx="1270968" cy="1270968"/>
        </a:xfrm>
        <a:prstGeom prst="arc">
          <a:avLst>
            <a:gd name="adj1" fmla="val 13200000"/>
            <a:gd name="adj2" fmla="val 19200000"/>
          </a:avLst>
        </a:pr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04989C-666E-4C9E-A023-0E66AF6367E7}">
      <dsp:nvSpPr>
        <dsp:cNvPr id="0" name=""/>
        <dsp:cNvSpPr/>
      </dsp:nvSpPr>
      <dsp:spPr>
        <a:xfrm>
          <a:off x="3400088" y="2139"/>
          <a:ext cx="1270968" cy="1270968"/>
        </a:xfrm>
        <a:prstGeom prst="arc">
          <a:avLst>
            <a:gd name="adj1" fmla="val 2400000"/>
            <a:gd name="adj2" fmla="val 8400000"/>
          </a:avLst>
        </a:pr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16EF47-A150-4669-AF40-A07C07D9BFA1}">
      <dsp:nvSpPr>
        <dsp:cNvPr id="0" name=""/>
        <dsp:cNvSpPr/>
      </dsp:nvSpPr>
      <dsp:spPr>
        <a:xfrm>
          <a:off x="2764603" y="230913"/>
          <a:ext cx="2541937" cy="81342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33655" tIns="33655" rIns="33655" bIns="33655" numCol="1" spcCol="1270" anchor="ctr" anchorCtr="0">
          <a:noAutofit/>
        </a:bodyPr>
        <a:lstStyle/>
        <a:p>
          <a:pPr lvl="0" algn="ctr" defTabSz="2355850" rtl="1">
            <a:lnSpc>
              <a:spcPct val="90000"/>
            </a:lnSpc>
            <a:spcBef>
              <a:spcPct val="0"/>
            </a:spcBef>
            <a:spcAft>
              <a:spcPct val="35000"/>
            </a:spcAft>
          </a:pPr>
          <a:r>
            <a:rPr lang="en-US" sz="5300" kern="1200" dirty="0" smtClean="0"/>
            <a:t> </a:t>
          </a:r>
          <a:endParaRPr lang="ar-SA" sz="5300" kern="1200" dirty="0"/>
        </a:p>
      </dsp:txBody>
      <dsp:txXfrm>
        <a:off x="2764603" y="230913"/>
        <a:ext cx="2541937" cy="813420"/>
      </dsp:txXfrm>
    </dsp:sp>
    <dsp:sp modelId="{3E349084-33B4-4858-A13F-0BCB62D6AA29}">
      <dsp:nvSpPr>
        <dsp:cNvPr id="0" name=""/>
        <dsp:cNvSpPr/>
      </dsp:nvSpPr>
      <dsp:spPr>
        <a:xfrm>
          <a:off x="1862215" y="1806914"/>
          <a:ext cx="1270968" cy="1270968"/>
        </a:xfrm>
        <a:prstGeom prst="arc">
          <a:avLst>
            <a:gd name="adj1" fmla="val 13200000"/>
            <a:gd name="adj2" fmla="val 19200000"/>
          </a:avLst>
        </a:pr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9DC334-14CE-4C50-9C99-A5EE512D57A0}">
      <dsp:nvSpPr>
        <dsp:cNvPr id="0" name=""/>
        <dsp:cNvSpPr/>
      </dsp:nvSpPr>
      <dsp:spPr>
        <a:xfrm>
          <a:off x="1862215" y="1806914"/>
          <a:ext cx="1270968" cy="1270968"/>
        </a:xfrm>
        <a:prstGeom prst="arc">
          <a:avLst>
            <a:gd name="adj1" fmla="val 2400000"/>
            <a:gd name="adj2" fmla="val 8400000"/>
          </a:avLst>
        </a:pr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4C43C2-120C-498D-BC9D-D51DD865E29F}">
      <dsp:nvSpPr>
        <dsp:cNvPr id="0" name=""/>
        <dsp:cNvSpPr/>
      </dsp:nvSpPr>
      <dsp:spPr>
        <a:xfrm>
          <a:off x="1226731" y="2035689"/>
          <a:ext cx="2541937" cy="81342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2667000" rtl="1">
            <a:lnSpc>
              <a:spcPct val="90000"/>
            </a:lnSpc>
            <a:spcBef>
              <a:spcPct val="0"/>
            </a:spcBef>
            <a:spcAft>
              <a:spcPct val="35000"/>
            </a:spcAft>
          </a:pPr>
          <a:r>
            <a:rPr lang="ar-SA" sz="6000" b="1" kern="1200" dirty="0" smtClean="0">
              <a:solidFill>
                <a:schemeClr val="accent4">
                  <a:lumMod val="50000"/>
                </a:schemeClr>
              </a:solidFill>
              <a:latin typeface="Traditional Arabic" panose="02020603050405020304" pitchFamily="18" charset="-78"/>
              <a:cs typeface="Traditional Arabic" panose="02020603050405020304" pitchFamily="18" charset="-78"/>
            </a:rPr>
            <a:t>الخيري</a:t>
          </a:r>
          <a:endParaRPr lang="ar-SA" sz="6000" b="1" kern="1200" dirty="0">
            <a:solidFill>
              <a:schemeClr val="accent4">
                <a:lumMod val="50000"/>
              </a:schemeClr>
            </a:solidFill>
            <a:latin typeface="Traditional Arabic" panose="02020603050405020304" pitchFamily="18" charset="-78"/>
            <a:cs typeface="Traditional Arabic" panose="02020603050405020304" pitchFamily="18" charset="-78"/>
          </a:endParaRPr>
        </a:p>
      </dsp:txBody>
      <dsp:txXfrm>
        <a:off x="1226731" y="2035689"/>
        <a:ext cx="2541937" cy="813420"/>
      </dsp:txXfrm>
    </dsp:sp>
    <dsp:sp modelId="{B3E0F2E9-2D58-4F6F-A813-0A74DE48139A}">
      <dsp:nvSpPr>
        <dsp:cNvPr id="0" name=""/>
        <dsp:cNvSpPr/>
      </dsp:nvSpPr>
      <dsp:spPr>
        <a:xfrm>
          <a:off x="4937960" y="1806914"/>
          <a:ext cx="1270968" cy="1270968"/>
        </a:xfrm>
        <a:prstGeom prst="arc">
          <a:avLst>
            <a:gd name="adj1" fmla="val 13200000"/>
            <a:gd name="adj2" fmla="val 19200000"/>
          </a:avLst>
        </a:pr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CE3028-767D-412A-ADCD-8DBCDE377861}">
      <dsp:nvSpPr>
        <dsp:cNvPr id="0" name=""/>
        <dsp:cNvSpPr/>
      </dsp:nvSpPr>
      <dsp:spPr>
        <a:xfrm>
          <a:off x="4937960" y="1806914"/>
          <a:ext cx="1270968" cy="1270968"/>
        </a:xfrm>
        <a:prstGeom prst="arc">
          <a:avLst>
            <a:gd name="adj1" fmla="val 2400000"/>
            <a:gd name="adj2" fmla="val 8400000"/>
          </a:avLst>
        </a:pr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D361B8-3D86-4775-9A60-3E8A2E3E2420}">
      <dsp:nvSpPr>
        <dsp:cNvPr id="0" name=""/>
        <dsp:cNvSpPr/>
      </dsp:nvSpPr>
      <dsp:spPr>
        <a:xfrm>
          <a:off x="4302475" y="2035689"/>
          <a:ext cx="2541937" cy="81342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2667000" rtl="1">
            <a:lnSpc>
              <a:spcPct val="90000"/>
            </a:lnSpc>
            <a:spcBef>
              <a:spcPct val="0"/>
            </a:spcBef>
            <a:spcAft>
              <a:spcPct val="35000"/>
            </a:spcAft>
          </a:pPr>
          <a:r>
            <a:rPr lang="ar-SA" sz="6000" b="1" kern="1200" dirty="0" smtClean="0">
              <a:solidFill>
                <a:schemeClr val="accent4">
                  <a:lumMod val="50000"/>
                </a:schemeClr>
              </a:solidFill>
              <a:latin typeface="Traditional Arabic" panose="02020603050405020304" pitchFamily="18" charset="-78"/>
              <a:cs typeface="Traditional Arabic" panose="02020603050405020304" pitchFamily="18" charset="-78"/>
            </a:rPr>
            <a:t>الأهلي</a:t>
          </a:r>
          <a:endParaRPr lang="ar-SA" sz="6000" b="1" kern="1200" dirty="0">
            <a:solidFill>
              <a:schemeClr val="accent4">
                <a:lumMod val="50000"/>
              </a:schemeClr>
            </a:solidFill>
            <a:latin typeface="Traditional Arabic" panose="02020603050405020304" pitchFamily="18" charset="-78"/>
            <a:cs typeface="Traditional Arabic" panose="02020603050405020304" pitchFamily="18" charset="-78"/>
          </a:endParaRPr>
        </a:p>
      </dsp:txBody>
      <dsp:txXfrm>
        <a:off x="4302475" y="2035689"/>
        <a:ext cx="2541937" cy="813420"/>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6000"/>
            </a:lvl1p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C7C87D2C-D9D8-4D73-AFFC-D828CF5154EE}" type="datetimeFigureOut">
              <a:rPr lang="ar-SA" smtClean="0"/>
              <a:t>16/06/41</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90C00FB8-2A5F-4229-B128-7F396FE802A1}" type="slidenum">
              <a:rPr lang="ar-SA" smtClean="0"/>
              <a:t>‹#›</a:t>
            </a:fld>
            <a:endParaRPr lang="ar-SA"/>
          </a:p>
        </p:txBody>
      </p:sp>
    </p:spTree>
    <p:extLst>
      <p:ext uri="{BB962C8B-B14F-4D97-AF65-F5344CB8AC3E}">
        <p14:creationId xmlns:p14="http://schemas.microsoft.com/office/powerpoint/2010/main" val="80038596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C7C87D2C-D9D8-4D73-AFFC-D828CF5154EE}" type="datetimeFigureOut">
              <a:rPr lang="ar-SA" smtClean="0"/>
              <a:t>16/06/41</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90C00FB8-2A5F-4229-B128-7F396FE802A1}" type="slidenum">
              <a:rPr lang="ar-SA" smtClean="0"/>
              <a:t>‹#›</a:t>
            </a:fld>
            <a:endParaRPr lang="ar-SA"/>
          </a:p>
        </p:txBody>
      </p:sp>
    </p:spTree>
    <p:extLst>
      <p:ext uri="{BB962C8B-B14F-4D97-AF65-F5344CB8AC3E}">
        <p14:creationId xmlns:p14="http://schemas.microsoft.com/office/powerpoint/2010/main" val="298063521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C7C87D2C-D9D8-4D73-AFFC-D828CF5154EE}" type="datetimeFigureOut">
              <a:rPr lang="ar-SA" smtClean="0"/>
              <a:t>16/06/41</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90C00FB8-2A5F-4229-B128-7F396FE802A1}" type="slidenum">
              <a:rPr lang="ar-SA" smtClean="0"/>
              <a:t>‹#›</a:t>
            </a:fld>
            <a:endParaRPr lang="ar-SA"/>
          </a:p>
        </p:txBody>
      </p:sp>
    </p:spTree>
    <p:extLst>
      <p:ext uri="{BB962C8B-B14F-4D97-AF65-F5344CB8AC3E}">
        <p14:creationId xmlns:p14="http://schemas.microsoft.com/office/powerpoint/2010/main" val="230551813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C7C87D2C-D9D8-4D73-AFFC-D828CF5154EE}" type="datetimeFigureOut">
              <a:rPr lang="ar-SA" smtClean="0"/>
              <a:t>16/06/41</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90C00FB8-2A5F-4229-B128-7F396FE802A1}" type="slidenum">
              <a:rPr lang="ar-SA" smtClean="0"/>
              <a:t>‹#›</a:t>
            </a:fld>
            <a:endParaRPr lang="ar-SA"/>
          </a:p>
        </p:txBody>
      </p:sp>
    </p:spTree>
    <p:extLst>
      <p:ext uri="{BB962C8B-B14F-4D97-AF65-F5344CB8AC3E}">
        <p14:creationId xmlns:p14="http://schemas.microsoft.com/office/powerpoint/2010/main" val="413433410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p:spPr>
        <p:txBody>
          <a:bodyPr anchor="b"/>
          <a:lstStyle>
            <a:lvl1pPr>
              <a:defRPr sz="6000"/>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smtClean="0"/>
              <a:t>تحرير أنماط النص الرئيسي</a:t>
            </a:r>
          </a:p>
        </p:txBody>
      </p:sp>
      <p:sp>
        <p:nvSpPr>
          <p:cNvPr id="4" name="عنصر نائب للتاريخ 3"/>
          <p:cNvSpPr>
            <a:spLocks noGrp="1"/>
          </p:cNvSpPr>
          <p:nvPr>
            <p:ph type="dt" sz="half" idx="10"/>
          </p:nvPr>
        </p:nvSpPr>
        <p:spPr/>
        <p:txBody>
          <a:bodyPr/>
          <a:lstStyle/>
          <a:p>
            <a:fld id="{C7C87D2C-D9D8-4D73-AFFC-D828CF5154EE}" type="datetimeFigureOut">
              <a:rPr lang="ar-SA" smtClean="0"/>
              <a:t>16/06/41</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90C00FB8-2A5F-4229-B128-7F396FE802A1}" type="slidenum">
              <a:rPr lang="ar-SA" smtClean="0"/>
              <a:t>‹#›</a:t>
            </a:fld>
            <a:endParaRPr lang="ar-SA"/>
          </a:p>
        </p:txBody>
      </p:sp>
    </p:spTree>
    <p:extLst>
      <p:ext uri="{BB962C8B-B14F-4D97-AF65-F5344CB8AC3E}">
        <p14:creationId xmlns:p14="http://schemas.microsoft.com/office/powerpoint/2010/main" val="387534284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838200" y="1825625"/>
            <a:ext cx="5181600" cy="4351338"/>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6172200" y="1825625"/>
            <a:ext cx="5181600" cy="4351338"/>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C7C87D2C-D9D8-4D73-AFFC-D828CF5154EE}" type="datetimeFigureOut">
              <a:rPr lang="ar-SA" smtClean="0"/>
              <a:t>16/06/41</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90C00FB8-2A5F-4229-B128-7F396FE802A1}" type="slidenum">
              <a:rPr lang="ar-SA" smtClean="0"/>
              <a:t>‹#›</a:t>
            </a:fld>
            <a:endParaRPr lang="ar-SA"/>
          </a:p>
        </p:txBody>
      </p:sp>
    </p:spTree>
    <p:extLst>
      <p:ext uri="{BB962C8B-B14F-4D97-AF65-F5344CB8AC3E}">
        <p14:creationId xmlns:p14="http://schemas.microsoft.com/office/powerpoint/2010/main" val="348974728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p:spPr>
        <p:txBody>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C7C87D2C-D9D8-4D73-AFFC-D828CF5154EE}" type="datetimeFigureOut">
              <a:rPr lang="ar-SA" smtClean="0"/>
              <a:t>16/06/41</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90C00FB8-2A5F-4229-B128-7F396FE802A1}" type="slidenum">
              <a:rPr lang="ar-SA" smtClean="0"/>
              <a:t>‹#›</a:t>
            </a:fld>
            <a:endParaRPr lang="ar-SA"/>
          </a:p>
        </p:txBody>
      </p:sp>
    </p:spTree>
    <p:extLst>
      <p:ext uri="{BB962C8B-B14F-4D97-AF65-F5344CB8AC3E}">
        <p14:creationId xmlns:p14="http://schemas.microsoft.com/office/powerpoint/2010/main" val="44895732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C7C87D2C-D9D8-4D73-AFFC-D828CF5154EE}" type="datetimeFigureOut">
              <a:rPr lang="ar-SA" smtClean="0"/>
              <a:t>16/06/41</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90C00FB8-2A5F-4229-B128-7F396FE802A1}" type="slidenum">
              <a:rPr lang="ar-SA" smtClean="0"/>
              <a:t>‹#›</a:t>
            </a:fld>
            <a:endParaRPr lang="ar-SA"/>
          </a:p>
        </p:txBody>
      </p:sp>
    </p:spTree>
    <p:extLst>
      <p:ext uri="{BB962C8B-B14F-4D97-AF65-F5344CB8AC3E}">
        <p14:creationId xmlns:p14="http://schemas.microsoft.com/office/powerpoint/2010/main" val="304284051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C7C87D2C-D9D8-4D73-AFFC-D828CF5154EE}" type="datetimeFigureOut">
              <a:rPr lang="ar-SA" smtClean="0"/>
              <a:t>16/06/41</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90C00FB8-2A5F-4229-B128-7F396FE802A1}" type="slidenum">
              <a:rPr lang="ar-SA" smtClean="0"/>
              <a:t>‹#›</a:t>
            </a:fld>
            <a:endParaRPr lang="ar-SA"/>
          </a:p>
        </p:txBody>
      </p:sp>
    </p:spTree>
    <p:extLst>
      <p:ext uri="{BB962C8B-B14F-4D97-AF65-F5344CB8AC3E}">
        <p14:creationId xmlns:p14="http://schemas.microsoft.com/office/powerpoint/2010/main" val="227676175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تحرير أنماط النص الرئيسي</a:t>
            </a:r>
          </a:p>
        </p:txBody>
      </p:sp>
      <p:sp>
        <p:nvSpPr>
          <p:cNvPr id="5" name="عنصر نائب للتاريخ 4"/>
          <p:cNvSpPr>
            <a:spLocks noGrp="1"/>
          </p:cNvSpPr>
          <p:nvPr>
            <p:ph type="dt" sz="half" idx="10"/>
          </p:nvPr>
        </p:nvSpPr>
        <p:spPr/>
        <p:txBody>
          <a:bodyPr/>
          <a:lstStyle/>
          <a:p>
            <a:fld id="{C7C87D2C-D9D8-4D73-AFFC-D828CF5154EE}" type="datetimeFigureOut">
              <a:rPr lang="ar-SA" smtClean="0"/>
              <a:t>16/06/41</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90C00FB8-2A5F-4229-B128-7F396FE802A1}" type="slidenum">
              <a:rPr lang="ar-SA" smtClean="0"/>
              <a:t>‹#›</a:t>
            </a:fld>
            <a:endParaRPr lang="ar-SA"/>
          </a:p>
        </p:txBody>
      </p:sp>
    </p:spTree>
    <p:extLst>
      <p:ext uri="{BB962C8B-B14F-4D97-AF65-F5344CB8AC3E}">
        <p14:creationId xmlns:p14="http://schemas.microsoft.com/office/powerpoint/2010/main" val="105847274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تحرير أنماط النص الرئيسي</a:t>
            </a:r>
          </a:p>
        </p:txBody>
      </p:sp>
      <p:sp>
        <p:nvSpPr>
          <p:cNvPr id="5" name="عنصر نائب للتاريخ 4"/>
          <p:cNvSpPr>
            <a:spLocks noGrp="1"/>
          </p:cNvSpPr>
          <p:nvPr>
            <p:ph type="dt" sz="half" idx="10"/>
          </p:nvPr>
        </p:nvSpPr>
        <p:spPr/>
        <p:txBody>
          <a:bodyPr/>
          <a:lstStyle/>
          <a:p>
            <a:fld id="{C7C87D2C-D9D8-4D73-AFFC-D828CF5154EE}" type="datetimeFigureOut">
              <a:rPr lang="ar-SA" smtClean="0"/>
              <a:t>16/06/41</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90C00FB8-2A5F-4229-B128-7F396FE802A1}" type="slidenum">
              <a:rPr lang="ar-SA" smtClean="0"/>
              <a:t>‹#›</a:t>
            </a:fld>
            <a:endParaRPr lang="ar-SA"/>
          </a:p>
        </p:txBody>
      </p:sp>
    </p:spTree>
    <p:extLst>
      <p:ext uri="{BB962C8B-B14F-4D97-AF65-F5344CB8AC3E}">
        <p14:creationId xmlns:p14="http://schemas.microsoft.com/office/powerpoint/2010/main" val="155936015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7C87D2C-D9D8-4D73-AFFC-D828CF5154EE}" type="datetimeFigureOut">
              <a:rPr lang="ar-SA" smtClean="0"/>
              <a:t>16/06/41</a:t>
            </a:fld>
            <a:endParaRPr lang="ar-SA"/>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0C00FB8-2A5F-4229-B128-7F396FE802A1}" type="slidenum">
              <a:rPr lang="ar-SA" smtClean="0"/>
              <a:t>‹#›</a:t>
            </a:fld>
            <a:endParaRPr lang="ar-SA"/>
          </a:p>
        </p:txBody>
      </p:sp>
    </p:spTree>
    <p:extLst>
      <p:ext uri="{BB962C8B-B14F-4D97-AF65-F5344CB8AC3E}">
        <p14:creationId xmlns:p14="http://schemas.microsoft.com/office/powerpoint/2010/main" val="659731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t.me/abd_fegh_1" TargetMode="Externa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23.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t.me/abd_fegh_1"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jp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fi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032434" y="0"/>
            <a:ext cx="2876933" cy="2876933"/>
          </a:xfrm>
          <a:prstGeom prst="rect">
            <a:avLst/>
          </a:prstGeom>
        </p:spPr>
      </p:pic>
      <p:pic>
        <p:nvPicPr>
          <p:cNvPr id="6" name="صورة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2928395" cy="1569620"/>
          </a:xfrm>
          <a:prstGeom prst="rect">
            <a:avLst/>
          </a:prstGeom>
        </p:spPr>
      </p:pic>
      <p:sp>
        <p:nvSpPr>
          <p:cNvPr id="8" name="مستطيل مستدير الزوايا 7"/>
          <p:cNvSpPr/>
          <p:nvPr/>
        </p:nvSpPr>
        <p:spPr>
          <a:xfrm>
            <a:off x="0" y="5023413"/>
            <a:ext cx="12192000" cy="1865067"/>
          </a:xfrm>
          <a:prstGeom prst="roundRect">
            <a:avLst>
              <a:gd name="adj" fmla="val 0"/>
            </a:avLst>
          </a:prstGeom>
          <a:solidFill>
            <a:srgbClr val="EEDA9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solidFill>
                  <a:srgbClr val="002060"/>
                </a:solidFill>
                <a:latin typeface="Traditional Arabic" panose="02020603050405020304" pitchFamily="18" charset="-78"/>
                <a:cs typeface="Traditional Arabic" panose="02020603050405020304" pitchFamily="18" charset="-78"/>
              </a:rPr>
              <a:t>راجعه واشرف عليه </a:t>
            </a:r>
          </a:p>
          <a:p>
            <a:pPr algn="ctr"/>
            <a:r>
              <a:rPr lang="ar-SA" sz="3600" b="1" dirty="0" smtClean="0">
                <a:solidFill>
                  <a:srgbClr val="002060"/>
                </a:solidFill>
                <a:latin typeface="Traditional Arabic" panose="02020603050405020304" pitchFamily="18" charset="-78"/>
                <a:cs typeface="Traditional Arabic" panose="02020603050405020304" pitchFamily="18" charset="-78"/>
              </a:rPr>
              <a:t>الأستاذ / </a:t>
            </a:r>
            <a:r>
              <a:rPr lang="ar-SA" sz="3600" b="1" dirty="0" smtClean="0">
                <a:solidFill>
                  <a:schemeClr val="tx1"/>
                </a:solidFill>
                <a:latin typeface="Traditional Arabic" panose="02020603050405020304" pitchFamily="18" charset="-78"/>
                <a:cs typeface="Traditional Arabic" panose="02020603050405020304" pitchFamily="18" charset="-78"/>
              </a:rPr>
              <a:t>عبدالرحمن الشراري</a:t>
            </a:r>
          </a:p>
          <a:p>
            <a:pPr algn="ctr"/>
            <a:r>
              <a:rPr lang="en-US" sz="3600" b="1" dirty="0" smtClean="0">
                <a:latin typeface="Traditional Arabic" panose="02020603050405020304" pitchFamily="18" charset="-78"/>
                <a:cs typeface="Traditional Arabic" panose="02020603050405020304" pitchFamily="18" charset="-78"/>
                <a:hlinkClick r:id="rId4"/>
              </a:rPr>
              <a:t>http://t.me/abd_fegh_1</a:t>
            </a:r>
            <a:r>
              <a:rPr lang="en-US" sz="3600" b="1" dirty="0" smtClean="0">
                <a:latin typeface="Traditional Arabic" panose="02020603050405020304" pitchFamily="18" charset="-78"/>
                <a:cs typeface="Traditional Arabic" panose="02020603050405020304" pitchFamily="18" charset="-78"/>
              </a:rPr>
              <a:t> </a:t>
            </a:r>
            <a:endParaRPr lang="ar-SA" sz="3600" b="1" dirty="0" smtClean="0">
              <a:latin typeface="Traditional Arabic" panose="02020603050405020304" pitchFamily="18" charset="-78"/>
              <a:cs typeface="Traditional Arabic" panose="02020603050405020304" pitchFamily="18" charset="-78"/>
            </a:endParaRPr>
          </a:p>
        </p:txBody>
      </p:sp>
      <p:sp>
        <p:nvSpPr>
          <p:cNvPr id="9" name="مستطيل ذو زوايا قطرية مستديرة 8"/>
          <p:cNvSpPr/>
          <p:nvPr/>
        </p:nvSpPr>
        <p:spPr>
          <a:xfrm>
            <a:off x="9337617" y="3090330"/>
            <a:ext cx="2571750" cy="1604929"/>
          </a:xfrm>
          <a:prstGeom prst="round2DiagRect">
            <a:avLst/>
          </a:prstGeom>
          <a:solidFill>
            <a:srgbClr val="EED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smtClean="0">
                <a:solidFill>
                  <a:srgbClr val="002060"/>
                </a:solidFill>
                <a:latin typeface="Traditional Arabic" panose="02020603050405020304" pitchFamily="18" charset="-78"/>
                <a:cs typeface="Traditional Arabic" panose="02020603050405020304" pitchFamily="18" charset="-78"/>
              </a:rPr>
              <a:t>الوصية </a:t>
            </a:r>
            <a:endParaRPr lang="ar-SA" sz="4800" b="1" dirty="0" smtClean="0">
              <a:solidFill>
                <a:srgbClr val="002060"/>
              </a:solidFill>
              <a:latin typeface="Traditional Arabic" panose="02020603050405020304" pitchFamily="18" charset="-78"/>
              <a:cs typeface="Traditional Arabic" panose="02020603050405020304" pitchFamily="18" charset="-78"/>
            </a:endParaRPr>
          </a:p>
          <a:p>
            <a:pPr algn="ctr"/>
            <a:r>
              <a:rPr lang="ar-SA" sz="4800" b="1" dirty="0" err="1" smtClean="0">
                <a:solidFill>
                  <a:srgbClr val="002060"/>
                </a:solidFill>
                <a:latin typeface="Traditional Arabic" panose="02020603050405020304" pitchFamily="18" charset="-78"/>
                <a:cs typeface="Traditional Arabic" panose="02020603050405020304" pitchFamily="18" charset="-78"/>
              </a:rPr>
              <a:t>فقة</a:t>
            </a:r>
            <a:r>
              <a:rPr lang="ar-SA" sz="4800" b="1" dirty="0" smtClean="0">
                <a:solidFill>
                  <a:srgbClr val="002060"/>
                </a:solidFill>
                <a:latin typeface="Traditional Arabic" panose="02020603050405020304" pitchFamily="18" charset="-78"/>
                <a:cs typeface="Traditional Arabic" panose="02020603050405020304" pitchFamily="18" charset="-78"/>
              </a:rPr>
              <a:t> 2</a:t>
            </a:r>
            <a:endParaRPr lang="ar-SA" sz="4800" b="1" dirty="0">
              <a:solidFill>
                <a:srgbClr val="002060"/>
              </a:solidFill>
              <a:latin typeface="Traditional Arabic" panose="02020603050405020304" pitchFamily="18" charset="-78"/>
              <a:cs typeface="Traditional Arabic" panose="02020603050405020304" pitchFamily="18" charset="-78"/>
            </a:endParaRPr>
          </a:p>
        </p:txBody>
      </p:sp>
      <p:pic>
        <p:nvPicPr>
          <p:cNvPr id="7" name="صورة 6"/>
          <p:cNvPicPr>
            <a:picLocks noChangeAspect="1"/>
          </p:cNvPicPr>
          <p:nvPr/>
        </p:nvPicPr>
        <p:blipFill rotWithShape="1">
          <a:blip r:embed="rId5">
            <a:extLst>
              <a:ext uri="{28A0092B-C50C-407E-A947-70E740481C1C}">
                <a14:useLocalDpi xmlns:a14="http://schemas.microsoft.com/office/drawing/2010/main" val="0"/>
              </a:ext>
            </a:extLst>
          </a:blip>
          <a:srcRect l="-1" r="48586"/>
          <a:stretch/>
        </p:blipFill>
        <p:spPr>
          <a:xfrm flipH="1">
            <a:off x="0" y="1678329"/>
            <a:ext cx="3179843" cy="3016930"/>
          </a:xfrm>
          <a:prstGeom prst="rect">
            <a:avLst/>
          </a:prstGeom>
        </p:spPr>
      </p:pic>
      <p:sp>
        <p:nvSpPr>
          <p:cNvPr id="10" name="مستطيل ذو زوايا قطرية مستديرة 9"/>
          <p:cNvSpPr/>
          <p:nvPr/>
        </p:nvSpPr>
        <p:spPr>
          <a:xfrm>
            <a:off x="3179843" y="1120714"/>
            <a:ext cx="5709514" cy="3738622"/>
          </a:xfrm>
          <a:prstGeom prst="round2Diag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lvl="0"/>
            <a:endParaRPr lang="ar-SA" sz="2800" b="1" dirty="0" smtClean="0">
              <a:solidFill>
                <a:srgbClr val="FFC000">
                  <a:lumMod val="50000"/>
                </a:srgbClr>
              </a:solidFill>
              <a:latin typeface="Traditional Arabic" panose="02020603050405020304" pitchFamily="18" charset="-78"/>
              <a:cs typeface="Traditional Arabic" panose="02020603050405020304" pitchFamily="18" charset="-78"/>
            </a:endParaRPr>
          </a:p>
          <a:p>
            <a:pPr lvl="0"/>
            <a:r>
              <a:rPr lang="ar-SA" sz="2800" b="1" dirty="0" smtClean="0">
                <a:solidFill>
                  <a:srgbClr val="FFC000">
                    <a:lumMod val="50000"/>
                  </a:srgbClr>
                </a:solidFill>
                <a:latin typeface="Traditional Arabic" panose="02020603050405020304" pitchFamily="18" charset="-78"/>
                <a:cs typeface="Traditional Arabic" panose="02020603050405020304" pitchFamily="18" charset="-78"/>
              </a:rPr>
              <a:t>عن </a:t>
            </a:r>
            <a:r>
              <a:rPr lang="ar-SA" sz="2800" b="1" dirty="0">
                <a:solidFill>
                  <a:srgbClr val="FFC000">
                    <a:lumMod val="50000"/>
                  </a:srgbClr>
                </a:solidFill>
                <a:latin typeface="Traditional Arabic" panose="02020603050405020304" pitchFamily="18" charset="-78"/>
                <a:cs typeface="Traditional Arabic" panose="02020603050405020304" pitchFamily="18" charset="-78"/>
              </a:rPr>
              <a:t>أبي موسى الأشعري رضي الله عنه عن النبي صلى الله عليه وسلم قال: "مثل الذي يقرأ القرآن كالأترجة طعمها طيب، وريحها طيب، والذي لا يقرأ القرآن كالتمرة طعمها طيب، ولا ريح لها، ومثل الفاجر الذي يقرأ القرآن كمثل الريحانة ريحها طيب، وطعمها مر، ومثل الفاجر الذي لا يقرأ القرآن كمثل الحنظلة طعمها مر، ولا ريح لها ".</a:t>
            </a:r>
            <a:br>
              <a:rPr lang="ar-SA" sz="2800" b="1" dirty="0">
                <a:solidFill>
                  <a:srgbClr val="FFC000">
                    <a:lumMod val="50000"/>
                  </a:srgbClr>
                </a:solidFill>
                <a:latin typeface="Traditional Arabic" panose="02020603050405020304" pitchFamily="18" charset="-78"/>
                <a:cs typeface="Traditional Arabic" panose="02020603050405020304" pitchFamily="18" charset="-78"/>
              </a:rPr>
            </a:br>
            <a:endParaRPr lang="ar-SA" sz="2800" b="1" dirty="0">
              <a:solidFill>
                <a:srgbClr val="FFC000">
                  <a:lumMod val="50000"/>
                </a:srgbClr>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32595260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مجموعة 25"/>
          <p:cNvGrpSpPr/>
          <p:nvPr/>
        </p:nvGrpSpPr>
        <p:grpSpPr>
          <a:xfrm>
            <a:off x="6366510" y="205630"/>
            <a:ext cx="4099174" cy="1481477"/>
            <a:chOff x="2050516" y="166185"/>
            <a:chExt cx="8539277" cy="917486"/>
          </a:xfrm>
        </p:grpSpPr>
        <p:sp>
          <p:nvSpPr>
            <p:cNvPr id="25" name="مخطط انسيابي: إدخال يدوي 24"/>
            <p:cNvSpPr/>
            <p:nvPr/>
          </p:nvSpPr>
          <p:spPr>
            <a:xfrm>
              <a:off x="2101316" y="227145"/>
              <a:ext cx="8488477" cy="856526"/>
            </a:xfrm>
            <a:prstGeom prst="flowChartManualInpu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مخطط انسيابي: إدخال يدوي 23"/>
            <p:cNvSpPr/>
            <p:nvPr/>
          </p:nvSpPr>
          <p:spPr>
            <a:xfrm>
              <a:off x="2050516" y="166185"/>
              <a:ext cx="8488477" cy="856526"/>
            </a:xfrm>
            <a:prstGeom prst="flowChartManualInput">
              <a:avLst/>
            </a:prstGeom>
            <a:solidFill>
              <a:srgbClr val="E8C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0" name="مستطيل 19"/>
          <p:cNvSpPr/>
          <p:nvPr/>
        </p:nvSpPr>
        <p:spPr>
          <a:xfrm>
            <a:off x="4003768" y="354661"/>
            <a:ext cx="8851076" cy="1200329"/>
          </a:xfrm>
          <a:prstGeom prst="rect">
            <a:avLst/>
          </a:prstGeom>
          <a:noFill/>
        </p:spPr>
        <p:txBody>
          <a:bodyPr wrap="square" lIns="91440" tIns="45720" rIns="91440" bIns="45720">
            <a:spAutoFit/>
          </a:bodyPr>
          <a:lstStyle/>
          <a:p>
            <a:pPr algn="ctr"/>
            <a:r>
              <a:rPr lang="ar-SA" sz="7200" b="1"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أحكام الوصية</a:t>
            </a:r>
            <a:endParaRPr lang="ar-SA" sz="7200" b="1" cap="none" spc="0" dirty="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endParaRPr>
          </a:p>
        </p:txBody>
      </p:sp>
      <p:pic>
        <p:nvPicPr>
          <p:cNvPr id="3" name="صورة 2"/>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50222" y1="70667" x2="50222" y2="70667"/>
                      </a14:backgroundRemoval>
                    </a14:imgEffect>
                  </a14:imgLayer>
                </a14:imgProps>
              </a:ext>
              <a:ext uri="{28A0092B-C50C-407E-A947-70E740481C1C}">
                <a14:useLocalDpi xmlns:a14="http://schemas.microsoft.com/office/drawing/2010/main" val="0"/>
              </a:ext>
            </a:extLst>
          </a:blip>
          <a:stretch>
            <a:fillRect/>
          </a:stretch>
        </p:blipFill>
        <p:spPr>
          <a:xfrm>
            <a:off x="10357493" y="24658"/>
            <a:ext cx="1257966" cy="1637069"/>
          </a:xfrm>
          <a:prstGeom prst="rect">
            <a:avLst/>
          </a:prstGeom>
        </p:spPr>
      </p:pic>
      <p:sp>
        <p:nvSpPr>
          <p:cNvPr id="6" name="مستطيل مستدير الزوايا 5"/>
          <p:cNvSpPr/>
          <p:nvPr/>
        </p:nvSpPr>
        <p:spPr>
          <a:xfrm>
            <a:off x="365760" y="6069330"/>
            <a:ext cx="1934897" cy="582930"/>
          </a:xfrm>
          <a:prstGeom prst="roundRect">
            <a:avLst/>
          </a:prstGeom>
          <a:solidFill>
            <a:srgbClr val="E8C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solidFill>
                  <a:srgbClr val="002060"/>
                </a:solidFill>
                <a:latin typeface="Traditional Arabic" panose="02020603050405020304" pitchFamily="18" charset="-78"/>
                <a:cs typeface="Traditional Arabic" panose="02020603050405020304" pitchFamily="18" charset="-78"/>
              </a:rPr>
              <a:t>التبرير المنطقي</a:t>
            </a:r>
          </a:p>
        </p:txBody>
      </p:sp>
      <p:pic>
        <p:nvPicPr>
          <p:cNvPr id="9" name="صورة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137" y="0"/>
            <a:ext cx="8293416" cy="7043622"/>
          </a:xfrm>
          <a:prstGeom prst="rect">
            <a:avLst/>
          </a:prstGeom>
        </p:spPr>
      </p:pic>
      <p:sp>
        <p:nvSpPr>
          <p:cNvPr id="7" name="مستطيل 6"/>
          <p:cNvSpPr/>
          <p:nvPr/>
        </p:nvSpPr>
        <p:spPr>
          <a:xfrm>
            <a:off x="3703737" y="2939944"/>
            <a:ext cx="5083443" cy="2123658"/>
          </a:xfrm>
          <a:prstGeom prst="rect">
            <a:avLst/>
          </a:prstGeom>
          <a:noFill/>
        </p:spPr>
        <p:txBody>
          <a:bodyPr wrap="none" lIns="91440" tIns="45720" rIns="91440" bIns="45720">
            <a:spAutoFit/>
          </a:bodyPr>
          <a:lstStyle/>
          <a:p>
            <a:pPr algn="ctr"/>
            <a:r>
              <a:rPr lang="ar-SA" sz="4400" b="1"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للوصية أحكامٌ عديدة، أوجدّ/ي</a:t>
            </a:r>
          </a:p>
          <a:p>
            <a:pPr algn="ctr"/>
            <a:r>
              <a:rPr lang="ar-SA" sz="4400" b="1"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 الحِكمة من وضع أحكام</a:t>
            </a:r>
            <a:r>
              <a:rPr lang="ar-SA" sz="4400" b="1" dirty="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 </a:t>
            </a:r>
            <a:r>
              <a:rPr lang="ar-SA" sz="4400" b="1"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للوصية</a:t>
            </a:r>
          </a:p>
          <a:p>
            <a:pPr algn="ctr"/>
            <a:r>
              <a:rPr lang="ar-SA" sz="4400" b="1"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على الموصي ان يلتزم بها؟!</a:t>
            </a:r>
            <a:endParaRPr lang="ar-SA" sz="4400" b="1" cap="none" spc="0"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endParaRPr>
          </a:p>
        </p:txBody>
      </p:sp>
      <p:pic>
        <p:nvPicPr>
          <p:cNvPr id="10" name="صورة 9"/>
          <p:cNvPicPr>
            <a:picLocks noChangeAspect="1"/>
          </p:cNvPicPr>
          <p:nvPr/>
        </p:nvPicPr>
        <p:blipFill>
          <a:blip r:embed="rId5">
            <a:extLst>
              <a:ext uri="{BEBA8EAE-BF5A-486C-A8C5-ECC9F3942E4B}">
                <a14:imgProps xmlns:a14="http://schemas.microsoft.com/office/drawing/2010/main">
                  <a14:imgLayer r:embed="rId6">
                    <a14:imgEffect>
                      <a14:backgroundRemoval t="9744" b="89776" l="5911" r="91534"/>
                    </a14:imgEffect>
                  </a14:imgLayer>
                </a14:imgProps>
              </a:ext>
              <a:ext uri="{28A0092B-C50C-407E-A947-70E740481C1C}">
                <a14:useLocalDpi xmlns:a14="http://schemas.microsoft.com/office/drawing/2010/main" val="0"/>
              </a:ext>
            </a:extLst>
          </a:blip>
          <a:stretch>
            <a:fillRect/>
          </a:stretch>
        </p:blipFill>
        <p:spPr>
          <a:xfrm>
            <a:off x="8633459" y="3623309"/>
            <a:ext cx="3941445" cy="3941445"/>
          </a:xfrm>
          <a:prstGeom prst="rect">
            <a:avLst/>
          </a:prstGeom>
        </p:spPr>
      </p:pic>
    </p:spTree>
    <p:extLst>
      <p:ext uri="{BB962C8B-B14F-4D97-AF65-F5344CB8AC3E}">
        <p14:creationId xmlns:p14="http://schemas.microsoft.com/office/powerpoint/2010/main" val="3601331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مجموعة 25"/>
          <p:cNvGrpSpPr/>
          <p:nvPr/>
        </p:nvGrpSpPr>
        <p:grpSpPr>
          <a:xfrm>
            <a:off x="3742180" y="94528"/>
            <a:ext cx="5066153" cy="1528841"/>
            <a:chOff x="2050516" y="166185"/>
            <a:chExt cx="8539277" cy="917486"/>
          </a:xfrm>
        </p:grpSpPr>
        <p:sp>
          <p:nvSpPr>
            <p:cNvPr id="25" name="مخطط انسيابي: إدخال يدوي 24"/>
            <p:cNvSpPr/>
            <p:nvPr/>
          </p:nvSpPr>
          <p:spPr>
            <a:xfrm>
              <a:off x="2101316" y="227145"/>
              <a:ext cx="8488477" cy="856526"/>
            </a:xfrm>
            <a:prstGeom prst="flowChartManualInpu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مخطط انسيابي: إدخال يدوي 23"/>
            <p:cNvSpPr/>
            <p:nvPr/>
          </p:nvSpPr>
          <p:spPr>
            <a:xfrm>
              <a:off x="2050516" y="166185"/>
              <a:ext cx="8488477" cy="856526"/>
            </a:xfrm>
            <a:prstGeom prst="flowChartManualInput">
              <a:avLst/>
            </a:prstGeom>
            <a:solidFill>
              <a:srgbClr val="E8C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0" name="مستطيل 19"/>
          <p:cNvSpPr/>
          <p:nvPr/>
        </p:nvSpPr>
        <p:spPr>
          <a:xfrm>
            <a:off x="1809208" y="258785"/>
            <a:ext cx="8851076" cy="1200329"/>
          </a:xfrm>
          <a:prstGeom prst="rect">
            <a:avLst/>
          </a:prstGeom>
          <a:noFill/>
        </p:spPr>
        <p:txBody>
          <a:bodyPr wrap="square" lIns="91440" tIns="45720" rIns="91440" bIns="45720">
            <a:spAutoFit/>
          </a:bodyPr>
          <a:lstStyle/>
          <a:p>
            <a:pPr algn="ctr"/>
            <a:r>
              <a:rPr lang="ar-SA" sz="7200" b="1"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من أحكام الوصية!</a:t>
            </a:r>
            <a:endParaRPr lang="ar-SA" sz="7200" b="1" cap="none" spc="0" dirty="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endParaRPr>
          </a:p>
        </p:txBody>
      </p:sp>
      <p:pic>
        <p:nvPicPr>
          <p:cNvPr id="3" name="أحكام الوصية (9) لا تنفذ الوصية إلا بإذن الورثة لفضيلة الشيخ المحدث علي بن عبد الله النمي">
            <a:hlinkClick r:id="" action="ppaction://media"/>
          </p:cNvPr>
          <p:cNvPicPr>
            <a:picLocks noChangeAspect="1"/>
          </p:cNvPicPr>
          <p:nvPr>
            <a:videoFile r:link="rId1"/>
            <p:extLst>
              <p:ext uri="{DAA4B4D4-6D71-4841-9C94-3DE7FCFB9230}">
                <p14:media xmlns:p14="http://schemas.microsoft.com/office/powerpoint/2010/main" r:embed="rId2">
                  <p14:trim st="2009" end="12567"/>
                </p14:media>
              </p:ext>
            </p:extLst>
          </p:nvPr>
        </p:nvPicPr>
        <p:blipFill>
          <a:blip r:embed="rId4"/>
          <a:stretch>
            <a:fillRect/>
          </a:stretch>
        </p:blipFill>
        <p:spPr>
          <a:xfrm>
            <a:off x="4088130" y="1943122"/>
            <a:ext cx="7558995" cy="4251935"/>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صورة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 y="1995679"/>
            <a:ext cx="3858578" cy="4146823"/>
          </a:xfrm>
          <a:prstGeom prst="rect">
            <a:avLst/>
          </a:prstGeom>
        </p:spPr>
      </p:pic>
      <p:sp>
        <p:nvSpPr>
          <p:cNvPr id="11" name="مستطيل 10"/>
          <p:cNvSpPr/>
          <p:nvPr/>
        </p:nvSpPr>
        <p:spPr>
          <a:xfrm rot="21363458">
            <a:off x="-2404810" y="3191925"/>
            <a:ext cx="8851076" cy="1754326"/>
          </a:xfrm>
          <a:prstGeom prst="rect">
            <a:avLst/>
          </a:prstGeom>
          <a:noFill/>
        </p:spPr>
        <p:txBody>
          <a:bodyPr wrap="square" lIns="91440" tIns="45720" rIns="91440" bIns="45720">
            <a:spAutoFit/>
          </a:bodyPr>
          <a:lstStyle/>
          <a:p>
            <a:pPr algn="ctr"/>
            <a:r>
              <a:rPr lang="ar-SA" sz="3600" b="1"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بعد مشاهدتك للفيديو ،</a:t>
            </a:r>
          </a:p>
          <a:p>
            <a:pPr algn="ctr"/>
            <a:r>
              <a:rPr lang="ar-SA" sz="3600" b="1"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 استخرج/ي  حُكم</a:t>
            </a:r>
          </a:p>
          <a:p>
            <a:pPr algn="ctr"/>
            <a:r>
              <a:rPr lang="ar-SA" sz="3600" b="1"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من أحكام الوصية !</a:t>
            </a:r>
            <a:endParaRPr lang="ar-SA" sz="3600" b="1" cap="none" spc="0" dirty="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88996813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3"/>
                </p:tgtEl>
              </p:cMediaNode>
            </p:video>
          </p:childTnLst>
        </p:cTn>
      </p:par>
    </p:tnLst>
    <p:bldLst>
      <p:bldP spid="2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مجموعة 25"/>
          <p:cNvGrpSpPr/>
          <p:nvPr/>
        </p:nvGrpSpPr>
        <p:grpSpPr>
          <a:xfrm>
            <a:off x="3742180" y="94528"/>
            <a:ext cx="5066153" cy="1528841"/>
            <a:chOff x="2050516" y="166185"/>
            <a:chExt cx="8539277" cy="917486"/>
          </a:xfrm>
        </p:grpSpPr>
        <p:sp>
          <p:nvSpPr>
            <p:cNvPr id="25" name="مخطط انسيابي: إدخال يدوي 24"/>
            <p:cNvSpPr/>
            <p:nvPr/>
          </p:nvSpPr>
          <p:spPr>
            <a:xfrm>
              <a:off x="2101316" y="227145"/>
              <a:ext cx="8488477" cy="856526"/>
            </a:xfrm>
            <a:prstGeom prst="flowChartManualInpu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مخطط انسيابي: إدخال يدوي 23"/>
            <p:cNvSpPr/>
            <p:nvPr/>
          </p:nvSpPr>
          <p:spPr>
            <a:xfrm>
              <a:off x="2050516" y="166185"/>
              <a:ext cx="8488477" cy="856526"/>
            </a:xfrm>
            <a:prstGeom prst="flowChartManualInput">
              <a:avLst/>
            </a:prstGeom>
            <a:solidFill>
              <a:srgbClr val="E8C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0" name="مستطيل 19"/>
          <p:cNvSpPr/>
          <p:nvPr/>
        </p:nvSpPr>
        <p:spPr>
          <a:xfrm>
            <a:off x="1809208" y="258785"/>
            <a:ext cx="8851076" cy="1200329"/>
          </a:xfrm>
          <a:prstGeom prst="rect">
            <a:avLst/>
          </a:prstGeom>
          <a:noFill/>
        </p:spPr>
        <p:txBody>
          <a:bodyPr wrap="square" lIns="91440" tIns="45720" rIns="91440" bIns="45720">
            <a:spAutoFit/>
          </a:bodyPr>
          <a:lstStyle/>
          <a:p>
            <a:pPr algn="ctr"/>
            <a:r>
              <a:rPr lang="ar-SA" sz="7200" b="1"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من أحكام الوصية!</a:t>
            </a:r>
            <a:endParaRPr lang="ar-SA" sz="7200" b="1" cap="none" spc="0" dirty="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endParaRPr>
          </a:p>
        </p:txBody>
      </p:sp>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81087">
            <a:off x="414561" y="1664239"/>
            <a:ext cx="8324731" cy="4531869"/>
          </a:xfrm>
          <a:prstGeom prst="rect">
            <a:avLst/>
          </a:prstGeom>
        </p:spPr>
      </p:pic>
      <p:sp>
        <p:nvSpPr>
          <p:cNvPr id="7" name="مستطيل 6"/>
          <p:cNvSpPr/>
          <p:nvPr/>
        </p:nvSpPr>
        <p:spPr>
          <a:xfrm>
            <a:off x="1504964" y="2637533"/>
            <a:ext cx="6096000" cy="3385542"/>
          </a:xfrm>
          <a:prstGeom prst="rect">
            <a:avLst/>
          </a:prstGeom>
        </p:spPr>
        <p:txBody>
          <a:bodyPr>
            <a:spAutoFit/>
          </a:bodyPr>
          <a:lstStyle/>
          <a:p>
            <a:pPr lvl="0" algn="ctr"/>
            <a:r>
              <a:rPr lang="ar-SA" sz="4000" b="1" dirty="0" smtClean="0">
                <a:ln w="0"/>
                <a:solidFill>
                  <a:srgbClr val="002060"/>
                </a:solidFill>
                <a:effectLst>
                  <a:outerShdw blurRad="38100" dist="19050" dir="2700000" algn="tl" rotWithShape="0">
                    <a:prstClr val="black">
                      <a:alpha val="40000"/>
                    </a:prstClr>
                  </a:outerShdw>
                </a:effectLst>
                <a:latin typeface="Traditional Arabic" panose="02020603050405020304" pitchFamily="18" charset="-78"/>
                <a:cs typeface="Traditional Arabic" panose="02020603050405020304" pitchFamily="18" charset="-78"/>
              </a:rPr>
              <a:t>بعد معرفتك أحد أحكام الوصية ، </a:t>
            </a:r>
          </a:p>
          <a:p>
            <a:pPr lvl="0" algn="ctr"/>
            <a:r>
              <a:rPr lang="ar-SA" sz="4000" b="1" dirty="0" smtClean="0">
                <a:ln w="0"/>
                <a:solidFill>
                  <a:srgbClr val="002060"/>
                </a:solidFill>
                <a:effectLst>
                  <a:outerShdw blurRad="38100" dist="19050" dir="2700000" algn="tl" rotWithShape="0">
                    <a:prstClr val="black">
                      <a:alpha val="40000"/>
                    </a:prstClr>
                  </a:outerShdw>
                </a:effectLst>
                <a:latin typeface="Traditional Arabic" panose="02020603050405020304" pitchFamily="18" charset="-78"/>
                <a:cs typeface="Traditional Arabic" panose="02020603050405020304" pitchFamily="18" charset="-78"/>
              </a:rPr>
              <a:t>اجب/ </a:t>
            </a:r>
            <a:r>
              <a:rPr lang="ar-SA" sz="4000" b="1" dirty="0" err="1" smtClean="0">
                <a:ln w="0"/>
                <a:solidFill>
                  <a:srgbClr val="002060"/>
                </a:solidFill>
                <a:effectLst>
                  <a:outerShdw blurRad="38100" dist="19050" dir="2700000" algn="tl" rotWithShape="0">
                    <a:prstClr val="black">
                      <a:alpha val="40000"/>
                    </a:prstClr>
                  </a:outerShdw>
                </a:effectLst>
                <a:latin typeface="Traditional Arabic" panose="02020603050405020304" pitchFamily="18" charset="-78"/>
                <a:cs typeface="Traditional Arabic" panose="02020603050405020304" pitchFamily="18" charset="-78"/>
              </a:rPr>
              <a:t>اجيبي</a:t>
            </a:r>
            <a:r>
              <a:rPr lang="ar-SA" sz="4000" b="1" dirty="0" smtClean="0">
                <a:ln w="0"/>
                <a:solidFill>
                  <a:srgbClr val="002060"/>
                </a:solidFill>
                <a:effectLst>
                  <a:outerShdw blurRad="38100" dist="19050" dir="2700000" algn="tl" rotWithShape="0">
                    <a:prstClr val="black">
                      <a:alpha val="40000"/>
                    </a:prstClr>
                  </a:outerShdw>
                </a:effectLst>
                <a:latin typeface="Traditional Arabic" panose="02020603050405020304" pitchFamily="18" charset="-78"/>
                <a:cs typeface="Traditional Arabic" panose="02020603050405020304" pitchFamily="18" charset="-78"/>
              </a:rPr>
              <a:t> على السؤال التالي :</a:t>
            </a:r>
          </a:p>
          <a:p>
            <a:pPr lvl="0" algn="ctr"/>
            <a:r>
              <a:rPr lang="ar-SA" sz="4000" b="1" u="sng" dirty="0" smtClean="0">
                <a:ln w="0"/>
                <a:solidFill>
                  <a:srgbClr val="002060"/>
                </a:solidFill>
                <a:effectLst>
                  <a:outerShdw blurRad="38100" dist="19050" dir="2700000" algn="tl" rotWithShape="0">
                    <a:prstClr val="black">
                      <a:alpha val="40000"/>
                    </a:prstClr>
                  </a:outerShdw>
                </a:effectLst>
                <a:latin typeface="Traditional Arabic" panose="02020603050405020304" pitchFamily="18" charset="-78"/>
                <a:cs typeface="Traditional Arabic" panose="02020603050405020304" pitchFamily="18" charset="-78"/>
              </a:rPr>
              <a:t>تجوز الوصية بأكثر من ثلث المال </a:t>
            </a:r>
            <a:r>
              <a:rPr lang="ar-SA" sz="4000" b="1" dirty="0" smtClean="0">
                <a:ln w="0"/>
                <a:solidFill>
                  <a:srgbClr val="002060"/>
                </a:solidFill>
                <a:effectLst>
                  <a:outerShdw blurRad="38100" dist="19050" dir="2700000" algn="tl" rotWithShape="0">
                    <a:prstClr val="black">
                      <a:alpha val="40000"/>
                    </a:prstClr>
                  </a:outerShdw>
                </a:effectLst>
                <a:latin typeface="Traditional Arabic" panose="02020603050405020304" pitchFamily="18" charset="-78"/>
                <a:cs typeface="Traditional Arabic" panose="02020603050405020304" pitchFamily="18" charset="-78"/>
              </a:rPr>
              <a:t>، في حالتين :  </a:t>
            </a:r>
            <a:r>
              <a:rPr lang="ar-SA" sz="5400" b="1" dirty="0" smtClean="0">
                <a:ln w="0"/>
                <a:solidFill>
                  <a:srgbClr val="FF0000"/>
                </a:solidFill>
                <a:effectLst>
                  <a:outerShdw blurRad="38100" dist="19050" dir="2700000" algn="tl" rotWithShape="0">
                    <a:prstClr val="black">
                      <a:alpha val="40000"/>
                    </a:prstClr>
                  </a:outerShdw>
                </a:effectLst>
                <a:latin typeface="Traditional Arabic" panose="02020603050405020304" pitchFamily="18" charset="-78"/>
                <a:cs typeface="Traditional Arabic" panose="02020603050405020304" pitchFamily="18" charset="-78"/>
              </a:rPr>
              <a:t>ماهي !</a:t>
            </a:r>
          </a:p>
          <a:p>
            <a:pPr lvl="0" algn="ctr"/>
            <a:endParaRPr lang="ar-SA" sz="4000" b="1" dirty="0" smtClean="0">
              <a:ln w="0"/>
              <a:solidFill>
                <a:srgbClr val="002060"/>
              </a:solidFill>
              <a:effectLst>
                <a:outerShdw blurRad="38100" dist="19050" dir="2700000" algn="tl" rotWithShape="0">
                  <a:prstClr val="black">
                    <a:alpha val="40000"/>
                  </a:prstClr>
                </a:outerShdw>
              </a:effectLst>
              <a:latin typeface="Traditional Arabic" panose="02020603050405020304" pitchFamily="18" charset="-78"/>
              <a:cs typeface="Traditional Arabic" panose="02020603050405020304" pitchFamily="18" charset="-78"/>
            </a:endParaRPr>
          </a:p>
        </p:txBody>
      </p:sp>
      <p:pic>
        <p:nvPicPr>
          <p:cNvPr id="9" name="صورة 8"/>
          <p:cNvPicPr>
            <a:picLocks noChangeAspect="1"/>
          </p:cNvPicPr>
          <p:nvPr/>
        </p:nvPicPr>
        <p:blipFill>
          <a:blip r:embed="rId3" cstate="print">
            <a:extLst>
              <a:ext uri="{BEBA8EAE-BF5A-486C-A8C5-ECC9F3942E4B}">
                <a14:imgProps xmlns:a14="http://schemas.microsoft.com/office/drawing/2010/main">
                  <a14:imgLayer r:embed="rId4">
                    <a14:imgEffect>
                      <a14:backgroundRemoval t="0" b="97778" l="10000" r="90000"/>
                    </a14:imgEffect>
                  </a14:imgLayer>
                </a14:imgProps>
              </a:ext>
              <a:ext uri="{28A0092B-C50C-407E-A947-70E740481C1C}">
                <a14:useLocalDpi xmlns:a14="http://schemas.microsoft.com/office/drawing/2010/main" val="0"/>
              </a:ext>
            </a:extLst>
          </a:blip>
          <a:stretch>
            <a:fillRect/>
          </a:stretch>
        </p:blipFill>
        <p:spPr>
          <a:xfrm>
            <a:off x="7367859" y="2752964"/>
            <a:ext cx="5608320" cy="3154680"/>
          </a:xfrm>
          <a:prstGeom prst="rect">
            <a:avLst/>
          </a:prstGeom>
        </p:spPr>
      </p:pic>
    </p:spTree>
    <p:extLst>
      <p:ext uri="{BB962C8B-B14F-4D97-AF65-F5344CB8AC3E}">
        <p14:creationId xmlns:p14="http://schemas.microsoft.com/office/powerpoint/2010/main" val="416287218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مجموعة 25"/>
          <p:cNvGrpSpPr/>
          <p:nvPr/>
        </p:nvGrpSpPr>
        <p:grpSpPr>
          <a:xfrm>
            <a:off x="3742180" y="94528"/>
            <a:ext cx="5066153" cy="1528841"/>
            <a:chOff x="2050516" y="166185"/>
            <a:chExt cx="8539277" cy="917486"/>
          </a:xfrm>
        </p:grpSpPr>
        <p:sp>
          <p:nvSpPr>
            <p:cNvPr id="25" name="مخطط انسيابي: إدخال يدوي 24"/>
            <p:cNvSpPr/>
            <p:nvPr/>
          </p:nvSpPr>
          <p:spPr>
            <a:xfrm>
              <a:off x="2101316" y="227145"/>
              <a:ext cx="8488477" cy="856526"/>
            </a:xfrm>
            <a:prstGeom prst="flowChartManualInpu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مخطط انسيابي: إدخال يدوي 23"/>
            <p:cNvSpPr/>
            <p:nvPr/>
          </p:nvSpPr>
          <p:spPr>
            <a:xfrm>
              <a:off x="2050516" y="166185"/>
              <a:ext cx="8488477" cy="856526"/>
            </a:xfrm>
            <a:prstGeom prst="flowChartManualInput">
              <a:avLst/>
            </a:prstGeom>
            <a:solidFill>
              <a:srgbClr val="E8C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0" name="مستطيل 19"/>
          <p:cNvSpPr/>
          <p:nvPr/>
        </p:nvSpPr>
        <p:spPr>
          <a:xfrm>
            <a:off x="1809208" y="258785"/>
            <a:ext cx="8851076" cy="1200329"/>
          </a:xfrm>
          <a:prstGeom prst="rect">
            <a:avLst/>
          </a:prstGeom>
          <a:noFill/>
        </p:spPr>
        <p:txBody>
          <a:bodyPr wrap="square" lIns="91440" tIns="45720" rIns="91440" bIns="45720">
            <a:spAutoFit/>
          </a:bodyPr>
          <a:lstStyle/>
          <a:p>
            <a:pPr algn="ctr"/>
            <a:r>
              <a:rPr lang="ar-SA" sz="7200" b="1"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من أحكام الوصية!</a:t>
            </a:r>
            <a:endParaRPr lang="ar-SA" sz="7200" b="1" cap="none" spc="0" dirty="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endParaRPr>
          </a:p>
        </p:txBody>
      </p:sp>
      <p:pic>
        <p:nvPicPr>
          <p:cNvPr id="6" name="صورة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 y="1995679"/>
            <a:ext cx="3858578" cy="4146823"/>
          </a:xfrm>
          <a:prstGeom prst="rect">
            <a:avLst/>
          </a:prstGeom>
        </p:spPr>
      </p:pic>
      <p:sp>
        <p:nvSpPr>
          <p:cNvPr id="11" name="مستطيل 10"/>
          <p:cNvSpPr/>
          <p:nvPr/>
        </p:nvSpPr>
        <p:spPr>
          <a:xfrm rot="21363458">
            <a:off x="-2404810" y="3191925"/>
            <a:ext cx="8851076" cy="1754326"/>
          </a:xfrm>
          <a:prstGeom prst="rect">
            <a:avLst/>
          </a:prstGeom>
          <a:noFill/>
        </p:spPr>
        <p:txBody>
          <a:bodyPr wrap="square" lIns="91440" tIns="45720" rIns="91440" bIns="45720">
            <a:spAutoFit/>
          </a:bodyPr>
          <a:lstStyle/>
          <a:p>
            <a:pPr algn="ctr"/>
            <a:r>
              <a:rPr lang="ar-SA" sz="3600" b="1"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بعد مشاهدتك للفيديو ،</a:t>
            </a:r>
          </a:p>
          <a:p>
            <a:pPr algn="ctr"/>
            <a:r>
              <a:rPr lang="ar-SA" sz="3600" b="1"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 استخرج/ي  حُكم</a:t>
            </a:r>
          </a:p>
          <a:p>
            <a:pPr algn="ctr"/>
            <a:r>
              <a:rPr lang="ar-SA" sz="3600" b="1"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من أحكام الوصية !</a:t>
            </a:r>
            <a:endParaRPr lang="ar-SA" sz="3600" b="1" cap="none" spc="0" dirty="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endParaRPr>
          </a:p>
        </p:txBody>
      </p:sp>
      <p:pic>
        <p:nvPicPr>
          <p:cNvPr id="2" name="أحكام الوصية (12) لا وصية لوارث لفضيلة الشيخ المحدث علي بن عبد الله النمي">
            <a:hlinkClick r:id="" action="ppaction://media"/>
          </p:cNvPr>
          <p:cNvPicPr>
            <a:picLocks noChangeAspect="1"/>
          </p:cNvPicPr>
          <p:nvPr>
            <a:videoFile r:link="rId1"/>
            <p:extLst>
              <p:ext uri="{DAA4B4D4-6D71-4841-9C94-3DE7FCFB9230}">
                <p14:media xmlns:p14="http://schemas.microsoft.com/office/powerpoint/2010/main" r:embed="rId2">
                  <p14:trim st="2214" end="12323"/>
                </p14:media>
              </p:ext>
            </p:extLst>
          </p:nvPr>
        </p:nvPicPr>
        <p:blipFill>
          <a:blip r:embed="rId5"/>
          <a:stretch>
            <a:fillRect/>
          </a:stretch>
        </p:blipFill>
        <p:spPr>
          <a:xfrm>
            <a:off x="4464368" y="1995679"/>
            <a:ext cx="7022782" cy="4287594"/>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8059738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
                </p:tgtEl>
              </p:cMediaNode>
            </p:video>
          </p:childTnLst>
        </p:cTn>
      </p:par>
    </p:tnLst>
    <p:bldLst>
      <p:bldP spid="2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مجموعة 25"/>
          <p:cNvGrpSpPr/>
          <p:nvPr/>
        </p:nvGrpSpPr>
        <p:grpSpPr>
          <a:xfrm>
            <a:off x="1683478" y="25369"/>
            <a:ext cx="9128868" cy="1964882"/>
            <a:chOff x="2050516" y="166185"/>
            <a:chExt cx="8539277" cy="917486"/>
          </a:xfrm>
        </p:grpSpPr>
        <p:sp>
          <p:nvSpPr>
            <p:cNvPr id="25" name="مخطط انسيابي: إدخال يدوي 24"/>
            <p:cNvSpPr/>
            <p:nvPr/>
          </p:nvSpPr>
          <p:spPr>
            <a:xfrm>
              <a:off x="2101316" y="227145"/>
              <a:ext cx="8488477" cy="856526"/>
            </a:xfrm>
            <a:prstGeom prst="flowChartManualInpu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مخطط انسيابي: إدخال يدوي 23"/>
            <p:cNvSpPr/>
            <p:nvPr/>
          </p:nvSpPr>
          <p:spPr>
            <a:xfrm>
              <a:off x="2050516" y="166185"/>
              <a:ext cx="8488477" cy="856526"/>
            </a:xfrm>
            <a:prstGeom prst="flowChartManualInput">
              <a:avLst/>
            </a:prstGeom>
            <a:solidFill>
              <a:srgbClr val="E8C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0" name="مستطيل 19"/>
          <p:cNvSpPr/>
          <p:nvPr/>
        </p:nvSpPr>
        <p:spPr>
          <a:xfrm>
            <a:off x="1809208" y="258785"/>
            <a:ext cx="8851076" cy="1754326"/>
          </a:xfrm>
          <a:prstGeom prst="rect">
            <a:avLst/>
          </a:prstGeom>
          <a:noFill/>
        </p:spPr>
        <p:txBody>
          <a:bodyPr wrap="square" lIns="91440" tIns="45720" rIns="91440" bIns="45720">
            <a:spAutoFit/>
          </a:bodyPr>
          <a:lstStyle/>
          <a:p>
            <a:pPr algn="ctr"/>
            <a:r>
              <a:rPr lang="ar-SA" sz="3600" b="1"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نتابع بقية احكام الوصية ، في الجدول التالي :</a:t>
            </a:r>
          </a:p>
          <a:p>
            <a:pPr algn="ctr"/>
            <a:r>
              <a:rPr lang="ar-SA" sz="3600" b="1" cap="none" spc="0"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استخرج من الدليل مثالًا للوصية التي رغّب بها أو حرمها الشرع ، مع بين حُكمها !</a:t>
            </a:r>
            <a:endParaRPr lang="ar-SA" sz="3600" b="1" cap="none" spc="0" dirty="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endParaRPr>
          </a:p>
        </p:txBody>
      </p:sp>
      <p:graphicFrame>
        <p:nvGraphicFramePr>
          <p:cNvPr id="2" name="جدول 1"/>
          <p:cNvGraphicFramePr>
            <a:graphicFrameLocks noGrp="1"/>
          </p:cNvGraphicFramePr>
          <p:nvPr>
            <p:extLst>
              <p:ext uri="{D42A27DB-BD31-4B8C-83A1-F6EECF244321}">
                <p14:modId xmlns:p14="http://schemas.microsoft.com/office/powerpoint/2010/main" val="2462794958"/>
              </p:ext>
            </p:extLst>
          </p:nvPr>
        </p:nvGraphicFramePr>
        <p:xfrm>
          <a:off x="158380" y="2223667"/>
          <a:ext cx="11898087" cy="3444240"/>
        </p:xfrm>
        <a:graphic>
          <a:graphicData uri="http://schemas.openxmlformats.org/drawingml/2006/table">
            <a:tbl>
              <a:tblPr rtl="1" firstRow="1" bandRow="1">
                <a:tableStyleId>{0505E3EF-67EA-436B-97B2-0124C06EBD24}</a:tableStyleId>
              </a:tblPr>
              <a:tblGrid>
                <a:gridCol w="3966029">
                  <a:extLst>
                    <a:ext uri="{9D8B030D-6E8A-4147-A177-3AD203B41FA5}">
                      <a16:colId xmlns:a16="http://schemas.microsoft.com/office/drawing/2014/main" val="3968885342"/>
                    </a:ext>
                  </a:extLst>
                </a:gridCol>
                <a:gridCol w="3966029">
                  <a:extLst>
                    <a:ext uri="{9D8B030D-6E8A-4147-A177-3AD203B41FA5}">
                      <a16:colId xmlns:a16="http://schemas.microsoft.com/office/drawing/2014/main" val="1948119080"/>
                    </a:ext>
                  </a:extLst>
                </a:gridCol>
                <a:gridCol w="3966029">
                  <a:extLst>
                    <a:ext uri="{9D8B030D-6E8A-4147-A177-3AD203B41FA5}">
                      <a16:colId xmlns:a16="http://schemas.microsoft.com/office/drawing/2014/main" val="2136979957"/>
                    </a:ext>
                  </a:extLst>
                </a:gridCol>
              </a:tblGrid>
              <a:tr h="828187">
                <a:tc>
                  <a:txBody>
                    <a:bodyPr/>
                    <a:lstStyle/>
                    <a:p>
                      <a:pPr algn="ctr" rtl="1"/>
                      <a:r>
                        <a:rPr lang="ar-SA" sz="5400" b="1" dirty="0" smtClean="0">
                          <a:latin typeface="Traditional Arabic" panose="02020603050405020304" pitchFamily="18" charset="-78"/>
                          <a:cs typeface="Traditional Arabic" panose="02020603050405020304" pitchFamily="18" charset="-78"/>
                        </a:rPr>
                        <a:t>الدليل</a:t>
                      </a:r>
                      <a:endParaRPr lang="ar-SA" sz="5400" b="1" dirty="0">
                        <a:latin typeface="Traditional Arabic" panose="02020603050405020304" pitchFamily="18" charset="-78"/>
                        <a:cs typeface="Traditional Arabic" panose="02020603050405020304" pitchFamily="18" charset="-78"/>
                      </a:endParaRPr>
                    </a:p>
                  </a:txBody>
                  <a:tcPr anchor="ctr">
                    <a:solidFill>
                      <a:srgbClr val="EEDA92"/>
                    </a:solidFill>
                  </a:tcPr>
                </a:tc>
                <a:tc>
                  <a:txBody>
                    <a:bodyPr/>
                    <a:lstStyle/>
                    <a:p>
                      <a:pPr algn="ctr" rtl="1"/>
                      <a:r>
                        <a:rPr lang="ar-SA" sz="5400" b="1" dirty="0" smtClean="0">
                          <a:latin typeface="Traditional Arabic" panose="02020603050405020304" pitchFamily="18" charset="-78"/>
                          <a:cs typeface="Traditional Arabic" panose="02020603050405020304" pitchFamily="18" charset="-78"/>
                        </a:rPr>
                        <a:t>مثالًا للوصية</a:t>
                      </a:r>
                      <a:r>
                        <a:rPr lang="ar-SA" sz="5400" b="1" baseline="0" dirty="0" smtClean="0">
                          <a:latin typeface="Traditional Arabic" panose="02020603050405020304" pitchFamily="18" charset="-78"/>
                          <a:cs typeface="Traditional Arabic" panose="02020603050405020304" pitchFamily="18" charset="-78"/>
                        </a:rPr>
                        <a:t> </a:t>
                      </a:r>
                      <a:endParaRPr lang="ar-SA" sz="5400" b="1" dirty="0">
                        <a:latin typeface="Traditional Arabic" panose="02020603050405020304" pitchFamily="18" charset="-78"/>
                        <a:cs typeface="Traditional Arabic" panose="02020603050405020304" pitchFamily="18" charset="-78"/>
                      </a:endParaRPr>
                    </a:p>
                  </a:txBody>
                  <a:tcPr anchor="ctr">
                    <a:solidFill>
                      <a:srgbClr val="EEDA92"/>
                    </a:solidFill>
                  </a:tcPr>
                </a:tc>
                <a:tc>
                  <a:txBody>
                    <a:bodyPr/>
                    <a:lstStyle/>
                    <a:p>
                      <a:pPr algn="ctr" rtl="1"/>
                      <a:r>
                        <a:rPr lang="ar-SA" sz="5400" b="1" dirty="0" smtClean="0">
                          <a:latin typeface="Traditional Arabic" panose="02020603050405020304" pitchFamily="18" charset="-78"/>
                          <a:cs typeface="Traditional Arabic" panose="02020603050405020304" pitchFamily="18" charset="-78"/>
                        </a:rPr>
                        <a:t>الحُكم</a:t>
                      </a:r>
                      <a:endParaRPr lang="ar-SA" sz="5400" b="1" dirty="0">
                        <a:latin typeface="Traditional Arabic" panose="02020603050405020304" pitchFamily="18" charset="-78"/>
                        <a:cs typeface="Traditional Arabic" panose="02020603050405020304" pitchFamily="18" charset="-78"/>
                      </a:endParaRPr>
                    </a:p>
                  </a:txBody>
                  <a:tcPr anchor="ctr">
                    <a:solidFill>
                      <a:srgbClr val="EEDA92"/>
                    </a:solidFill>
                  </a:tcPr>
                </a:tc>
                <a:extLst>
                  <a:ext uri="{0D108BD9-81ED-4DB2-BD59-A6C34878D82A}">
                    <a16:rowId xmlns:a16="http://schemas.microsoft.com/office/drawing/2014/main" val="1270937938"/>
                  </a:ext>
                </a:extLst>
              </a:tr>
              <a:tr h="1628768">
                <a:tc>
                  <a:txBody>
                    <a:bodyPr/>
                    <a:lstStyle/>
                    <a:p>
                      <a:r>
                        <a:rPr lang="ar-SA" sz="3200" b="1" dirty="0" smtClean="0">
                          <a:solidFill>
                            <a:schemeClr val="accent4">
                              <a:lumMod val="50000"/>
                            </a:schemeClr>
                          </a:solidFill>
                          <a:latin typeface="Traditional Arabic" panose="02020603050405020304" pitchFamily="18" charset="-78"/>
                          <a:cs typeface="Traditional Arabic" panose="02020603050405020304" pitchFamily="18" charset="-78"/>
                        </a:rPr>
                        <a:t>عن ابن عمر -رضي الله عنهما- قال: قال رسول الله - صلى الله عليه وسلم: «ما حق امرئ مسلم له شيء يوصي فيه</a:t>
                      </a:r>
                      <a:r>
                        <a:rPr lang="ar-SA" sz="3200" b="1" baseline="0" dirty="0" smtClean="0">
                          <a:solidFill>
                            <a:schemeClr val="accent4">
                              <a:lumMod val="50000"/>
                            </a:schemeClr>
                          </a:solidFill>
                          <a:latin typeface="Traditional Arabic" panose="02020603050405020304" pitchFamily="18" charset="-78"/>
                          <a:cs typeface="Traditional Arabic" panose="02020603050405020304" pitchFamily="18" charset="-78"/>
                        </a:rPr>
                        <a:t> </a:t>
                      </a:r>
                      <a:r>
                        <a:rPr lang="ar-SA" sz="3200" b="1" dirty="0" smtClean="0">
                          <a:solidFill>
                            <a:schemeClr val="accent4">
                              <a:lumMod val="50000"/>
                            </a:schemeClr>
                          </a:solidFill>
                          <a:latin typeface="Traditional Arabic" panose="02020603050405020304" pitchFamily="18" charset="-78"/>
                          <a:cs typeface="Traditional Arabic" panose="02020603050405020304" pitchFamily="18" charset="-78"/>
                        </a:rPr>
                        <a:t>يبيت ليلتين إلا ووصيته مكتوبة عنده». </a:t>
                      </a:r>
                      <a:endParaRPr lang="ar-SA" sz="3200" b="1" dirty="0">
                        <a:solidFill>
                          <a:schemeClr val="accent4">
                            <a:lumMod val="50000"/>
                          </a:schemeClr>
                        </a:solidFill>
                        <a:latin typeface="Traditional Arabic" panose="02020603050405020304" pitchFamily="18" charset="-78"/>
                        <a:cs typeface="Traditional Arabic" panose="02020603050405020304" pitchFamily="18" charset="-78"/>
                      </a:endParaRPr>
                    </a:p>
                  </a:txBody>
                  <a:tcPr anchor="ctr">
                    <a:solidFill>
                      <a:schemeClr val="bg1">
                        <a:lumMod val="95000"/>
                      </a:schemeClr>
                    </a:solidFill>
                  </a:tcPr>
                </a:tc>
                <a:tc>
                  <a:txBody>
                    <a:bodyPr/>
                    <a:lstStyle/>
                    <a:p>
                      <a:pPr algn="r" rtl="1"/>
                      <a:endParaRPr lang="ar-SA" sz="2800" b="1" dirty="0">
                        <a:latin typeface="Traditional Arabic" panose="02020603050405020304" pitchFamily="18" charset="-78"/>
                        <a:cs typeface="Traditional Arabic" panose="02020603050405020304" pitchFamily="18" charset="-78"/>
                      </a:endParaRPr>
                    </a:p>
                  </a:txBody>
                  <a:tcPr anchor="ctr">
                    <a:solidFill>
                      <a:schemeClr val="bg1">
                        <a:lumMod val="95000"/>
                      </a:schemeClr>
                    </a:solidFill>
                  </a:tcPr>
                </a:tc>
                <a:tc>
                  <a:txBody>
                    <a:bodyPr/>
                    <a:lstStyle/>
                    <a:p>
                      <a:pPr algn="r" rtl="1"/>
                      <a:endParaRPr lang="ar-SA" sz="2800" b="1" dirty="0">
                        <a:latin typeface="Traditional Arabic" panose="02020603050405020304" pitchFamily="18" charset="-78"/>
                        <a:cs typeface="Traditional Arabic" panose="02020603050405020304" pitchFamily="18" charset="-78"/>
                      </a:endParaRPr>
                    </a:p>
                  </a:txBody>
                  <a:tcPr anchor="ctr">
                    <a:solidFill>
                      <a:schemeClr val="bg1">
                        <a:lumMod val="95000"/>
                      </a:schemeClr>
                    </a:solidFill>
                  </a:tcPr>
                </a:tc>
                <a:extLst>
                  <a:ext uri="{0D108BD9-81ED-4DB2-BD59-A6C34878D82A}">
                    <a16:rowId xmlns:a16="http://schemas.microsoft.com/office/drawing/2014/main" val="4246654803"/>
                  </a:ext>
                </a:extLst>
              </a:tr>
            </a:tbl>
          </a:graphicData>
        </a:graphic>
      </p:graphicFrame>
      <p:pic>
        <p:nvPicPr>
          <p:cNvPr id="4" name="صورة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704" y="3437680"/>
            <a:ext cx="3834937" cy="3834937"/>
          </a:xfrm>
          <a:prstGeom prst="rect">
            <a:avLst/>
          </a:prstGeom>
        </p:spPr>
      </p:pic>
    </p:spTree>
    <p:extLst>
      <p:ext uri="{BB962C8B-B14F-4D97-AF65-F5344CB8AC3E}">
        <p14:creationId xmlns:p14="http://schemas.microsoft.com/office/powerpoint/2010/main" val="107713117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مجموعة 25"/>
          <p:cNvGrpSpPr/>
          <p:nvPr/>
        </p:nvGrpSpPr>
        <p:grpSpPr>
          <a:xfrm>
            <a:off x="1683478" y="25369"/>
            <a:ext cx="9128868" cy="1964882"/>
            <a:chOff x="2050516" y="166185"/>
            <a:chExt cx="8539277" cy="917486"/>
          </a:xfrm>
        </p:grpSpPr>
        <p:sp>
          <p:nvSpPr>
            <p:cNvPr id="25" name="مخطط انسيابي: إدخال يدوي 24"/>
            <p:cNvSpPr/>
            <p:nvPr/>
          </p:nvSpPr>
          <p:spPr>
            <a:xfrm>
              <a:off x="2101316" y="227145"/>
              <a:ext cx="8488477" cy="856526"/>
            </a:xfrm>
            <a:prstGeom prst="flowChartManualInpu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مخطط انسيابي: إدخال يدوي 23"/>
            <p:cNvSpPr/>
            <p:nvPr/>
          </p:nvSpPr>
          <p:spPr>
            <a:xfrm>
              <a:off x="2050516" y="166185"/>
              <a:ext cx="8488477" cy="856526"/>
            </a:xfrm>
            <a:prstGeom prst="flowChartManualInput">
              <a:avLst/>
            </a:prstGeom>
            <a:solidFill>
              <a:srgbClr val="E8C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0" name="مستطيل 19"/>
          <p:cNvSpPr/>
          <p:nvPr/>
        </p:nvSpPr>
        <p:spPr>
          <a:xfrm>
            <a:off x="1809208" y="258785"/>
            <a:ext cx="8851076" cy="1754326"/>
          </a:xfrm>
          <a:prstGeom prst="rect">
            <a:avLst/>
          </a:prstGeom>
          <a:noFill/>
        </p:spPr>
        <p:txBody>
          <a:bodyPr wrap="square" lIns="91440" tIns="45720" rIns="91440" bIns="45720">
            <a:spAutoFit/>
          </a:bodyPr>
          <a:lstStyle/>
          <a:p>
            <a:pPr algn="ctr"/>
            <a:r>
              <a:rPr lang="ar-SA" sz="3600" b="1"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نتابع بقية احكام الوصية ، في الجدول التالي :</a:t>
            </a:r>
          </a:p>
          <a:p>
            <a:pPr algn="ctr"/>
            <a:r>
              <a:rPr lang="ar-SA" sz="3600" b="1" cap="none" spc="0"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استخرج من الدليل مثالًا للوصية التي رغّب بها أو حرمها الشرع ، مع بين حُكمها !</a:t>
            </a:r>
            <a:endParaRPr lang="ar-SA" sz="3600" b="1" cap="none" spc="0" dirty="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endParaRPr>
          </a:p>
        </p:txBody>
      </p:sp>
      <p:graphicFrame>
        <p:nvGraphicFramePr>
          <p:cNvPr id="2" name="جدول 1"/>
          <p:cNvGraphicFramePr>
            <a:graphicFrameLocks noGrp="1"/>
          </p:cNvGraphicFramePr>
          <p:nvPr>
            <p:extLst>
              <p:ext uri="{D42A27DB-BD31-4B8C-83A1-F6EECF244321}">
                <p14:modId xmlns:p14="http://schemas.microsoft.com/office/powerpoint/2010/main" val="75578596"/>
              </p:ext>
            </p:extLst>
          </p:nvPr>
        </p:nvGraphicFramePr>
        <p:xfrm>
          <a:off x="158380" y="2223666"/>
          <a:ext cx="11898087" cy="3047934"/>
        </p:xfrm>
        <a:graphic>
          <a:graphicData uri="http://schemas.openxmlformats.org/drawingml/2006/table">
            <a:tbl>
              <a:tblPr rtl="1" firstRow="1" bandRow="1">
                <a:tableStyleId>{0505E3EF-67EA-436B-97B2-0124C06EBD24}</a:tableStyleId>
              </a:tblPr>
              <a:tblGrid>
                <a:gridCol w="3966029">
                  <a:extLst>
                    <a:ext uri="{9D8B030D-6E8A-4147-A177-3AD203B41FA5}">
                      <a16:colId xmlns:a16="http://schemas.microsoft.com/office/drawing/2014/main" val="3968885342"/>
                    </a:ext>
                  </a:extLst>
                </a:gridCol>
                <a:gridCol w="3966029">
                  <a:extLst>
                    <a:ext uri="{9D8B030D-6E8A-4147-A177-3AD203B41FA5}">
                      <a16:colId xmlns:a16="http://schemas.microsoft.com/office/drawing/2014/main" val="1948119080"/>
                    </a:ext>
                  </a:extLst>
                </a:gridCol>
                <a:gridCol w="3966029">
                  <a:extLst>
                    <a:ext uri="{9D8B030D-6E8A-4147-A177-3AD203B41FA5}">
                      <a16:colId xmlns:a16="http://schemas.microsoft.com/office/drawing/2014/main" val="2136979957"/>
                    </a:ext>
                  </a:extLst>
                </a:gridCol>
              </a:tblGrid>
              <a:tr h="793854">
                <a:tc>
                  <a:txBody>
                    <a:bodyPr/>
                    <a:lstStyle/>
                    <a:p>
                      <a:pPr algn="ctr" rtl="1"/>
                      <a:r>
                        <a:rPr lang="ar-SA" sz="5400" b="1" dirty="0" smtClean="0">
                          <a:latin typeface="Traditional Arabic" panose="02020603050405020304" pitchFamily="18" charset="-78"/>
                          <a:cs typeface="Traditional Arabic" panose="02020603050405020304" pitchFamily="18" charset="-78"/>
                        </a:rPr>
                        <a:t>الدليل</a:t>
                      </a:r>
                      <a:endParaRPr lang="ar-SA" sz="5400" b="1" dirty="0">
                        <a:latin typeface="Traditional Arabic" panose="02020603050405020304" pitchFamily="18" charset="-78"/>
                        <a:cs typeface="Traditional Arabic" panose="02020603050405020304" pitchFamily="18" charset="-78"/>
                      </a:endParaRPr>
                    </a:p>
                  </a:txBody>
                  <a:tcPr anchor="ctr">
                    <a:solidFill>
                      <a:srgbClr val="EEDA92"/>
                    </a:solidFill>
                  </a:tcPr>
                </a:tc>
                <a:tc>
                  <a:txBody>
                    <a:bodyPr/>
                    <a:lstStyle/>
                    <a:p>
                      <a:pPr algn="ctr" rtl="1"/>
                      <a:r>
                        <a:rPr lang="ar-SA" sz="5400" b="1" dirty="0" smtClean="0">
                          <a:latin typeface="Traditional Arabic" panose="02020603050405020304" pitchFamily="18" charset="-78"/>
                          <a:cs typeface="Traditional Arabic" panose="02020603050405020304" pitchFamily="18" charset="-78"/>
                        </a:rPr>
                        <a:t>مثالًا للوصية</a:t>
                      </a:r>
                      <a:r>
                        <a:rPr lang="ar-SA" sz="5400" b="1" baseline="0" dirty="0" smtClean="0">
                          <a:latin typeface="Traditional Arabic" panose="02020603050405020304" pitchFamily="18" charset="-78"/>
                          <a:cs typeface="Traditional Arabic" panose="02020603050405020304" pitchFamily="18" charset="-78"/>
                        </a:rPr>
                        <a:t> </a:t>
                      </a:r>
                      <a:endParaRPr lang="ar-SA" sz="5400" b="1" dirty="0">
                        <a:latin typeface="Traditional Arabic" panose="02020603050405020304" pitchFamily="18" charset="-78"/>
                        <a:cs typeface="Traditional Arabic" panose="02020603050405020304" pitchFamily="18" charset="-78"/>
                      </a:endParaRPr>
                    </a:p>
                  </a:txBody>
                  <a:tcPr anchor="ctr">
                    <a:solidFill>
                      <a:srgbClr val="EEDA92"/>
                    </a:solidFill>
                  </a:tcPr>
                </a:tc>
                <a:tc>
                  <a:txBody>
                    <a:bodyPr/>
                    <a:lstStyle/>
                    <a:p>
                      <a:pPr algn="ctr" rtl="1"/>
                      <a:r>
                        <a:rPr lang="ar-SA" sz="5400" b="1" dirty="0" smtClean="0">
                          <a:latin typeface="Traditional Arabic" panose="02020603050405020304" pitchFamily="18" charset="-78"/>
                          <a:cs typeface="Traditional Arabic" panose="02020603050405020304" pitchFamily="18" charset="-78"/>
                        </a:rPr>
                        <a:t>الحُكم</a:t>
                      </a:r>
                      <a:endParaRPr lang="ar-SA" sz="5400" b="1" dirty="0">
                        <a:latin typeface="Traditional Arabic" panose="02020603050405020304" pitchFamily="18" charset="-78"/>
                        <a:cs typeface="Traditional Arabic" panose="02020603050405020304" pitchFamily="18" charset="-78"/>
                      </a:endParaRPr>
                    </a:p>
                  </a:txBody>
                  <a:tcPr anchor="ctr">
                    <a:solidFill>
                      <a:srgbClr val="EEDA92"/>
                    </a:solidFill>
                  </a:tcPr>
                </a:tc>
                <a:extLst>
                  <a:ext uri="{0D108BD9-81ED-4DB2-BD59-A6C34878D82A}">
                    <a16:rowId xmlns:a16="http://schemas.microsoft.com/office/drawing/2014/main" val="1270937938"/>
                  </a:ext>
                </a:extLst>
              </a:tr>
              <a:tr h="2133534">
                <a:tc>
                  <a:txBody>
                    <a:bodyPr/>
                    <a:lstStyle/>
                    <a:p>
                      <a:r>
                        <a:rPr lang="ar-SA" sz="3200" b="1" dirty="0" smtClean="0">
                          <a:solidFill>
                            <a:schemeClr val="accent4">
                              <a:lumMod val="50000"/>
                            </a:schemeClr>
                          </a:solidFill>
                          <a:latin typeface="Traditional Arabic" panose="02020603050405020304" pitchFamily="18" charset="-78"/>
                          <a:cs typeface="Traditional Arabic" panose="02020603050405020304" pitchFamily="18" charset="-78"/>
                        </a:rPr>
                        <a:t>قوله تعالى: ﴿ مِن بَعْدِ وَصِيَّةٍ يُوصَى بِهَا أَوْ دَيْنٍ غَيْرَ </a:t>
                      </a:r>
                      <a:r>
                        <a:rPr lang="ar-SA" sz="3200" b="1" dirty="0" smtClean="0">
                          <a:solidFill>
                            <a:srgbClr val="C00000"/>
                          </a:solidFill>
                          <a:latin typeface="Traditional Arabic" panose="02020603050405020304" pitchFamily="18" charset="-78"/>
                          <a:cs typeface="Traditional Arabic" panose="02020603050405020304" pitchFamily="18" charset="-78"/>
                        </a:rPr>
                        <a:t>مُضَارٍّ </a:t>
                      </a:r>
                      <a:r>
                        <a:rPr lang="ar-SA" sz="3200" b="1" dirty="0" smtClean="0">
                          <a:solidFill>
                            <a:schemeClr val="accent4">
                              <a:lumMod val="50000"/>
                            </a:schemeClr>
                          </a:solidFill>
                          <a:latin typeface="Traditional Arabic" panose="02020603050405020304" pitchFamily="18" charset="-78"/>
                          <a:cs typeface="Traditional Arabic" panose="02020603050405020304" pitchFamily="18" charset="-78"/>
                        </a:rPr>
                        <a:t>﴾</a:t>
                      </a:r>
                      <a:endParaRPr lang="ar-SA" sz="3200" b="1" dirty="0">
                        <a:solidFill>
                          <a:schemeClr val="accent4">
                            <a:lumMod val="50000"/>
                          </a:schemeClr>
                        </a:solidFill>
                        <a:latin typeface="Traditional Arabic" panose="02020603050405020304" pitchFamily="18" charset="-78"/>
                        <a:cs typeface="Traditional Arabic" panose="02020603050405020304" pitchFamily="18" charset="-78"/>
                      </a:endParaRPr>
                    </a:p>
                  </a:txBody>
                  <a:tcPr anchor="ctr">
                    <a:solidFill>
                      <a:schemeClr val="bg1">
                        <a:lumMod val="95000"/>
                      </a:schemeClr>
                    </a:solidFill>
                  </a:tcPr>
                </a:tc>
                <a:tc>
                  <a:txBody>
                    <a:bodyPr/>
                    <a:lstStyle/>
                    <a:p>
                      <a:pPr algn="r" rtl="1"/>
                      <a:r>
                        <a:rPr lang="ar-SA" sz="2800" b="1" dirty="0" smtClean="0">
                          <a:solidFill>
                            <a:schemeClr val="accent4">
                              <a:lumMod val="50000"/>
                            </a:schemeClr>
                          </a:solidFill>
                          <a:latin typeface="Traditional Arabic" panose="02020603050405020304" pitchFamily="18" charset="-78"/>
                          <a:cs typeface="Traditional Arabic" panose="02020603050405020304" pitchFamily="18" charset="-78"/>
                        </a:rPr>
                        <a:t>الإضرار</a:t>
                      </a:r>
                      <a:r>
                        <a:rPr lang="ar-SA" sz="2800" b="1" baseline="0" dirty="0" smtClean="0">
                          <a:solidFill>
                            <a:schemeClr val="accent4">
                              <a:lumMod val="50000"/>
                            </a:schemeClr>
                          </a:solidFill>
                          <a:latin typeface="Traditional Arabic" panose="02020603050405020304" pitchFamily="18" charset="-78"/>
                          <a:cs typeface="Traditional Arabic" panose="02020603050405020304" pitchFamily="18" charset="-78"/>
                        </a:rPr>
                        <a:t> في الوصية ، مثل: </a:t>
                      </a:r>
                      <a:endParaRPr lang="ar-SA" sz="2800" b="1" dirty="0">
                        <a:solidFill>
                          <a:schemeClr val="accent4">
                            <a:lumMod val="50000"/>
                          </a:schemeClr>
                        </a:solidFill>
                        <a:latin typeface="Traditional Arabic" panose="02020603050405020304" pitchFamily="18" charset="-78"/>
                        <a:cs typeface="Traditional Arabic" panose="02020603050405020304" pitchFamily="18" charset="-78"/>
                      </a:endParaRPr>
                    </a:p>
                  </a:txBody>
                  <a:tcPr>
                    <a:solidFill>
                      <a:schemeClr val="bg1">
                        <a:lumMod val="95000"/>
                      </a:schemeClr>
                    </a:solidFill>
                  </a:tcPr>
                </a:tc>
                <a:tc>
                  <a:txBody>
                    <a:bodyPr/>
                    <a:lstStyle/>
                    <a:p>
                      <a:pPr algn="r" rtl="1"/>
                      <a:endParaRPr lang="ar-SA" sz="2800" b="1" dirty="0">
                        <a:latin typeface="Traditional Arabic" panose="02020603050405020304" pitchFamily="18" charset="-78"/>
                        <a:cs typeface="Traditional Arabic" panose="02020603050405020304" pitchFamily="18" charset="-78"/>
                      </a:endParaRPr>
                    </a:p>
                  </a:txBody>
                  <a:tcPr anchor="ctr">
                    <a:solidFill>
                      <a:schemeClr val="bg1">
                        <a:lumMod val="95000"/>
                      </a:schemeClr>
                    </a:solidFill>
                  </a:tcPr>
                </a:tc>
                <a:extLst>
                  <a:ext uri="{0D108BD9-81ED-4DB2-BD59-A6C34878D82A}">
                    <a16:rowId xmlns:a16="http://schemas.microsoft.com/office/drawing/2014/main" val="4246654803"/>
                  </a:ext>
                </a:extLst>
              </a:tr>
            </a:tbl>
          </a:graphicData>
        </a:graphic>
      </p:graphicFrame>
      <p:pic>
        <p:nvPicPr>
          <p:cNvPr id="4" name="صورة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704" y="3437680"/>
            <a:ext cx="3834937" cy="3834937"/>
          </a:xfrm>
          <a:prstGeom prst="rect">
            <a:avLst/>
          </a:prstGeom>
        </p:spPr>
      </p:pic>
    </p:spTree>
    <p:extLst>
      <p:ext uri="{BB962C8B-B14F-4D97-AF65-F5344CB8AC3E}">
        <p14:creationId xmlns:p14="http://schemas.microsoft.com/office/powerpoint/2010/main" val="161389321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مجموعة 25"/>
          <p:cNvGrpSpPr/>
          <p:nvPr/>
        </p:nvGrpSpPr>
        <p:grpSpPr>
          <a:xfrm>
            <a:off x="3718560" y="25369"/>
            <a:ext cx="7093786" cy="1964882"/>
            <a:chOff x="2050516" y="166185"/>
            <a:chExt cx="8539277" cy="917486"/>
          </a:xfrm>
        </p:grpSpPr>
        <p:sp>
          <p:nvSpPr>
            <p:cNvPr id="25" name="مخطط انسيابي: إدخال يدوي 24"/>
            <p:cNvSpPr/>
            <p:nvPr/>
          </p:nvSpPr>
          <p:spPr>
            <a:xfrm>
              <a:off x="2101316" y="227145"/>
              <a:ext cx="8488477" cy="856526"/>
            </a:xfrm>
            <a:prstGeom prst="flowChartManualInpu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مخطط انسيابي: إدخال يدوي 23"/>
            <p:cNvSpPr/>
            <p:nvPr/>
          </p:nvSpPr>
          <p:spPr>
            <a:xfrm>
              <a:off x="2050516" y="166185"/>
              <a:ext cx="8488477" cy="856526"/>
            </a:xfrm>
            <a:prstGeom prst="flowChartManualInput">
              <a:avLst/>
            </a:prstGeom>
            <a:solidFill>
              <a:srgbClr val="E8C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0" name="مستطيل 19"/>
          <p:cNvSpPr/>
          <p:nvPr/>
        </p:nvSpPr>
        <p:spPr>
          <a:xfrm>
            <a:off x="2861015" y="556211"/>
            <a:ext cx="8851076" cy="1200329"/>
          </a:xfrm>
          <a:prstGeom prst="rect">
            <a:avLst/>
          </a:prstGeom>
          <a:noFill/>
        </p:spPr>
        <p:txBody>
          <a:bodyPr wrap="square" lIns="91440" tIns="45720" rIns="91440" bIns="45720">
            <a:spAutoFit/>
          </a:bodyPr>
          <a:lstStyle/>
          <a:p>
            <a:pPr algn="ctr"/>
            <a:r>
              <a:rPr lang="ar-SA" sz="3600" b="1"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عزيزي الطالب المبدع / عزيزتي الطالبة المُبدعة:</a:t>
            </a:r>
          </a:p>
          <a:p>
            <a:pPr algn="ctr"/>
            <a:r>
              <a:rPr lang="ar-SA" sz="3600" b="1"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قارن بين التراجع في الوصية والوقف من المثال التالي!</a:t>
            </a:r>
            <a:endParaRPr lang="ar-SA" sz="3600" b="1" cap="none" spc="0" dirty="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endParaRPr>
          </a:p>
        </p:txBody>
      </p:sp>
      <p:graphicFrame>
        <p:nvGraphicFramePr>
          <p:cNvPr id="2" name="جدول 1"/>
          <p:cNvGraphicFramePr>
            <a:graphicFrameLocks noGrp="1"/>
          </p:cNvGraphicFramePr>
          <p:nvPr>
            <p:extLst>
              <p:ext uri="{D42A27DB-BD31-4B8C-83A1-F6EECF244321}">
                <p14:modId xmlns:p14="http://schemas.microsoft.com/office/powerpoint/2010/main" val="3356817281"/>
              </p:ext>
            </p:extLst>
          </p:nvPr>
        </p:nvGraphicFramePr>
        <p:xfrm>
          <a:off x="124090" y="2269387"/>
          <a:ext cx="11898087" cy="3686365"/>
        </p:xfrm>
        <a:graphic>
          <a:graphicData uri="http://schemas.openxmlformats.org/drawingml/2006/table">
            <a:tbl>
              <a:tblPr rtl="1" firstRow="1" bandRow="1">
                <a:tableStyleId>{0505E3EF-67EA-436B-97B2-0124C06EBD24}</a:tableStyleId>
              </a:tblPr>
              <a:tblGrid>
                <a:gridCol w="3966029">
                  <a:extLst>
                    <a:ext uri="{9D8B030D-6E8A-4147-A177-3AD203B41FA5}">
                      <a16:colId xmlns:a16="http://schemas.microsoft.com/office/drawing/2014/main" val="3968885342"/>
                    </a:ext>
                  </a:extLst>
                </a:gridCol>
                <a:gridCol w="3966029">
                  <a:extLst>
                    <a:ext uri="{9D8B030D-6E8A-4147-A177-3AD203B41FA5}">
                      <a16:colId xmlns:a16="http://schemas.microsoft.com/office/drawing/2014/main" val="1948119080"/>
                    </a:ext>
                  </a:extLst>
                </a:gridCol>
                <a:gridCol w="3966029">
                  <a:extLst>
                    <a:ext uri="{9D8B030D-6E8A-4147-A177-3AD203B41FA5}">
                      <a16:colId xmlns:a16="http://schemas.microsoft.com/office/drawing/2014/main" val="2136979957"/>
                    </a:ext>
                  </a:extLst>
                </a:gridCol>
              </a:tblGrid>
              <a:tr h="772380">
                <a:tc>
                  <a:txBody>
                    <a:bodyPr/>
                    <a:lstStyle/>
                    <a:p>
                      <a:pPr algn="ctr" rtl="1"/>
                      <a:r>
                        <a:rPr lang="ar-SA" sz="5400" b="1" dirty="0" smtClean="0">
                          <a:solidFill>
                            <a:schemeClr val="tx1"/>
                          </a:solidFill>
                          <a:latin typeface="Traditional Arabic" panose="02020603050405020304" pitchFamily="18" charset="-78"/>
                          <a:cs typeface="Traditional Arabic" panose="02020603050405020304" pitchFamily="18" charset="-78"/>
                        </a:rPr>
                        <a:t>وجه المُقارنة</a:t>
                      </a:r>
                    </a:p>
                  </a:txBody>
                  <a:tcPr anchor="ctr">
                    <a:solidFill>
                      <a:srgbClr val="EEDA92"/>
                    </a:solidFill>
                  </a:tcPr>
                </a:tc>
                <a:tc>
                  <a:txBody>
                    <a:bodyPr/>
                    <a:lstStyle/>
                    <a:p>
                      <a:pPr algn="ctr" rtl="1"/>
                      <a:r>
                        <a:rPr lang="ar-SA" sz="5400" b="1" dirty="0" smtClean="0">
                          <a:latin typeface="Traditional Arabic" panose="02020603050405020304" pitchFamily="18" charset="-78"/>
                          <a:cs typeface="Traditional Arabic" panose="02020603050405020304" pitchFamily="18" charset="-78"/>
                        </a:rPr>
                        <a:t>الوصية</a:t>
                      </a:r>
                      <a:endParaRPr lang="ar-SA" sz="5400" b="1" dirty="0">
                        <a:latin typeface="Traditional Arabic" panose="02020603050405020304" pitchFamily="18" charset="-78"/>
                        <a:cs typeface="Traditional Arabic" panose="02020603050405020304" pitchFamily="18" charset="-78"/>
                      </a:endParaRPr>
                    </a:p>
                  </a:txBody>
                  <a:tcPr anchor="ctr">
                    <a:solidFill>
                      <a:srgbClr val="EEDA92"/>
                    </a:solidFill>
                  </a:tcPr>
                </a:tc>
                <a:tc>
                  <a:txBody>
                    <a:bodyPr/>
                    <a:lstStyle/>
                    <a:p>
                      <a:pPr algn="ctr" rtl="1"/>
                      <a:r>
                        <a:rPr lang="ar-SA" sz="5400" b="1" dirty="0" smtClean="0">
                          <a:latin typeface="Traditional Arabic" panose="02020603050405020304" pitchFamily="18" charset="-78"/>
                          <a:cs typeface="Traditional Arabic" panose="02020603050405020304" pitchFamily="18" charset="-78"/>
                        </a:rPr>
                        <a:t>الوقف</a:t>
                      </a:r>
                      <a:endParaRPr lang="ar-SA" sz="5400" b="1" dirty="0">
                        <a:latin typeface="Traditional Arabic" panose="02020603050405020304" pitchFamily="18" charset="-78"/>
                        <a:cs typeface="Traditional Arabic" panose="02020603050405020304" pitchFamily="18" charset="-78"/>
                      </a:endParaRPr>
                    </a:p>
                  </a:txBody>
                  <a:tcPr anchor="ctr">
                    <a:solidFill>
                      <a:srgbClr val="EEDA92"/>
                    </a:solidFill>
                  </a:tcPr>
                </a:tc>
                <a:extLst>
                  <a:ext uri="{0D108BD9-81ED-4DB2-BD59-A6C34878D82A}">
                    <a16:rowId xmlns:a16="http://schemas.microsoft.com/office/drawing/2014/main" val="1270937938"/>
                  </a:ext>
                </a:extLst>
              </a:tr>
              <a:tr h="1158570">
                <a:tc>
                  <a:txBody>
                    <a:bodyPr/>
                    <a:lstStyle/>
                    <a:p>
                      <a:pPr algn="ctr"/>
                      <a:r>
                        <a:rPr lang="ar-SA" sz="4400" b="1" dirty="0" smtClean="0">
                          <a:solidFill>
                            <a:schemeClr val="tx1"/>
                          </a:solidFill>
                          <a:latin typeface="Traditional Arabic" panose="02020603050405020304" pitchFamily="18" charset="-78"/>
                          <a:cs typeface="Traditional Arabic" panose="02020603050405020304" pitchFamily="18" charset="-78"/>
                        </a:rPr>
                        <a:t>المثال</a:t>
                      </a:r>
                      <a:endParaRPr lang="ar-SA" sz="4400" b="1" dirty="0">
                        <a:solidFill>
                          <a:schemeClr val="tx1"/>
                        </a:solidFill>
                        <a:latin typeface="Traditional Arabic" panose="02020603050405020304" pitchFamily="18" charset="-78"/>
                        <a:cs typeface="Traditional Arabic" panose="02020603050405020304" pitchFamily="18" charset="-78"/>
                      </a:endParaRPr>
                    </a:p>
                  </a:txBody>
                  <a:tcPr anchor="ctr">
                    <a:solidFill>
                      <a:schemeClr val="bg1">
                        <a:lumMod val="95000"/>
                      </a:schemeClr>
                    </a:solidFill>
                  </a:tcPr>
                </a:tc>
                <a:tc>
                  <a:txBody>
                    <a:bodyPr/>
                    <a:lstStyle/>
                    <a:p>
                      <a:pPr algn="r" rtl="1"/>
                      <a:r>
                        <a:rPr lang="ar-SA" sz="2800" b="1" dirty="0" smtClean="0">
                          <a:solidFill>
                            <a:schemeClr val="accent4">
                              <a:lumMod val="50000"/>
                            </a:schemeClr>
                          </a:solidFill>
                          <a:latin typeface="Traditional Arabic" panose="02020603050405020304" pitchFamily="18" charset="-78"/>
                          <a:cs typeface="Traditional Arabic" panose="02020603050405020304" pitchFamily="18" charset="-78"/>
                        </a:rPr>
                        <a:t>لو أوصى</a:t>
                      </a:r>
                      <a:r>
                        <a:rPr lang="ar-SA" sz="2800" b="1" baseline="0" dirty="0" smtClean="0">
                          <a:solidFill>
                            <a:schemeClr val="accent4">
                              <a:lumMod val="50000"/>
                            </a:schemeClr>
                          </a:solidFill>
                          <a:latin typeface="Traditional Arabic" panose="02020603050405020304" pitchFamily="18" charset="-78"/>
                          <a:cs typeface="Traditional Arabic" panose="02020603050405020304" pitchFamily="18" charset="-78"/>
                        </a:rPr>
                        <a:t> أحدهم ببناء مسجد بـ خُمس أمواله ، وقبل وفاته تراجع !</a:t>
                      </a:r>
                    </a:p>
                    <a:p>
                      <a:pPr algn="r" rtl="1"/>
                      <a:endParaRPr lang="ar-SA" sz="2800" b="1" dirty="0">
                        <a:solidFill>
                          <a:schemeClr val="accent4">
                            <a:lumMod val="50000"/>
                          </a:schemeClr>
                        </a:solidFill>
                        <a:latin typeface="Traditional Arabic" panose="02020603050405020304" pitchFamily="18" charset="-78"/>
                        <a:cs typeface="Traditional Arabic" panose="02020603050405020304" pitchFamily="18" charset="-78"/>
                      </a:endParaRPr>
                    </a:p>
                  </a:txBody>
                  <a:tcPr>
                    <a:solidFill>
                      <a:schemeClr val="bg1">
                        <a:lumMod val="95000"/>
                      </a:schemeClr>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800" b="1" dirty="0" smtClean="0">
                          <a:solidFill>
                            <a:schemeClr val="accent4">
                              <a:lumMod val="50000"/>
                            </a:schemeClr>
                          </a:solidFill>
                          <a:latin typeface="Traditional Arabic" panose="02020603050405020304" pitchFamily="18" charset="-78"/>
                          <a:cs typeface="Traditional Arabic" panose="02020603050405020304" pitchFamily="18" charset="-78"/>
                        </a:rPr>
                        <a:t>لو أوقف</a:t>
                      </a:r>
                      <a:r>
                        <a:rPr lang="ar-SA" sz="2800" b="1" baseline="0" dirty="0" smtClean="0">
                          <a:solidFill>
                            <a:schemeClr val="accent4">
                              <a:lumMod val="50000"/>
                            </a:schemeClr>
                          </a:solidFill>
                          <a:latin typeface="Traditional Arabic" panose="02020603050405020304" pitchFamily="18" charset="-78"/>
                          <a:cs typeface="Traditional Arabic" panose="02020603050405020304" pitchFamily="18" charset="-78"/>
                        </a:rPr>
                        <a:t> أحدهم ارضًا لبناء مسجد ، ولكنه تراجع لحاجته .</a:t>
                      </a:r>
                    </a:p>
                    <a:p>
                      <a:pPr algn="r" rtl="1"/>
                      <a:endParaRPr lang="ar-SA" sz="2800" b="1" dirty="0">
                        <a:latin typeface="Traditional Arabic" panose="02020603050405020304" pitchFamily="18" charset="-78"/>
                        <a:cs typeface="Traditional Arabic" panose="02020603050405020304" pitchFamily="18" charset="-78"/>
                      </a:endParaRPr>
                    </a:p>
                  </a:txBody>
                  <a:tcPr anchor="ctr">
                    <a:solidFill>
                      <a:schemeClr val="bg1">
                        <a:lumMod val="95000"/>
                      </a:schemeClr>
                    </a:solidFill>
                  </a:tcPr>
                </a:tc>
                <a:extLst>
                  <a:ext uri="{0D108BD9-81ED-4DB2-BD59-A6C34878D82A}">
                    <a16:rowId xmlns:a16="http://schemas.microsoft.com/office/drawing/2014/main" val="4246654803"/>
                  </a:ext>
                </a:extLst>
              </a:tr>
              <a:tr h="1400365">
                <a:tc>
                  <a:txBody>
                    <a:bodyPr/>
                    <a:lstStyle/>
                    <a:p>
                      <a:pPr algn="ctr"/>
                      <a:r>
                        <a:rPr lang="ar-SA" sz="4400" b="1" dirty="0" smtClean="0">
                          <a:solidFill>
                            <a:schemeClr val="tx1"/>
                          </a:solidFill>
                          <a:latin typeface="Traditional Arabic" panose="02020603050405020304" pitchFamily="18" charset="-78"/>
                          <a:cs typeface="Traditional Arabic" panose="02020603050405020304" pitchFamily="18" charset="-78"/>
                        </a:rPr>
                        <a:t>الحُكم</a:t>
                      </a:r>
                      <a:endParaRPr lang="ar-SA" sz="4400" b="1" dirty="0">
                        <a:solidFill>
                          <a:schemeClr val="tx1"/>
                        </a:solidFill>
                        <a:latin typeface="Traditional Arabic" panose="02020603050405020304" pitchFamily="18" charset="-78"/>
                        <a:cs typeface="Traditional Arabic" panose="02020603050405020304" pitchFamily="18" charset="-78"/>
                      </a:endParaRPr>
                    </a:p>
                  </a:txBody>
                  <a:tcPr anchor="ctr">
                    <a:solidFill>
                      <a:schemeClr val="bg1">
                        <a:lumMod val="95000"/>
                      </a:schemeClr>
                    </a:solidFill>
                  </a:tcPr>
                </a:tc>
                <a:tc>
                  <a:txBody>
                    <a:bodyPr/>
                    <a:lstStyle/>
                    <a:p>
                      <a:pPr algn="r" rtl="1"/>
                      <a:endParaRPr lang="ar-SA" sz="2800" b="1" dirty="0">
                        <a:solidFill>
                          <a:schemeClr val="accent4">
                            <a:lumMod val="50000"/>
                          </a:schemeClr>
                        </a:solidFill>
                        <a:latin typeface="Traditional Arabic" panose="02020603050405020304" pitchFamily="18" charset="-78"/>
                        <a:cs typeface="Traditional Arabic" panose="02020603050405020304" pitchFamily="18" charset="-78"/>
                      </a:endParaRPr>
                    </a:p>
                  </a:txBody>
                  <a:tcPr>
                    <a:solidFill>
                      <a:schemeClr val="bg1">
                        <a:lumMod val="95000"/>
                      </a:schemeClr>
                    </a:solidFill>
                  </a:tcPr>
                </a:tc>
                <a:tc>
                  <a:txBody>
                    <a:bodyPr/>
                    <a:lstStyle/>
                    <a:p>
                      <a:pPr algn="r" rtl="1"/>
                      <a:endParaRPr lang="ar-SA" sz="2800" b="1" dirty="0">
                        <a:latin typeface="Traditional Arabic" panose="02020603050405020304" pitchFamily="18" charset="-78"/>
                        <a:cs typeface="Traditional Arabic" panose="02020603050405020304" pitchFamily="18" charset="-78"/>
                      </a:endParaRPr>
                    </a:p>
                  </a:txBody>
                  <a:tcPr anchor="ctr">
                    <a:solidFill>
                      <a:schemeClr val="bg1">
                        <a:lumMod val="95000"/>
                      </a:schemeClr>
                    </a:solidFill>
                  </a:tcPr>
                </a:tc>
                <a:extLst>
                  <a:ext uri="{0D108BD9-81ED-4DB2-BD59-A6C34878D82A}">
                    <a16:rowId xmlns:a16="http://schemas.microsoft.com/office/drawing/2014/main" val="1015935585"/>
                  </a:ext>
                </a:extLst>
              </a:tr>
            </a:tbl>
          </a:graphicData>
        </a:graphic>
      </p:graphicFrame>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813" y="-1"/>
            <a:ext cx="3791107" cy="2844973"/>
          </a:xfrm>
          <a:prstGeom prst="rect">
            <a:avLst/>
          </a:prstGeom>
        </p:spPr>
      </p:pic>
    </p:spTree>
    <p:extLst>
      <p:ext uri="{BB962C8B-B14F-4D97-AF65-F5344CB8AC3E}">
        <p14:creationId xmlns:p14="http://schemas.microsoft.com/office/powerpoint/2010/main" val="341057703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770856" y="151773"/>
            <a:ext cx="10766088" cy="2769989"/>
          </a:xfrm>
          <a:prstGeom prst="rect">
            <a:avLst/>
          </a:prstGeom>
          <a:noFill/>
        </p:spPr>
        <p:txBody>
          <a:bodyPr wrap="none" lIns="91440" tIns="45720" rIns="91440" bIns="4572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ar-SA" sz="6000" b="1" dirty="0" err="1" smtClean="0">
                <a:ln w="0"/>
                <a:solidFill>
                  <a:srgbClr val="EB5652"/>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الحمدلله</a:t>
            </a:r>
            <a:r>
              <a:rPr lang="ar-SA" sz="6000" b="1" dirty="0" smtClean="0">
                <a:ln w="0"/>
                <a:solidFill>
                  <a:srgbClr val="EB5652"/>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 الذي بنعمته تتم الصالحات.</a:t>
            </a:r>
            <a:endParaRPr lang="ar-SA" sz="6000" b="1" cap="none" spc="0" dirty="0">
              <a:ln w="0"/>
              <a:solidFill>
                <a:srgbClr val="EB5652"/>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endParaRPr>
          </a:p>
          <a:p>
            <a:pPr algn="ctr"/>
            <a:r>
              <a:rPr lang="ar-SA" sz="6000" b="1" dirty="0" smtClean="0">
                <a:ln w="0"/>
                <a:solidFill>
                  <a:srgbClr val="EB5652"/>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شكرًا على تعاونكم ابنائي الطلاب / بناتي الطالبات.</a:t>
            </a:r>
          </a:p>
          <a:p>
            <a:pPr algn="ctr"/>
            <a:endParaRPr lang="ar-SA" sz="5400" b="1" cap="none" spc="0" dirty="0">
              <a:ln w="0"/>
              <a:solidFill>
                <a:srgbClr val="F48364"/>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endParaRPr>
          </a:p>
        </p:txBody>
      </p:sp>
      <p:pic>
        <p:nvPicPr>
          <p:cNvPr id="6" name="صورة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514" y="1287905"/>
            <a:ext cx="7405967" cy="4799067"/>
          </a:xfrm>
          <a:prstGeom prst="rect">
            <a:avLst/>
          </a:prstGeom>
        </p:spPr>
      </p:pic>
      <p:sp>
        <p:nvSpPr>
          <p:cNvPr id="7" name="مستطيل مستدير الزوايا 6"/>
          <p:cNvSpPr/>
          <p:nvPr/>
        </p:nvSpPr>
        <p:spPr>
          <a:xfrm>
            <a:off x="0" y="5023413"/>
            <a:ext cx="12192000" cy="1865067"/>
          </a:xfrm>
          <a:prstGeom prst="roundRect">
            <a:avLst>
              <a:gd name="adj" fmla="val 0"/>
            </a:avLst>
          </a:prstGeom>
          <a:solidFill>
            <a:srgbClr val="EEDA9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solidFill>
                  <a:srgbClr val="002060"/>
                </a:solidFill>
                <a:latin typeface="Traditional Arabic" panose="02020603050405020304" pitchFamily="18" charset="-78"/>
                <a:cs typeface="Traditional Arabic" panose="02020603050405020304" pitchFamily="18" charset="-78"/>
              </a:rPr>
              <a:t>راجعه واشرف عليه </a:t>
            </a:r>
          </a:p>
          <a:p>
            <a:pPr algn="ctr"/>
            <a:r>
              <a:rPr lang="ar-SA" sz="3600" b="1" dirty="0" smtClean="0">
                <a:solidFill>
                  <a:srgbClr val="002060"/>
                </a:solidFill>
                <a:latin typeface="Traditional Arabic" panose="02020603050405020304" pitchFamily="18" charset="-78"/>
                <a:cs typeface="Traditional Arabic" panose="02020603050405020304" pitchFamily="18" charset="-78"/>
              </a:rPr>
              <a:t>الأستاذ / </a:t>
            </a:r>
            <a:r>
              <a:rPr lang="ar-SA" sz="3600" b="1" dirty="0" smtClean="0">
                <a:solidFill>
                  <a:schemeClr val="tx1"/>
                </a:solidFill>
                <a:latin typeface="Traditional Arabic" panose="02020603050405020304" pitchFamily="18" charset="-78"/>
                <a:cs typeface="Traditional Arabic" panose="02020603050405020304" pitchFamily="18" charset="-78"/>
              </a:rPr>
              <a:t>عبدالرحمن الشراري</a:t>
            </a:r>
          </a:p>
          <a:p>
            <a:pPr algn="ctr"/>
            <a:r>
              <a:rPr lang="en-US" sz="3600" b="1" dirty="0" smtClean="0">
                <a:latin typeface="Traditional Arabic" panose="02020603050405020304" pitchFamily="18" charset="-78"/>
                <a:cs typeface="Traditional Arabic" panose="02020603050405020304" pitchFamily="18" charset="-78"/>
                <a:hlinkClick r:id="rId3"/>
              </a:rPr>
              <a:t>http://t.me/abd_fegh_1</a:t>
            </a:r>
            <a:r>
              <a:rPr lang="en-US" sz="3600" b="1" dirty="0" smtClean="0">
                <a:latin typeface="Traditional Arabic" panose="02020603050405020304" pitchFamily="18" charset="-78"/>
                <a:cs typeface="Traditional Arabic" panose="02020603050405020304" pitchFamily="18" charset="-78"/>
              </a:rPr>
              <a:t> </a:t>
            </a:r>
            <a:endParaRPr lang="ar-SA" sz="3600" b="1" dirty="0" smtClean="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86732112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ذو زوايا قطرية مستديرة 7"/>
          <p:cNvSpPr/>
          <p:nvPr/>
        </p:nvSpPr>
        <p:spPr>
          <a:xfrm>
            <a:off x="4722470" y="5372813"/>
            <a:ext cx="7319058" cy="856527"/>
          </a:xfrm>
          <a:prstGeom prst="round2DiagRect">
            <a:avLst/>
          </a:prstGeom>
          <a:solidFill>
            <a:srgbClr val="00953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467" y="907225"/>
            <a:ext cx="5782390" cy="4628367"/>
          </a:xfrm>
          <a:prstGeom prst="rect">
            <a:avLst/>
          </a:prstGeom>
        </p:spPr>
      </p:pic>
      <p:pic>
        <p:nvPicPr>
          <p:cNvPr id="6" name="صورة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684" y="1697623"/>
            <a:ext cx="5848112" cy="2193042"/>
          </a:xfrm>
          <a:prstGeom prst="rect">
            <a:avLst/>
          </a:prstGeom>
        </p:spPr>
      </p:pic>
      <p:sp>
        <p:nvSpPr>
          <p:cNvPr id="7" name="مستطيل 6"/>
          <p:cNvSpPr/>
          <p:nvPr/>
        </p:nvSpPr>
        <p:spPr>
          <a:xfrm>
            <a:off x="4722470" y="5402660"/>
            <a:ext cx="7319632" cy="923330"/>
          </a:xfrm>
          <a:prstGeom prst="rect">
            <a:avLst/>
          </a:prstGeom>
          <a:noFill/>
        </p:spPr>
        <p:txBody>
          <a:bodyPr wrap="none" lIns="91440" tIns="45720" rIns="91440" bIns="45720">
            <a:spAutoFit/>
          </a:bodyPr>
          <a:lstStyle/>
          <a:p>
            <a:pPr algn="ctr"/>
            <a:r>
              <a:rPr lang="ar-SA" sz="5400" b="1" cap="none" spc="0" dirty="0" smtClean="0">
                <a:ln w="0"/>
                <a:solidFill>
                  <a:schemeClr val="bg1"/>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ماذا قَدمتْ لوطني ، وماذا سوف أُقدِم!</a:t>
            </a:r>
            <a:endParaRPr lang="ar-SA" sz="5400" b="1" cap="none" spc="0" dirty="0">
              <a:ln w="0"/>
              <a:solidFill>
                <a:schemeClr val="bg1"/>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70309576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رسم تخطيطي 8"/>
          <p:cNvGraphicFramePr/>
          <p:nvPr>
            <p:extLst>
              <p:ext uri="{D42A27DB-BD31-4B8C-83A1-F6EECF244321}">
                <p14:modId xmlns:p14="http://schemas.microsoft.com/office/powerpoint/2010/main" val="1708177860"/>
              </p:ext>
            </p:extLst>
          </p:nvPr>
        </p:nvGraphicFramePr>
        <p:xfrm>
          <a:off x="3943376" y="1538883"/>
          <a:ext cx="8071145" cy="3080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مستطيل ذو زوايا قطرية مستديرة 9"/>
          <p:cNvSpPr/>
          <p:nvPr/>
        </p:nvSpPr>
        <p:spPr>
          <a:xfrm>
            <a:off x="6553130" y="1836412"/>
            <a:ext cx="2851636" cy="594739"/>
          </a:xfrm>
          <a:prstGeom prst="round2DiagRect">
            <a:avLst/>
          </a:prstGeom>
          <a:solidFill>
            <a:srgbClr val="EED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p:cNvSpPr/>
          <p:nvPr/>
        </p:nvSpPr>
        <p:spPr>
          <a:xfrm>
            <a:off x="6759138" y="1822555"/>
            <a:ext cx="2283118" cy="769441"/>
          </a:xfrm>
          <a:prstGeom prst="rect">
            <a:avLst/>
          </a:prstGeom>
          <a:noFill/>
        </p:spPr>
        <p:txBody>
          <a:bodyPr wrap="square" lIns="91440" tIns="45720" rIns="91440" bIns="45720">
            <a:spAutoFit/>
          </a:bodyPr>
          <a:lstStyle/>
          <a:p>
            <a:r>
              <a:rPr lang="ar-SA" sz="4400" b="1" cap="none" spc="0" dirty="0" smtClean="0">
                <a:ln w="0"/>
                <a:solidFill>
                  <a:schemeClr val="accent4">
                    <a:lumMod val="50000"/>
                  </a:schemeClr>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أنواع الوقف</a:t>
            </a:r>
            <a:endParaRPr lang="ar-SA" sz="4400" b="1" dirty="0" smtClean="0">
              <a:ln w="0"/>
              <a:solidFill>
                <a:schemeClr val="accent4">
                  <a:lumMod val="50000"/>
                </a:schemeClr>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endParaRPr>
          </a:p>
        </p:txBody>
      </p:sp>
      <p:sp>
        <p:nvSpPr>
          <p:cNvPr id="12" name="مستطيل ذو زوايا قطرية مستديرة 11"/>
          <p:cNvSpPr/>
          <p:nvPr/>
        </p:nvSpPr>
        <p:spPr>
          <a:xfrm>
            <a:off x="8151279" y="4955944"/>
            <a:ext cx="3295258" cy="1507002"/>
          </a:xfrm>
          <a:prstGeom prst="round2DiagRect">
            <a:avLst/>
          </a:prstGeom>
          <a:solidFill>
            <a:srgbClr val="EED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solidFill>
                  <a:schemeClr val="accent4">
                    <a:lumMod val="50000"/>
                  </a:schemeClr>
                </a:solidFill>
                <a:latin typeface="Traditional Arabic" panose="02020603050405020304" pitchFamily="18" charset="-78"/>
                <a:cs typeface="Traditional Arabic" panose="02020603050405020304" pitchFamily="18" charset="-78"/>
              </a:rPr>
              <a:t>وهو الذي يكون مصرفه على جهات البر</a:t>
            </a:r>
            <a:endParaRPr lang="ar-SA" sz="3600" b="1" dirty="0">
              <a:solidFill>
                <a:schemeClr val="accent4">
                  <a:lumMod val="50000"/>
                </a:schemeClr>
              </a:solidFill>
              <a:latin typeface="Traditional Arabic" panose="02020603050405020304" pitchFamily="18" charset="-78"/>
              <a:cs typeface="Traditional Arabic" panose="02020603050405020304" pitchFamily="18" charset="-78"/>
            </a:endParaRPr>
          </a:p>
        </p:txBody>
      </p:sp>
      <p:sp>
        <p:nvSpPr>
          <p:cNvPr id="13" name="مستطيل ذو زوايا قطرية مستديرة 12"/>
          <p:cNvSpPr/>
          <p:nvPr/>
        </p:nvSpPr>
        <p:spPr>
          <a:xfrm>
            <a:off x="4605439" y="5006545"/>
            <a:ext cx="3295258" cy="1507002"/>
          </a:xfrm>
          <a:prstGeom prst="round2DiagRect">
            <a:avLst/>
          </a:prstGeom>
          <a:solidFill>
            <a:srgbClr val="EED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solidFill>
                  <a:schemeClr val="accent4">
                    <a:lumMod val="50000"/>
                  </a:schemeClr>
                </a:solidFill>
                <a:latin typeface="Traditional Arabic" panose="02020603050405020304" pitchFamily="18" charset="-78"/>
                <a:cs typeface="Traditional Arabic" panose="02020603050405020304" pitchFamily="18" charset="-78"/>
              </a:rPr>
              <a:t>وهو الذي يكون مصرفه على أهل الواقف من أولاده و أقاربه.</a:t>
            </a:r>
            <a:endParaRPr lang="ar-SA" sz="3600" b="1" dirty="0">
              <a:solidFill>
                <a:schemeClr val="accent4">
                  <a:lumMod val="50000"/>
                </a:schemeClr>
              </a:solidFill>
              <a:latin typeface="Traditional Arabic" panose="02020603050405020304" pitchFamily="18" charset="-78"/>
              <a:cs typeface="Traditional Arabic" panose="02020603050405020304" pitchFamily="18" charset="-78"/>
            </a:endParaRPr>
          </a:p>
        </p:txBody>
      </p:sp>
      <p:sp>
        <p:nvSpPr>
          <p:cNvPr id="2" name="مستطيل 1"/>
          <p:cNvSpPr/>
          <p:nvPr/>
        </p:nvSpPr>
        <p:spPr>
          <a:xfrm>
            <a:off x="2719120" y="0"/>
            <a:ext cx="7730001" cy="1538883"/>
          </a:xfrm>
          <a:prstGeom prst="rect">
            <a:avLst/>
          </a:prstGeom>
          <a:noFill/>
        </p:spPr>
        <p:txBody>
          <a:bodyPr wrap="none" lIns="91440" tIns="45720" rIns="91440" bIns="45720">
            <a:spAutoFit/>
          </a:bodyPr>
          <a:lstStyle/>
          <a:p>
            <a:pPr algn="ctr"/>
            <a:r>
              <a:rPr lang="ar-SA" sz="4000" b="1" dirty="0" smtClean="0">
                <a:ln w="0"/>
                <a:solidFill>
                  <a:schemeClr val="accent4">
                    <a:lumMod val="50000"/>
                  </a:schemeClr>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مُراجعة الدرس السابق : </a:t>
            </a:r>
          </a:p>
          <a:p>
            <a:pPr algn="ctr"/>
            <a:r>
              <a:rPr lang="ar-SA" sz="5400" b="1" dirty="0" smtClean="0">
                <a:ln w="0"/>
                <a:solidFill>
                  <a:schemeClr val="accent4">
                    <a:lumMod val="50000"/>
                  </a:schemeClr>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اوجد/ي الخطأ من المخطط الذي أمامك!</a:t>
            </a:r>
            <a:endParaRPr lang="ar-SA" sz="5400" b="1" cap="none" spc="0" dirty="0">
              <a:ln w="0"/>
              <a:solidFill>
                <a:schemeClr val="accent4">
                  <a:lumMod val="50000"/>
                </a:schemeClr>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endParaRPr>
          </a:p>
        </p:txBody>
      </p:sp>
      <p:pic>
        <p:nvPicPr>
          <p:cNvPr id="14" name="صورة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936" y="1420593"/>
            <a:ext cx="4973463" cy="3362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مستطيل مستدير الزوايا 17"/>
          <p:cNvSpPr/>
          <p:nvPr/>
        </p:nvSpPr>
        <p:spPr>
          <a:xfrm>
            <a:off x="365760" y="6069330"/>
            <a:ext cx="1934897" cy="582930"/>
          </a:xfrm>
          <a:prstGeom prst="roundRect">
            <a:avLst/>
          </a:prstGeom>
          <a:solidFill>
            <a:srgbClr val="E8C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solidFill>
                  <a:srgbClr val="002060"/>
                </a:solidFill>
                <a:latin typeface="Traditional Arabic" panose="02020603050405020304" pitchFamily="18" charset="-78"/>
                <a:cs typeface="Traditional Arabic" panose="02020603050405020304" pitchFamily="18" charset="-78"/>
              </a:rPr>
              <a:t>اوجد الخطأ</a:t>
            </a:r>
          </a:p>
        </p:txBody>
      </p:sp>
    </p:spTree>
    <p:extLst>
      <p:ext uri="{BB962C8B-B14F-4D97-AF65-F5344CB8AC3E}">
        <p14:creationId xmlns:p14="http://schemas.microsoft.com/office/powerpoint/2010/main" val="421070918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animBg="1"/>
      <p:bldP spid="11" grpId="0"/>
      <p:bldP spid="12" grpId="0" animBg="1"/>
      <p:bldP spid="13"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p:cNvGraphicFramePr>
            <a:graphicFrameLocks noGrp="1"/>
          </p:cNvGraphicFramePr>
          <p:nvPr>
            <p:extLst>
              <p:ext uri="{D42A27DB-BD31-4B8C-83A1-F6EECF244321}">
                <p14:modId xmlns:p14="http://schemas.microsoft.com/office/powerpoint/2010/main" val="291872869"/>
              </p:ext>
            </p:extLst>
          </p:nvPr>
        </p:nvGraphicFramePr>
        <p:xfrm>
          <a:off x="1498679" y="773261"/>
          <a:ext cx="9072723" cy="1601450"/>
        </p:xfrm>
        <a:graphic>
          <a:graphicData uri="http://schemas.openxmlformats.org/drawingml/2006/table">
            <a:tbl>
              <a:tblPr rtl="1" firstRow="1" bandRow="1">
                <a:tableStyleId>{93296810-A885-4BE3-A3E7-6D5BEEA58F35}</a:tableStyleId>
              </a:tblPr>
              <a:tblGrid>
                <a:gridCol w="535588">
                  <a:extLst>
                    <a:ext uri="{9D8B030D-6E8A-4147-A177-3AD203B41FA5}">
                      <a16:colId xmlns:a16="http://schemas.microsoft.com/office/drawing/2014/main" val="2623862491"/>
                    </a:ext>
                  </a:extLst>
                </a:gridCol>
                <a:gridCol w="693945">
                  <a:extLst>
                    <a:ext uri="{9D8B030D-6E8A-4147-A177-3AD203B41FA5}">
                      <a16:colId xmlns:a16="http://schemas.microsoft.com/office/drawing/2014/main" val="176697507"/>
                    </a:ext>
                  </a:extLst>
                </a:gridCol>
                <a:gridCol w="693945">
                  <a:extLst>
                    <a:ext uri="{9D8B030D-6E8A-4147-A177-3AD203B41FA5}">
                      <a16:colId xmlns:a16="http://schemas.microsoft.com/office/drawing/2014/main" val="1392781387"/>
                    </a:ext>
                  </a:extLst>
                </a:gridCol>
                <a:gridCol w="693945">
                  <a:extLst>
                    <a:ext uri="{9D8B030D-6E8A-4147-A177-3AD203B41FA5}">
                      <a16:colId xmlns:a16="http://schemas.microsoft.com/office/drawing/2014/main" val="2326341408"/>
                    </a:ext>
                  </a:extLst>
                </a:gridCol>
                <a:gridCol w="695962">
                  <a:extLst>
                    <a:ext uri="{9D8B030D-6E8A-4147-A177-3AD203B41FA5}">
                      <a16:colId xmlns:a16="http://schemas.microsoft.com/office/drawing/2014/main" val="2693356783"/>
                    </a:ext>
                  </a:extLst>
                </a:gridCol>
                <a:gridCol w="693945">
                  <a:extLst>
                    <a:ext uri="{9D8B030D-6E8A-4147-A177-3AD203B41FA5}">
                      <a16:colId xmlns:a16="http://schemas.microsoft.com/office/drawing/2014/main" val="1138337017"/>
                    </a:ext>
                  </a:extLst>
                </a:gridCol>
                <a:gridCol w="693945">
                  <a:extLst>
                    <a:ext uri="{9D8B030D-6E8A-4147-A177-3AD203B41FA5}">
                      <a16:colId xmlns:a16="http://schemas.microsoft.com/office/drawing/2014/main" val="1209202019"/>
                    </a:ext>
                  </a:extLst>
                </a:gridCol>
                <a:gridCol w="693945">
                  <a:extLst>
                    <a:ext uri="{9D8B030D-6E8A-4147-A177-3AD203B41FA5}">
                      <a16:colId xmlns:a16="http://schemas.microsoft.com/office/drawing/2014/main" val="1711309646"/>
                    </a:ext>
                  </a:extLst>
                </a:gridCol>
                <a:gridCol w="694953">
                  <a:extLst>
                    <a:ext uri="{9D8B030D-6E8A-4147-A177-3AD203B41FA5}">
                      <a16:colId xmlns:a16="http://schemas.microsoft.com/office/drawing/2014/main" val="3803465574"/>
                    </a:ext>
                  </a:extLst>
                </a:gridCol>
                <a:gridCol w="744377">
                  <a:extLst>
                    <a:ext uri="{9D8B030D-6E8A-4147-A177-3AD203B41FA5}">
                      <a16:colId xmlns:a16="http://schemas.microsoft.com/office/drawing/2014/main" val="3737124278"/>
                    </a:ext>
                  </a:extLst>
                </a:gridCol>
                <a:gridCol w="744377">
                  <a:extLst>
                    <a:ext uri="{9D8B030D-6E8A-4147-A177-3AD203B41FA5}">
                      <a16:colId xmlns:a16="http://schemas.microsoft.com/office/drawing/2014/main" val="3232518353"/>
                    </a:ext>
                  </a:extLst>
                </a:gridCol>
                <a:gridCol w="748411">
                  <a:extLst>
                    <a:ext uri="{9D8B030D-6E8A-4147-A177-3AD203B41FA5}">
                      <a16:colId xmlns:a16="http://schemas.microsoft.com/office/drawing/2014/main" val="315130984"/>
                    </a:ext>
                  </a:extLst>
                </a:gridCol>
                <a:gridCol w="745385">
                  <a:extLst>
                    <a:ext uri="{9D8B030D-6E8A-4147-A177-3AD203B41FA5}">
                      <a16:colId xmlns:a16="http://schemas.microsoft.com/office/drawing/2014/main" val="2697084118"/>
                    </a:ext>
                  </a:extLst>
                </a:gridCol>
              </a:tblGrid>
              <a:tr h="541189">
                <a:tc>
                  <a:txBody>
                    <a:bodyPr/>
                    <a:lstStyle/>
                    <a:p>
                      <a:pPr algn="ctr" rtl="1">
                        <a:lnSpc>
                          <a:spcPct val="115000"/>
                        </a:lnSpc>
                        <a:spcAft>
                          <a:spcPts val="0"/>
                        </a:spcAft>
                      </a:pPr>
                      <a:r>
                        <a:rPr lang="ar-SA" sz="3600" b="1" kern="1200">
                          <a:effectLst/>
                          <a:latin typeface="Traditional Arabic" panose="02020603050405020304" pitchFamily="18" charset="-78"/>
                          <a:cs typeface="Traditional Arabic" panose="02020603050405020304" pitchFamily="18" charset="-78"/>
                        </a:rPr>
                        <a:t>1</a:t>
                      </a:r>
                      <a:endParaRPr lang="en-US" sz="1800" b="1">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a:effectLst/>
                          <a:latin typeface="Traditional Arabic" panose="02020603050405020304" pitchFamily="18" charset="-78"/>
                          <a:cs typeface="Traditional Arabic" panose="02020603050405020304" pitchFamily="18" charset="-78"/>
                        </a:rPr>
                        <a:t>2</a:t>
                      </a:r>
                      <a:endParaRPr lang="en-US" sz="1800" b="1"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a:effectLst/>
                          <a:latin typeface="Traditional Arabic" panose="02020603050405020304" pitchFamily="18" charset="-78"/>
                          <a:cs typeface="Traditional Arabic" panose="02020603050405020304" pitchFamily="18" charset="-78"/>
                        </a:rPr>
                        <a:t>3</a:t>
                      </a:r>
                      <a:endParaRPr lang="en-US" sz="1800" b="1"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a:effectLst/>
                          <a:latin typeface="Traditional Arabic" panose="02020603050405020304" pitchFamily="18" charset="-78"/>
                          <a:cs typeface="Traditional Arabic" panose="02020603050405020304" pitchFamily="18" charset="-78"/>
                        </a:rPr>
                        <a:t>4</a:t>
                      </a:r>
                      <a:endParaRPr lang="en-US" sz="1800" b="1">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a:effectLst/>
                          <a:latin typeface="Traditional Arabic" panose="02020603050405020304" pitchFamily="18" charset="-78"/>
                          <a:cs typeface="Traditional Arabic" panose="02020603050405020304" pitchFamily="18" charset="-78"/>
                        </a:rPr>
                        <a:t>5</a:t>
                      </a:r>
                      <a:endParaRPr lang="en-US" sz="1800" b="1">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a:effectLst/>
                          <a:latin typeface="Traditional Arabic" panose="02020603050405020304" pitchFamily="18" charset="-78"/>
                          <a:cs typeface="Traditional Arabic" panose="02020603050405020304" pitchFamily="18" charset="-78"/>
                        </a:rPr>
                        <a:t>6</a:t>
                      </a:r>
                      <a:endParaRPr lang="en-US" sz="1800" b="1"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a:effectLst/>
                          <a:latin typeface="Traditional Arabic" panose="02020603050405020304" pitchFamily="18" charset="-78"/>
                          <a:cs typeface="Traditional Arabic" panose="02020603050405020304" pitchFamily="18" charset="-78"/>
                        </a:rPr>
                        <a:t>7</a:t>
                      </a:r>
                      <a:endParaRPr lang="en-US" sz="1800" b="1">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a:effectLst/>
                          <a:latin typeface="Traditional Arabic" panose="02020603050405020304" pitchFamily="18" charset="-78"/>
                          <a:cs typeface="Traditional Arabic" panose="02020603050405020304" pitchFamily="18" charset="-78"/>
                        </a:rPr>
                        <a:t>8</a:t>
                      </a:r>
                      <a:endParaRPr lang="en-US" sz="1800" b="1"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a:effectLst/>
                          <a:latin typeface="Traditional Arabic" panose="02020603050405020304" pitchFamily="18" charset="-78"/>
                          <a:cs typeface="Traditional Arabic" panose="02020603050405020304" pitchFamily="18" charset="-78"/>
                        </a:rPr>
                        <a:t>9</a:t>
                      </a:r>
                      <a:endParaRPr lang="en-US" sz="1800" b="1">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a:effectLst/>
                          <a:latin typeface="Traditional Arabic" panose="02020603050405020304" pitchFamily="18" charset="-78"/>
                          <a:cs typeface="Traditional Arabic" panose="02020603050405020304" pitchFamily="18" charset="-78"/>
                        </a:rPr>
                        <a:t>10</a:t>
                      </a:r>
                      <a:endParaRPr lang="en-US" sz="1800" b="1">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a:effectLst/>
                          <a:latin typeface="Traditional Arabic" panose="02020603050405020304" pitchFamily="18" charset="-78"/>
                          <a:cs typeface="Traditional Arabic" panose="02020603050405020304" pitchFamily="18" charset="-78"/>
                        </a:rPr>
                        <a:t>11</a:t>
                      </a:r>
                      <a:endParaRPr lang="en-US" sz="1800" b="1">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a:effectLst/>
                          <a:latin typeface="Traditional Arabic" panose="02020603050405020304" pitchFamily="18" charset="-78"/>
                          <a:cs typeface="Traditional Arabic" panose="02020603050405020304" pitchFamily="18" charset="-78"/>
                        </a:rPr>
                        <a:t>12</a:t>
                      </a:r>
                      <a:endParaRPr lang="en-US" sz="1800" b="1">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a:effectLst/>
                          <a:latin typeface="Traditional Arabic" panose="02020603050405020304" pitchFamily="18" charset="-78"/>
                          <a:cs typeface="Traditional Arabic" panose="02020603050405020304" pitchFamily="18" charset="-78"/>
                        </a:rPr>
                        <a:t>13</a:t>
                      </a:r>
                      <a:endParaRPr lang="en-US" sz="1800" b="1">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extLst>
                  <a:ext uri="{0D108BD9-81ED-4DB2-BD59-A6C34878D82A}">
                    <a16:rowId xmlns:a16="http://schemas.microsoft.com/office/drawing/2014/main" val="1201760351"/>
                  </a:ext>
                </a:extLst>
              </a:tr>
              <a:tr h="879074">
                <a:tc>
                  <a:txBody>
                    <a:bodyPr/>
                    <a:lstStyle/>
                    <a:p>
                      <a:pPr algn="ctr" rtl="1">
                        <a:lnSpc>
                          <a:spcPct val="115000"/>
                        </a:lnSpc>
                        <a:spcAft>
                          <a:spcPts val="0"/>
                        </a:spcAft>
                      </a:pPr>
                      <a:r>
                        <a:rPr lang="ar-SA" sz="3600" b="1" kern="1200" dirty="0">
                          <a:solidFill>
                            <a:schemeClr val="accent6">
                              <a:lumMod val="75000"/>
                            </a:schemeClr>
                          </a:solidFill>
                          <a:effectLst/>
                          <a:latin typeface="Traditional Arabic" panose="02020603050405020304" pitchFamily="18" charset="-78"/>
                          <a:cs typeface="Traditional Arabic" panose="02020603050405020304" pitchFamily="18" charset="-78"/>
                        </a:rPr>
                        <a:t>ق</a:t>
                      </a:r>
                      <a:endParaRPr lang="en-US" sz="1800" b="1" dirty="0">
                        <a:solidFill>
                          <a:schemeClr val="accent6">
                            <a:lumMod val="75000"/>
                          </a:schemeClr>
                        </a:solidFill>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smtClean="0">
                          <a:solidFill>
                            <a:schemeClr val="accent6">
                              <a:lumMod val="75000"/>
                            </a:schemeClr>
                          </a:solidFill>
                          <a:effectLst/>
                          <a:latin typeface="Traditional Arabic" panose="02020603050405020304" pitchFamily="18" charset="-78"/>
                          <a:cs typeface="Traditional Arabic" panose="02020603050405020304" pitchFamily="18" charset="-78"/>
                        </a:rPr>
                        <a:t>و</a:t>
                      </a:r>
                      <a:endParaRPr lang="en-US" sz="1800" b="1" dirty="0">
                        <a:solidFill>
                          <a:schemeClr val="accent6">
                            <a:lumMod val="75000"/>
                          </a:schemeClr>
                        </a:solidFill>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a:solidFill>
                            <a:schemeClr val="accent6">
                              <a:lumMod val="75000"/>
                            </a:schemeClr>
                          </a:solidFill>
                          <a:effectLst/>
                          <a:latin typeface="Traditional Arabic" panose="02020603050405020304" pitchFamily="18" charset="-78"/>
                          <a:cs typeface="Traditional Arabic" panose="02020603050405020304" pitchFamily="18" charset="-78"/>
                        </a:rPr>
                        <a:t>ل</a:t>
                      </a:r>
                      <a:endParaRPr lang="en-US" sz="1800" b="1" dirty="0">
                        <a:solidFill>
                          <a:schemeClr val="accent6">
                            <a:lumMod val="75000"/>
                          </a:schemeClr>
                        </a:solidFill>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a:solidFill>
                            <a:schemeClr val="accent6">
                              <a:lumMod val="75000"/>
                            </a:schemeClr>
                          </a:solidFill>
                          <a:effectLst/>
                          <a:latin typeface="Traditional Arabic" panose="02020603050405020304" pitchFamily="18" charset="-78"/>
                          <a:cs typeface="Traditional Arabic" panose="02020603050405020304" pitchFamily="18" charset="-78"/>
                        </a:rPr>
                        <a:t>ج</a:t>
                      </a:r>
                      <a:endParaRPr lang="en-US" sz="1800" b="1" dirty="0">
                        <a:solidFill>
                          <a:schemeClr val="accent6">
                            <a:lumMod val="75000"/>
                          </a:schemeClr>
                        </a:solidFill>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a:solidFill>
                            <a:schemeClr val="accent6">
                              <a:lumMod val="75000"/>
                            </a:schemeClr>
                          </a:solidFill>
                          <a:effectLst/>
                          <a:latin typeface="Traditional Arabic" panose="02020603050405020304" pitchFamily="18" charset="-78"/>
                          <a:cs typeface="Traditional Arabic" panose="02020603050405020304" pitchFamily="18" charset="-78"/>
                        </a:rPr>
                        <a:t>ب</a:t>
                      </a:r>
                      <a:endParaRPr lang="en-US" sz="1800" b="1" dirty="0">
                        <a:solidFill>
                          <a:schemeClr val="accent6">
                            <a:lumMod val="75000"/>
                          </a:schemeClr>
                        </a:solidFill>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a:solidFill>
                            <a:schemeClr val="accent6">
                              <a:lumMod val="75000"/>
                            </a:schemeClr>
                          </a:solidFill>
                          <a:effectLst/>
                          <a:latin typeface="Traditional Arabic" panose="02020603050405020304" pitchFamily="18" charset="-78"/>
                          <a:cs typeface="Traditional Arabic" panose="02020603050405020304" pitchFamily="18" charset="-78"/>
                        </a:rPr>
                        <a:t>ا</a:t>
                      </a:r>
                      <a:endParaRPr lang="en-US" sz="1800" b="1" dirty="0">
                        <a:solidFill>
                          <a:schemeClr val="accent6">
                            <a:lumMod val="75000"/>
                          </a:schemeClr>
                        </a:solidFill>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smtClean="0">
                          <a:solidFill>
                            <a:schemeClr val="accent6">
                              <a:lumMod val="75000"/>
                            </a:schemeClr>
                          </a:solidFill>
                          <a:effectLst/>
                          <a:latin typeface="Traditional Arabic" panose="02020603050405020304" pitchFamily="18" charset="-78"/>
                          <a:cs typeface="Traditional Arabic" panose="02020603050405020304" pitchFamily="18" charset="-78"/>
                        </a:rPr>
                        <a:t>ص</a:t>
                      </a:r>
                      <a:endParaRPr lang="en-US" sz="1800" b="1" dirty="0">
                        <a:solidFill>
                          <a:schemeClr val="accent6">
                            <a:lumMod val="75000"/>
                          </a:schemeClr>
                        </a:solidFill>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a:solidFill>
                            <a:schemeClr val="accent6">
                              <a:lumMod val="75000"/>
                            </a:schemeClr>
                          </a:solidFill>
                          <a:effectLst/>
                          <a:latin typeface="Traditional Arabic" panose="02020603050405020304" pitchFamily="18" charset="-78"/>
                          <a:cs typeface="Traditional Arabic" panose="02020603050405020304" pitchFamily="18" charset="-78"/>
                        </a:rPr>
                        <a:t>ن</a:t>
                      </a:r>
                      <a:endParaRPr lang="en-US" sz="1800" b="1" dirty="0">
                        <a:solidFill>
                          <a:schemeClr val="accent6">
                            <a:lumMod val="75000"/>
                          </a:schemeClr>
                        </a:solidFill>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smtClean="0">
                          <a:solidFill>
                            <a:schemeClr val="accent6">
                              <a:lumMod val="75000"/>
                            </a:schemeClr>
                          </a:solidFill>
                          <a:effectLst/>
                          <a:latin typeface="Traditional Arabic" panose="02020603050405020304" pitchFamily="18" charset="-78"/>
                          <a:cs typeface="Traditional Arabic" panose="02020603050405020304" pitchFamily="18" charset="-78"/>
                        </a:rPr>
                        <a:t>ي</a:t>
                      </a:r>
                      <a:endParaRPr lang="en-US" sz="1800" b="1" dirty="0">
                        <a:solidFill>
                          <a:schemeClr val="accent6">
                            <a:lumMod val="75000"/>
                          </a:schemeClr>
                        </a:solidFill>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a:solidFill>
                            <a:schemeClr val="accent6">
                              <a:lumMod val="75000"/>
                            </a:schemeClr>
                          </a:solidFill>
                          <a:effectLst/>
                          <a:latin typeface="Traditional Arabic" panose="02020603050405020304" pitchFamily="18" charset="-78"/>
                          <a:cs typeface="Traditional Arabic" panose="02020603050405020304" pitchFamily="18" charset="-78"/>
                        </a:rPr>
                        <a:t>ص</a:t>
                      </a:r>
                      <a:endParaRPr lang="en-US" sz="1800" b="1">
                        <a:solidFill>
                          <a:schemeClr val="accent6">
                            <a:lumMod val="75000"/>
                          </a:schemeClr>
                        </a:solidFill>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smtClean="0">
                          <a:solidFill>
                            <a:schemeClr val="accent6">
                              <a:lumMod val="75000"/>
                            </a:schemeClr>
                          </a:solidFill>
                          <a:effectLst/>
                          <a:latin typeface="Traditional Arabic" panose="02020603050405020304" pitchFamily="18" charset="-78"/>
                          <a:cs typeface="Traditional Arabic" panose="02020603050405020304" pitchFamily="18" charset="-78"/>
                        </a:rPr>
                        <a:t>س</a:t>
                      </a:r>
                      <a:endParaRPr lang="en-US" sz="1800" b="1" dirty="0">
                        <a:solidFill>
                          <a:schemeClr val="accent6">
                            <a:lumMod val="75000"/>
                          </a:schemeClr>
                        </a:solidFill>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a:solidFill>
                            <a:schemeClr val="accent6">
                              <a:lumMod val="75000"/>
                            </a:schemeClr>
                          </a:solidFill>
                          <a:effectLst/>
                          <a:latin typeface="Traditional Arabic" panose="02020603050405020304" pitchFamily="18" charset="-78"/>
                          <a:cs typeface="Traditional Arabic" panose="02020603050405020304" pitchFamily="18" charset="-78"/>
                        </a:rPr>
                        <a:t>ة</a:t>
                      </a:r>
                      <a:endParaRPr lang="en-US" sz="1800" b="1" dirty="0">
                        <a:solidFill>
                          <a:schemeClr val="accent6">
                            <a:lumMod val="75000"/>
                          </a:schemeClr>
                        </a:solidFill>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a:solidFill>
                            <a:schemeClr val="accent6">
                              <a:lumMod val="75000"/>
                            </a:schemeClr>
                          </a:solidFill>
                          <a:effectLst/>
                          <a:latin typeface="Traditional Arabic" panose="02020603050405020304" pitchFamily="18" charset="-78"/>
                          <a:cs typeface="Traditional Arabic" panose="02020603050405020304" pitchFamily="18" charset="-78"/>
                        </a:rPr>
                        <a:t>ض</a:t>
                      </a:r>
                      <a:endParaRPr lang="en-US" sz="1800" b="1" dirty="0">
                        <a:solidFill>
                          <a:schemeClr val="accent6">
                            <a:lumMod val="75000"/>
                          </a:schemeClr>
                        </a:solidFill>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extLst>
                  <a:ext uri="{0D108BD9-81ED-4DB2-BD59-A6C34878D82A}">
                    <a16:rowId xmlns:a16="http://schemas.microsoft.com/office/drawing/2014/main" val="490014210"/>
                  </a:ext>
                </a:extLst>
              </a:tr>
            </a:tbl>
          </a:graphicData>
        </a:graphic>
      </p:graphicFrame>
      <p:sp>
        <p:nvSpPr>
          <p:cNvPr id="5" name="مستطيل 4"/>
          <p:cNvSpPr/>
          <p:nvPr/>
        </p:nvSpPr>
        <p:spPr>
          <a:xfrm>
            <a:off x="971550" y="2657981"/>
            <a:ext cx="11033787" cy="1754326"/>
          </a:xfrm>
          <a:prstGeom prst="rect">
            <a:avLst/>
          </a:prstGeom>
          <a:noFill/>
        </p:spPr>
        <p:txBody>
          <a:bodyPr wrap="square" lIns="91440" tIns="45720" rIns="91440" bIns="45720">
            <a:spAutoFit/>
          </a:bodyPr>
          <a:lstStyle/>
          <a:p>
            <a:pPr algn="ctr"/>
            <a:r>
              <a:rPr lang="ar-SA" sz="5400" b="1" cap="none" spc="0" dirty="0" smtClean="0">
                <a:ln w="0"/>
                <a:solidFill>
                  <a:schemeClr val="accent5">
                    <a:lumMod val="50000"/>
                  </a:schemeClr>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باستخدام استراتيجية التعلم باللعب</a:t>
            </a:r>
          </a:p>
          <a:p>
            <a:pPr algn="ctr"/>
            <a:r>
              <a:rPr lang="ar-SA" sz="5400" b="1" cap="none" spc="0" dirty="0" smtClean="0">
                <a:ln w="0"/>
                <a:solidFill>
                  <a:schemeClr val="accent5">
                    <a:lumMod val="50000"/>
                  </a:schemeClr>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 اكتشف/ـي موضوع الدرس!</a:t>
            </a:r>
            <a:endParaRPr lang="ar-SA" sz="5400" b="1" cap="none" spc="0" dirty="0">
              <a:ln w="0"/>
              <a:solidFill>
                <a:schemeClr val="accent5">
                  <a:lumMod val="50000"/>
                </a:schemeClr>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endParaRPr>
          </a:p>
        </p:txBody>
      </p:sp>
      <p:graphicFrame>
        <p:nvGraphicFramePr>
          <p:cNvPr id="6" name="جدول 5"/>
          <p:cNvGraphicFramePr>
            <a:graphicFrameLocks noGrp="1"/>
          </p:cNvGraphicFramePr>
          <p:nvPr>
            <p:extLst>
              <p:ext uri="{D42A27DB-BD31-4B8C-83A1-F6EECF244321}">
                <p14:modId xmlns:p14="http://schemas.microsoft.com/office/powerpoint/2010/main" val="419810326"/>
              </p:ext>
            </p:extLst>
          </p:nvPr>
        </p:nvGraphicFramePr>
        <p:xfrm>
          <a:off x="3143741" y="4604137"/>
          <a:ext cx="6413022" cy="1163291"/>
        </p:xfrm>
        <a:graphic>
          <a:graphicData uri="http://schemas.openxmlformats.org/drawingml/2006/table">
            <a:tbl>
              <a:tblPr rtl="1" firstRow="1" bandRow="1">
                <a:tableStyleId>{073A0DAA-6AF3-43AB-8588-CEC1D06C72B9}</a:tableStyleId>
              </a:tblPr>
              <a:tblGrid>
                <a:gridCol w="1349074">
                  <a:extLst>
                    <a:ext uri="{9D8B030D-6E8A-4147-A177-3AD203B41FA5}">
                      <a16:colId xmlns:a16="http://schemas.microsoft.com/office/drawing/2014/main" val="2453312718"/>
                    </a:ext>
                  </a:extLst>
                </a:gridCol>
                <a:gridCol w="866597">
                  <a:extLst>
                    <a:ext uri="{9D8B030D-6E8A-4147-A177-3AD203B41FA5}">
                      <a16:colId xmlns:a16="http://schemas.microsoft.com/office/drawing/2014/main" val="500095541"/>
                    </a:ext>
                  </a:extLst>
                </a:gridCol>
                <a:gridCol w="1109906">
                  <a:extLst>
                    <a:ext uri="{9D8B030D-6E8A-4147-A177-3AD203B41FA5}">
                      <a16:colId xmlns:a16="http://schemas.microsoft.com/office/drawing/2014/main" val="3986254568"/>
                    </a:ext>
                  </a:extLst>
                </a:gridCol>
                <a:gridCol w="867633">
                  <a:extLst>
                    <a:ext uri="{9D8B030D-6E8A-4147-A177-3AD203B41FA5}">
                      <a16:colId xmlns:a16="http://schemas.microsoft.com/office/drawing/2014/main" val="135677258"/>
                    </a:ext>
                  </a:extLst>
                </a:gridCol>
                <a:gridCol w="1109906">
                  <a:extLst>
                    <a:ext uri="{9D8B030D-6E8A-4147-A177-3AD203B41FA5}">
                      <a16:colId xmlns:a16="http://schemas.microsoft.com/office/drawing/2014/main" val="4273543919"/>
                    </a:ext>
                  </a:extLst>
                </a:gridCol>
                <a:gridCol w="1109906">
                  <a:extLst>
                    <a:ext uri="{9D8B030D-6E8A-4147-A177-3AD203B41FA5}">
                      <a16:colId xmlns:a16="http://schemas.microsoft.com/office/drawing/2014/main" val="1616223299"/>
                    </a:ext>
                  </a:extLst>
                </a:gridCol>
              </a:tblGrid>
              <a:tr h="469268">
                <a:tc>
                  <a:txBody>
                    <a:bodyPr/>
                    <a:lstStyle/>
                    <a:p>
                      <a:pPr algn="ctr" rtl="1">
                        <a:lnSpc>
                          <a:spcPct val="115000"/>
                        </a:lnSpc>
                        <a:spcAft>
                          <a:spcPts val="0"/>
                        </a:spcAft>
                      </a:pPr>
                      <a:r>
                        <a:rPr lang="ar-SA" sz="2800" kern="1200" dirty="0" smtClean="0">
                          <a:effectLst/>
                        </a:rPr>
                        <a:t>6</a:t>
                      </a:r>
                      <a:endParaRPr lang="en-US" sz="1100"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2800" kern="1200" dirty="0" smtClean="0">
                          <a:effectLst/>
                        </a:rPr>
                        <a:t>3</a:t>
                      </a:r>
                      <a:endParaRPr lang="en-US" sz="1100"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2800" kern="1200" dirty="0" smtClean="0">
                          <a:effectLst/>
                        </a:rPr>
                        <a:t>2</a:t>
                      </a:r>
                      <a:endParaRPr lang="en-US" sz="1100"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2800" kern="1200" dirty="0" smtClean="0">
                          <a:effectLst/>
                        </a:rPr>
                        <a:t>7</a:t>
                      </a:r>
                      <a:endParaRPr lang="en-US" sz="1100"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2800" kern="1200" dirty="0" smtClean="0">
                          <a:effectLst/>
                        </a:rPr>
                        <a:t>9</a:t>
                      </a:r>
                      <a:endParaRPr lang="en-US" sz="1100"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2800" kern="1200" dirty="0" smtClean="0">
                          <a:effectLst/>
                        </a:rPr>
                        <a:t>12</a:t>
                      </a:r>
                      <a:endParaRPr lang="en-US" sz="1100"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extLst>
                  <a:ext uri="{0D108BD9-81ED-4DB2-BD59-A6C34878D82A}">
                    <a16:rowId xmlns:a16="http://schemas.microsoft.com/office/drawing/2014/main" val="2847212593"/>
                  </a:ext>
                </a:extLst>
              </a:tr>
              <a:tr h="581123">
                <a:tc>
                  <a:txBody>
                    <a:bodyPr/>
                    <a:lstStyle/>
                    <a:p>
                      <a:pPr algn="ctr" rtl="1">
                        <a:lnSpc>
                          <a:spcPct val="115000"/>
                        </a:lnSpc>
                      </a:pPr>
                      <a:endParaRPr lang="en-US" sz="1100" dirty="0">
                        <a:effectLst/>
                        <a:latin typeface="Traditional Arabic" panose="02020603050405020304" pitchFamily="18" charset="-78"/>
                        <a:cs typeface="Traditional Arabic" panose="02020603050405020304" pitchFamily="18" charset="-78"/>
                      </a:endParaRPr>
                    </a:p>
                  </a:txBody>
                  <a:tcPr anchor="ctr"/>
                </a:tc>
                <a:tc>
                  <a:txBody>
                    <a:bodyPr/>
                    <a:lstStyle/>
                    <a:p>
                      <a:pPr algn="ctr" rtl="1">
                        <a:lnSpc>
                          <a:spcPct val="115000"/>
                        </a:lnSpc>
                      </a:pPr>
                      <a:endParaRPr lang="en-US" sz="1100">
                        <a:effectLst/>
                        <a:latin typeface="Traditional Arabic" panose="02020603050405020304" pitchFamily="18" charset="-78"/>
                        <a:cs typeface="Traditional Arabic" panose="02020603050405020304" pitchFamily="18" charset="-78"/>
                      </a:endParaRPr>
                    </a:p>
                  </a:txBody>
                  <a:tcPr anchor="ctr"/>
                </a:tc>
                <a:tc>
                  <a:txBody>
                    <a:bodyPr/>
                    <a:lstStyle/>
                    <a:p>
                      <a:pPr algn="ctr" rtl="1">
                        <a:lnSpc>
                          <a:spcPct val="115000"/>
                        </a:lnSpc>
                      </a:pPr>
                      <a:endParaRPr lang="en-US" sz="1100">
                        <a:effectLst/>
                        <a:latin typeface="Traditional Arabic" panose="02020603050405020304" pitchFamily="18" charset="-78"/>
                        <a:cs typeface="Traditional Arabic" panose="02020603050405020304" pitchFamily="18" charset="-78"/>
                      </a:endParaRPr>
                    </a:p>
                  </a:txBody>
                  <a:tcPr anchor="ctr"/>
                </a:tc>
                <a:tc>
                  <a:txBody>
                    <a:bodyPr/>
                    <a:lstStyle/>
                    <a:p>
                      <a:pPr algn="ctr" rtl="1">
                        <a:lnSpc>
                          <a:spcPct val="115000"/>
                        </a:lnSpc>
                      </a:pPr>
                      <a:endParaRPr lang="en-US" sz="1100">
                        <a:effectLst/>
                        <a:latin typeface="Traditional Arabic" panose="02020603050405020304" pitchFamily="18" charset="-78"/>
                        <a:cs typeface="Traditional Arabic" panose="02020603050405020304" pitchFamily="18" charset="-78"/>
                      </a:endParaRPr>
                    </a:p>
                  </a:txBody>
                  <a:tcPr anchor="ctr"/>
                </a:tc>
                <a:tc>
                  <a:txBody>
                    <a:bodyPr/>
                    <a:lstStyle/>
                    <a:p>
                      <a:pPr algn="ctr" rtl="1">
                        <a:lnSpc>
                          <a:spcPct val="115000"/>
                        </a:lnSpc>
                      </a:pPr>
                      <a:endParaRPr lang="en-US" sz="1100" dirty="0">
                        <a:effectLst/>
                        <a:latin typeface="Traditional Arabic" panose="02020603050405020304" pitchFamily="18" charset="-78"/>
                        <a:cs typeface="Traditional Arabic" panose="02020603050405020304" pitchFamily="18" charset="-78"/>
                      </a:endParaRPr>
                    </a:p>
                  </a:txBody>
                  <a:tcPr anchor="ctr"/>
                </a:tc>
                <a:tc>
                  <a:txBody>
                    <a:bodyPr/>
                    <a:lstStyle/>
                    <a:p>
                      <a:pPr algn="ctr" rtl="1">
                        <a:lnSpc>
                          <a:spcPct val="115000"/>
                        </a:lnSpc>
                      </a:pPr>
                      <a:endParaRPr lang="en-US" sz="1100" dirty="0">
                        <a:effectLst/>
                        <a:latin typeface="Traditional Arabic" panose="02020603050405020304" pitchFamily="18" charset="-78"/>
                        <a:cs typeface="Traditional Arabic" panose="02020603050405020304" pitchFamily="18" charset="-78"/>
                      </a:endParaRPr>
                    </a:p>
                  </a:txBody>
                  <a:tcPr anchor="ctr"/>
                </a:tc>
                <a:extLst>
                  <a:ext uri="{0D108BD9-81ED-4DB2-BD59-A6C34878D82A}">
                    <a16:rowId xmlns:a16="http://schemas.microsoft.com/office/drawing/2014/main" val="3063483143"/>
                  </a:ext>
                </a:extLst>
              </a:tr>
            </a:tbl>
          </a:graphicData>
        </a:graphic>
      </p:graphicFrame>
      <p:sp>
        <p:nvSpPr>
          <p:cNvPr id="10" name="مستطيل مستدير الزوايا 9"/>
          <p:cNvSpPr/>
          <p:nvPr/>
        </p:nvSpPr>
        <p:spPr>
          <a:xfrm>
            <a:off x="365760" y="6069330"/>
            <a:ext cx="1934897" cy="582930"/>
          </a:xfrm>
          <a:prstGeom prst="roundRect">
            <a:avLst/>
          </a:prstGeom>
          <a:solidFill>
            <a:srgbClr val="E8C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solidFill>
                  <a:srgbClr val="002060"/>
                </a:solidFill>
                <a:latin typeface="Traditional Arabic" panose="02020603050405020304" pitchFamily="18" charset="-78"/>
                <a:cs typeface="Traditional Arabic" panose="02020603050405020304" pitchFamily="18" charset="-78"/>
              </a:rPr>
              <a:t>التعلم باللعب</a:t>
            </a:r>
          </a:p>
        </p:txBody>
      </p:sp>
    </p:spTree>
    <p:extLst>
      <p:ext uri="{BB962C8B-B14F-4D97-AF65-F5344CB8AC3E}">
        <p14:creationId xmlns:p14="http://schemas.microsoft.com/office/powerpoint/2010/main" val="1319562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856" y="365124"/>
            <a:ext cx="7357984" cy="6228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مخطط انسيابي: إدخال يدوي 7"/>
          <p:cNvSpPr/>
          <p:nvPr/>
        </p:nvSpPr>
        <p:spPr>
          <a:xfrm>
            <a:off x="8087360" y="1351280"/>
            <a:ext cx="3916295" cy="751840"/>
          </a:xfrm>
          <a:prstGeom prst="flowChartManualInp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خطط انسيابي: إدخال يدوي 8"/>
          <p:cNvSpPr/>
          <p:nvPr/>
        </p:nvSpPr>
        <p:spPr>
          <a:xfrm>
            <a:off x="8155747" y="1422400"/>
            <a:ext cx="3779520" cy="609600"/>
          </a:xfrm>
          <a:prstGeom prst="flowChartManualInpu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latin typeface="Traditional Arabic" panose="02020603050405020304" pitchFamily="18" charset="-78"/>
                <a:cs typeface="Traditional Arabic" panose="02020603050405020304" pitchFamily="18" charset="-78"/>
              </a:rPr>
              <a:t>هي التبرع بالمال بعد الموت</a:t>
            </a:r>
            <a:endParaRPr lang="ar-SA" sz="3200" b="1" dirty="0">
              <a:latin typeface="Traditional Arabic" panose="02020603050405020304" pitchFamily="18" charset="-78"/>
              <a:cs typeface="Traditional Arabic" panose="02020603050405020304" pitchFamily="18" charset="-78"/>
            </a:endParaRPr>
          </a:p>
        </p:txBody>
      </p:sp>
      <p:sp>
        <p:nvSpPr>
          <p:cNvPr id="10" name="عنوان 9"/>
          <p:cNvSpPr>
            <a:spLocks noGrp="1"/>
          </p:cNvSpPr>
          <p:nvPr>
            <p:ph type="title"/>
          </p:nvPr>
        </p:nvSpPr>
        <p:spPr>
          <a:xfrm>
            <a:off x="1676400" y="2235200"/>
            <a:ext cx="10515600" cy="1325563"/>
          </a:xfrm>
        </p:spPr>
        <p:txBody>
          <a:bodyPr>
            <a:normAutofit/>
          </a:bodyPr>
          <a:lstStyle/>
          <a:p>
            <a:r>
              <a:rPr lang="ar-SA" sz="4000" b="1" dirty="0" smtClean="0">
                <a:solidFill>
                  <a:schemeClr val="bg2">
                    <a:lumMod val="25000"/>
                  </a:schemeClr>
                </a:solidFill>
                <a:latin typeface="Traditional Arabic" panose="02020603050405020304" pitchFamily="18" charset="-78"/>
                <a:cs typeface="Traditional Arabic" panose="02020603050405020304" pitchFamily="18" charset="-78"/>
              </a:rPr>
              <a:t>أصيغ/ـي تعريفًا للوصية من</a:t>
            </a:r>
            <a:br>
              <a:rPr lang="ar-SA" sz="4000" b="1" dirty="0" smtClean="0">
                <a:solidFill>
                  <a:schemeClr val="bg2">
                    <a:lumMod val="25000"/>
                  </a:schemeClr>
                </a:solidFill>
                <a:latin typeface="Traditional Arabic" panose="02020603050405020304" pitchFamily="18" charset="-78"/>
                <a:cs typeface="Traditional Arabic" panose="02020603050405020304" pitchFamily="18" charset="-78"/>
              </a:rPr>
            </a:br>
            <a:r>
              <a:rPr lang="ar-SA" sz="4000" b="1" dirty="0" smtClean="0">
                <a:solidFill>
                  <a:schemeClr val="bg2">
                    <a:lumMod val="25000"/>
                  </a:schemeClr>
                </a:solidFill>
                <a:latin typeface="Traditional Arabic" panose="02020603050405020304" pitchFamily="18" charset="-78"/>
                <a:cs typeface="Traditional Arabic" panose="02020603050405020304" pitchFamily="18" charset="-78"/>
              </a:rPr>
              <a:t> مفهومك!</a:t>
            </a:r>
            <a:endParaRPr lang="ar-SA" sz="4000" b="1" dirty="0">
              <a:solidFill>
                <a:schemeClr val="bg2">
                  <a:lumMod val="25000"/>
                </a:schemeClr>
              </a:solidFill>
              <a:latin typeface="Traditional Arabic" panose="02020603050405020304" pitchFamily="18" charset="-78"/>
              <a:cs typeface="Traditional Arabic" panose="02020603050405020304" pitchFamily="18" charset="-78"/>
            </a:endParaRPr>
          </a:p>
        </p:txBody>
      </p:sp>
      <p:grpSp>
        <p:nvGrpSpPr>
          <p:cNvPr id="13" name="مجموعة 12"/>
          <p:cNvGrpSpPr/>
          <p:nvPr/>
        </p:nvGrpSpPr>
        <p:grpSpPr>
          <a:xfrm>
            <a:off x="8689687" y="344606"/>
            <a:ext cx="1711268" cy="1148636"/>
            <a:chOff x="8476327" y="278844"/>
            <a:chExt cx="1711268" cy="1148636"/>
          </a:xfrm>
        </p:grpSpPr>
        <p:sp>
          <p:nvSpPr>
            <p:cNvPr id="12" name="مستطيل 11"/>
            <p:cNvSpPr/>
            <p:nvPr/>
          </p:nvSpPr>
          <p:spPr>
            <a:xfrm>
              <a:off x="8476327" y="319484"/>
              <a:ext cx="1701108" cy="1107996"/>
            </a:xfrm>
            <a:prstGeom prst="rect">
              <a:avLst/>
            </a:prstGeom>
            <a:noFill/>
          </p:spPr>
          <p:txBody>
            <a:bodyPr wrap="none" lIns="91440" tIns="45720" rIns="91440" bIns="45720">
              <a:spAutoFit/>
            </a:bodyPr>
            <a:lstStyle/>
            <a:p>
              <a:pPr algn="ctr"/>
              <a:r>
                <a:rPr lang="ar-SA" sz="6600" b="1" cap="none" spc="0" dirty="0" smtClean="0">
                  <a:ln w="0"/>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الوصية</a:t>
              </a:r>
              <a:endParaRPr lang="ar-SA" sz="6600" b="1" cap="none" spc="0" dirty="0">
                <a:ln w="0"/>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endParaRPr>
            </a:p>
          </p:txBody>
        </p:sp>
        <p:sp>
          <p:nvSpPr>
            <p:cNvPr id="11" name="مستطيل 10"/>
            <p:cNvSpPr/>
            <p:nvPr/>
          </p:nvSpPr>
          <p:spPr>
            <a:xfrm>
              <a:off x="8486487" y="278844"/>
              <a:ext cx="1701108" cy="1107996"/>
            </a:xfrm>
            <a:prstGeom prst="rect">
              <a:avLst/>
            </a:prstGeom>
            <a:noFill/>
          </p:spPr>
          <p:txBody>
            <a:bodyPr wrap="none" lIns="91440" tIns="45720" rIns="91440" bIns="45720">
              <a:spAutoFit/>
            </a:bodyPr>
            <a:lstStyle/>
            <a:p>
              <a:pPr algn="ctr"/>
              <a:r>
                <a:rPr lang="ar-SA" sz="6600" b="1" cap="none" spc="0" dirty="0" smtClean="0">
                  <a:ln w="0"/>
                  <a:solidFill>
                    <a:schemeClr val="accent2">
                      <a:lumMod val="75000"/>
                    </a:schemeClr>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الوصية</a:t>
              </a:r>
              <a:endParaRPr lang="ar-SA" sz="6600" b="1" cap="none" spc="0" dirty="0">
                <a:ln w="0"/>
                <a:solidFill>
                  <a:schemeClr val="accent2">
                    <a:lumMod val="75000"/>
                  </a:schemeClr>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endParaRPr>
            </a:p>
          </p:txBody>
        </p:sp>
      </p:grpSp>
      <p:pic>
        <p:nvPicPr>
          <p:cNvPr id="14" name="صورة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2103120"/>
            <a:ext cx="3763992" cy="3763992"/>
          </a:xfrm>
          <a:prstGeom prst="rect">
            <a:avLst/>
          </a:prstGeom>
        </p:spPr>
      </p:pic>
    </p:spTree>
    <p:extLst>
      <p:ext uri="{BB962C8B-B14F-4D97-AF65-F5344CB8AC3E}">
        <p14:creationId xmlns:p14="http://schemas.microsoft.com/office/powerpoint/2010/main" val="302536439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مجموعة 25"/>
          <p:cNvGrpSpPr/>
          <p:nvPr/>
        </p:nvGrpSpPr>
        <p:grpSpPr>
          <a:xfrm>
            <a:off x="2050516" y="166185"/>
            <a:ext cx="8539277" cy="917486"/>
            <a:chOff x="2050516" y="166185"/>
            <a:chExt cx="8539277" cy="917486"/>
          </a:xfrm>
        </p:grpSpPr>
        <p:sp>
          <p:nvSpPr>
            <p:cNvPr id="25" name="مخطط انسيابي: إدخال يدوي 24"/>
            <p:cNvSpPr/>
            <p:nvPr/>
          </p:nvSpPr>
          <p:spPr>
            <a:xfrm>
              <a:off x="2101316" y="227145"/>
              <a:ext cx="8488477" cy="856526"/>
            </a:xfrm>
            <a:prstGeom prst="flowChartManualInpu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مخطط انسيابي: إدخال يدوي 23"/>
            <p:cNvSpPr/>
            <p:nvPr/>
          </p:nvSpPr>
          <p:spPr>
            <a:xfrm>
              <a:off x="2050516" y="166185"/>
              <a:ext cx="8488477" cy="856526"/>
            </a:xfrm>
            <a:prstGeom prst="flowChartManualInput">
              <a:avLst/>
            </a:prstGeom>
            <a:solidFill>
              <a:srgbClr val="E8C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9" name="مجموعة 18"/>
          <p:cNvGrpSpPr/>
          <p:nvPr/>
        </p:nvGrpSpPr>
        <p:grpSpPr>
          <a:xfrm>
            <a:off x="3544165" y="1285701"/>
            <a:ext cx="7004989" cy="4444678"/>
            <a:chOff x="3494002" y="1679240"/>
            <a:chExt cx="7004989" cy="4444678"/>
          </a:xfrm>
        </p:grpSpPr>
        <p:pic>
          <p:nvPicPr>
            <p:cNvPr id="18" name="صورة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0749" y="1679240"/>
              <a:ext cx="6818242" cy="4444678"/>
            </a:xfrm>
            <a:prstGeom prst="rect">
              <a:avLst/>
            </a:prstGeom>
          </p:spPr>
        </p:pic>
        <p:sp>
          <p:nvSpPr>
            <p:cNvPr id="17" name="مستطيل 16"/>
            <p:cNvSpPr/>
            <p:nvPr/>
          </p:nvSpPr>
          <p:spPr>
            <a:xfrm rot="21255369">
              <a:off x="3494002" y="2747417"/>
              <a:ext cx="6096000" cy="2308324"/>
            </a:xfrm>
            <a:prstGeom prst="rect">
              <a:avLst/>
            </a:prstGeom>
          </p:spPr>
          <p:txBody>
            <a:bodyPr>
              <a:spAutoFit/>
            </a:bodyPr>
            <a:lstStyle/>
            <a:p>
              <a:r>
                <a:rPr lang="ar-SA" sz="3600" b="1" dirty="0" smtClean="0">
                  <a:solidFill>
                    <a:schemeClr val="accent4">
                      <a:lumMod val="50000"/>
                    </a:schemeClr>
                  </a:solidFill>
                  <a:latin typeface="Traditional Arabic" panose="02020603050405020304" pitchFamily="18" charset="-78"/>
                  <a:cs typeface="Traditional Arabic" panose="02020603050405020304" pitchFamily="18" charset="-78"/>
                </a:rPr>
                <a:t>عن ابن </a:t>
              </a:r>
              <a:r>
                <a:rPr lang="ar-SA" sz="3600" b="1" dirty="0">
                  <a:solidFill>
                    <a:schemeClr val="accent4">
                      <a:lumMod val="50000"/>
                    </a:schemeClr>
                  </a:solidFill>
                  <a:latin typeface="Traditional Arabic" panose="02020603050405020304" pitchFamily="18" charset="-78"/>
                  <a:cs typeface="Traditional Arabic" panose="02020603050405020304" pitchFamily="18" charset="-78"/>
                </a:rPr>
                <a:t>عمر </a:t>
              </a:r>
              <a:r>
                <a:rPr lang="ar-SA" sz="3600" b="1" dirty="0" smtClean="0">
                  <a:solidFill>
                    <a:schemeClr val="accent4">
                      <a:lumMod val="50000"/>
                    </a:schemeClr>
                  </a:solidFill>
                  <a:latin typeface="Traditional Arabic" panose="02020603050405020304" pitchFamily="18" charset="-78"/>
                  <a:cs typeface="Traditional Arabic" panose="02020603050405020304" pitchFamily="18" charset="-78"/>
                </a:rPr>
                <a:t>-رضي </a:t>
              </a:r>
              <a:r>
                <a:rPr lang="ar-SA" sz="3600" b="1" dirty="0">
                  <a:solidFill>
                    <a:schemeClr val="accent4">
                      <a:lumMod val="50000"/>
                    </a:schemeClr>
                  </a:solidFill>
                  <a:latin typeface="Traditional Arabic" panose="02020603050405020304" pitchFamily="18" charset="-78"/>
                  <a:cs typeface="Traditional Arabic" panose="02020603050405020304" pitchFamily="18" charset="-78"/>
                </a:rPr>
                <a:t>الله </a:t>
              </a:r>
              <a:r>
                <a:rPr lang="ar-SA" sz="3600" b="1" dirty="0" smtClean="0">
                  <a:solidFill>
                    <a:schemeClr val="accent4">
                      <a:lumMod val="50000"/>
                    </a:schemeClr>
                  </a:solidFill>
                  <a:latin typeface="Traditional Arabic" panose="02020603050405020304" pitchFamily="18" charset="-78"/>
                  <a:cs typeface="Traditional Arabic" panose="02020603050405020304" pitchFamily="18" charset="-78"/>
                </a:rPr>
                <a:t>عنهما- </a:t>
              </a:r>
              <a:r>
                <a:rPr lang="ar-SA" sz="3600" b="1" dirty="0">
                  <a:solidFill>
                    <a:schemeClr val="accent4">
                      <a:lumMod val="50000"/>
                    </a:schemeClr>
                  </a:solidFill>
                  <a:latin typeface="Traditional Arabic" panose="02020603050405020304" pitchFamily="18" charset="-78"/>
                  <a:cs typeface="Traditional Arabic" panose="02020603050405020304" pitchFamily="18" charset="-78"/>
                </a:rPr>
                <a:t>قال: </a:t>
              </a:r>
              <a:endParaRPr lang="ar-SA" sz="3600" b="1" dirty="0" smtClean="0">
                <a:solidFill>
                  <a:schemeClr val="accent4">
                    <a:lumMod val="50000"/>
                  </a:schemeClr>
                </a:solidFill>
                <a:latin typeface="Traditional Arabic" panose="02020603050405020304" pitchFamily="18" charset="-78"/>
                <a:cs typeface="Traditional Arabic" panose="02020603050405020304" pitchFamily="18" charset="-78"/>
              </a:endParaRPr>
            </a:p>
            <a:p>
              <a:r>
                <a:rPr lang="ar-SA" sz="3600" b="1" dirty="0" smtClean="0">
                  <a:solidFill>
                    <a:schemeClr val="accent4">
                      <a:lumMod val="50000"/>
                    </a:schemeClr>
                  </a:solidFill>
                  <a:latin typeface="Traditional Arabic" panose="02020603050405020304" pitchFamily="18" charset="-78"/>
                  <a:cs typeface="Traditional Arabic" panose="02020603050405020304" pitchFamily="18" charset="-78"/>
                </a:rPr>
                <a:t>قال </a:t>
              </a:r>
              <a:r>
                <a:rPr lang="ar-SA" sz="3600" b="1" dirty="0">
                  <a:solidFill>
                    <a:schemeClr val="accent4">
                      <a:lumMod val="50000"/>
                    </a:schemeClr>
                  </a:solidFill>
                  <a:latin typeface="Traditional Arabic" panose="02020603050405020304" pitchFamily="18" charset="-78"/>
                  <a:cs typeface="Traditional Arabic" panose="02020603050405020304" pitchFamily="18" charset="-78"/>
                </a:rPr>
                <a:t>رسول </a:t>
              </a:r>
              <a:r>
                <a:rPr lang="ar-SA" sz="3600" b="1" dirty="0" smtClean="0">
                  <a:solidFill>
                    <a:schemeClr val="accent4">
                      <a:lumMod val="50000"/>
                    </a:schemeClr>
                  </a:solidFill>
                  <a:latin typeface="Traditional Arabic" panose="02020603050405020304" pitchFamily="18" charset="-78"/>
                  <a:cs typeface="Traditional Arabic" panose="02020603050405020304" pitchFamily="18" charset="-78"/>
                </a:rPr>
                <a:t>الله - </a:t>
              </a:r>
              <a:r>
                <a:rPr lang="ar-SA" sz="3600" b="1" dirty="0">
                  <a:solidFill>
                    <a:schemeClr val="accent4">
                      <a:lumMod val="50000"/>
                    </a:schemeClr>
                  </a:solidFill>
                  <a:latin typeface="Traditional Arabic" panose="02020603050405020304" pitchFamily="18" charset="-78"/>
                  <a:cs typeface="Traditional Arabic" panose="02020603050405020304" pitchFamily="18" charset="-78"/>
                </a:rPr>
                <a:t>صلى الله عليه </a:t>
              </a:r>
              <a:r>
                <a:rPr lang="ar-SA" sz="3600" b="1" dirty="0" smtClean="0">
                  <a:solidFill>
                    <a:schemeClr val="accent4">
                      <a:lumMod val="50000"/>
                    </a:schemeClr>
                  </a:solidFill>
                  <a:latin typeface="Traditional Arabic" panose="02020603050405020304" pitchFamily="18" charset="-78"/>
                  <a:cs typeface="Traditional Arabic" panose="02020603050405020304" pitchFamily="18" charset="-78"/>
                </a:rPr>
                <a:t>وسلم- : </a:t>
              </a:r>
            </a:p>
            <a:p>
              <a:r>
                <a:rPr lang="ar-SA" sz="3600" b="1" dirty="0" smtClean="0">
                  <a:solidFill>
                    <a:schemeClr val="accent4">
                      <a:lumMod val="50000"/>
                    </a:schemeClr>
                  </a:solidFill>
                  <a:latin typeface="Traditional Arabic" panose="02020603050405020304" pitchFamily="18" charset="-78"/>
                  <a:cs typeface="Traditional Arabic" panose="02020603050405020304" pitchFamily="18" charset="-78"/>
                </a:rPr>
                <a:t>«</a:t>
              </a:r>
              <a:r>
                <a:rPr lang="ar-SA" sz="3600" b="1" dirty="0">
                  <a:solidFill>
                    <a:schemeClr val="accent4">
                      <a:lumMod val="50000"/>
                    </a:schemeClr>
                  </a:solidFill>
                  <a:latin typeface="Traditional Arabic" panose="02020603050405020304" pitchFamily="18" charset="-78"/>
                  <a:cs typeface="Traditional Arabic" panose="02020603050405020304" pitchFamily="18" charset="-78"/>
                </a:rPr>
                <a:t>ما حق امرئ مسلم له شيء يوصي </a:t>
              </a:r>
              <a:r>
                <a:rPr lang="ar-SA" sz="3600" b="1" dirty="0" smtClean="0">
                  <a:solidFill>
                    <a:schemeClr val="accent4">
                      <a:lumMod val="50000"/>
                    </a:schemeClr>
                  </a:solidFill>
                  <a:latin typeface="Traditional Arabic" panose="02020603050405020304" pitchFamily="18" charset="-78"/>
                  <a:cs typeface="Traditional Arabic" panose="02020603050405020304" pitchFamily="18" charset="-78"/>
                </a:rPr>
                <a:t>فيه</a:t>
              </a:r>
            </a:p>
            <a:p>
              <a:r>
                <a:rPr lang="ar-SA" sz="3600" b="1" dirty="0" smtClean="0">
                  <a:solidFill>
                    <a:schemeClr val="accent4">
                      <a:lumMod val="50000"/>
                    </a:schemeClr>
                  </a:solidFill>
                  <a:latin typeface="Traditional Arabic" panose="02020603050405020304" pitchFamily="18" charset="-78"/>
                  <a:cs typeface="Traditional Arabic" panose="02020603050405020304" pitchFamily="18" charset="-78"/>
                </a:rPr>
                <a:t> </a:t>
              </a:r>
              <a:r>
                <a:rPr lang="ar-SA" sz="3600" b="1" dirty="0">
                  <a:solidFill>
                    <a:schemeClr val="accent4">
                      <a:lumMod val="50000"/>
                    </a:schemeClr>
                  </a:solidFill>
                  <a:latin typeface="Traditional Arabic" panose="02020603050405020304" pitchFamily="18" charset="-78"/>
                  <a:cs typeface="Traditional Arabic" panose="02020603050405020304" pitchFamily="18" charset="-78"/>
                </a:rPr>
                <a:t>يبيت ليلتين إلا ووصيته مكتوبة عنده</a:t>
              </a:r>
              <a:r>
                <a:rPr lang="ar-SA" sz="3600" b="1" dirty="0" smtClean="0">
                  <a:solidFill>
                    <a:schemeClr val="accent4">
                      <a:lumMod val="50000"/>
                    </a:schemeClr>
                  </a:solidFill>
                  <a:latin typeface="Traditional Arabic" panose="02020603050405020304" pitchFamily="18" charset="-78"/>
                  <a:cs typeface="Traditional Arabic" panose="02020603050405020304" pitchFamily="18" charset="-78"/>
                </a:rPr>
                <a:t>». </a:t>
              </a:r>
              <a:endParaRPr lang="ar-SA" sz="3600" b="1" dirty="0">
                <a:solidFill>
                  <a:schemeClr val="accent4">
                    <a:lumMod val="50000"/>
                  </a:schemeClr>
                </a:solidFill>
                <a:latin typeface="Traditional Arabic" panose="02020603050405020304" pitchFamily="18" charset="-78"/>
                <a:cs typeface="Traditional Arabic" panose="02020603050405020304" pitchFamily="18" charset="-78"/>
              </a:endParaRPr>
            </a:p>
          </p:txBody>
        </p:sp>
      </p:grpSp>
      <p:sp>
        <p:nvSpPr>
          <p:cNvPr id="20" name="مستطيل 19"/>
          <p:cNvSpPr/>
          <p:nvPr/>
        </p:nvSpPr>
        <p:spPr>
          <a:xfrm>
            <a:off x="1809208" y="258785"/>
            <a:ext cx="8851076" cy="769441"/>
          </a:xfrm>
          <a:prstGeom prst="rect">
            <a:avLst/>
          </a:prstGeom>
          <a:noFill/>
        </p:spPr>
        <p:txBody>
          <a:bodyPr wrap="square" lIns="91440" tIns="45720" rIns="91440" bIns="45720">
            <a:spAutoFit/>
          </a:bodyPr>
          <a:lstStyle/>
          <a:p>
            <a:pPr algn="ctr"/>
            <a:r>
              <a:rPr lang="ar-SA" sz="4400" b="1"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استنبط/ـي الحُكم الشرعي للوصية من الحديث الشريف!</a:t>
            </a:r>
            <a:endParaRPr lang="ar-SA" sz="4400" b="1" cap="none" spc="0" dirty="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endParaRPr>
          </a:p>
        </p:txBody>
      </p:sp>
      <p:pic>
        <p:nvPicPr>
          <p:cNvPr id="23" name="صورة 22"/>
          <p:cNvPicPr>
            <a:picLocks noChangeAspect="1"/>
          </p:cNvPicPr>
          <p:nvPr/>
        </p:nvPicPr>
        <p:blipFill>
          <a:blip r:embed="rId3">
            <a:extLst>
              <a:ext uri="{BEBA8EAE-BF5A-486C-A8C5-ECC9F3942E4B}">
                <a14:imgProps xmlns:a14="http://schemas.microsoft.com/office/drawing/2010/main">
                  <a14:imgLayer r:embed="rId4">
                    <a14:imgEffect>
                      <a14:backgroundRemoval t="0" b="98256" l="5152" r="98485">
                        <a14:foregroundMark x1="67424" y1="17442" x2="67424" y2="17442"/>
                        <a14:foregroundMark x1="50606" y1="33140" x2="50606" y2="33140"/>
                        <a14:foregroundMark x1="48333" y1="35853" x2="48333" y2="35853"/>
                        <a14:foregroundMark x1="69697" y1="33527" x2="69697" y2="33527"/>
                        <a14:foregroundMark x1="61818" y1="39729" x2="61818" y2="39729"/>
                        <a14:foregroundMark x1="49091" y1="39147" x2="49091" y2="39147"/>
                        <a14:foregroundMark x1="50606" y1="71318" x2="50606" y2="71318"/>
                      </a14:backgroundRemoval>
                    </a14:imgEffect>
                  </a14:imgLayer>
                </a14:imgProps>
              </a:ext>
              <a:ext uri="{28A0092B-C50C-407E-A947-70E740481C1C}">
                <a14:useLocalDpi xmlns:a14="http://schemas.microsoft.com/office/drawing/2010/main" val="0"/>
              </a:ext>
            </a:extLst>
          </a:blip>
          <a:stretch>
            <a:fillRect/>
          </a:stretch>
        </p:blipFill>
        <p:spPr>
          <a:xfrm>
            <a:off x="-1326019" y="2754775"/>
            <a:ext cx="5663772" cy="4428039"/>
          </a:xfrm>
          <a:prstGeom prst="rect">
            <a:avLst/>
          </a:prstGeom>
        </p:spPr>
      </p:pic>
    </p:spTree>
    <p:extLst>
      <p:ext uri="{BB962C8B-B14F-4D97-AF65-F5344CB8AC3E}">
        <p14:creationId xmlns:p14="http://schemas.microsoft.com/office/powerpoint/2010/main" val="163007035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تمرير أفقي 4"/>
          <p:cNvSpPr/>
          <p:nvPr/>
        </p:nvSpPr>
        <p:spPr>
          <a:xfrm>
            <a:off x="2618692" y="1623369"/>
            <a:ext cx="7898130" cy="3540780"/>
          </a:xfrm>
          <a:prstGeom prst="horizontalScroll">
            <a:avLst/>
          </a:prstGeom>
          <a:solidFill>
            <a:schemeClr val="accent1">
              <a:lumMod val="40000"/>
              <a:lumOff val="60000"/>
            </a:schemeClr>
          </a:solidFill>
          <a:ln>
            <a:solidFill>
              <a:srgbClr val="EEDA9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nvGrpSpPr>
          <p:cNvPr id="26" name="مجموعة 25"/>
          <p:cNvGrpSpPr/>
          <p:nvPr/>
        </p:nvGrpSpPr>
        <p:grpSpPr>
          <a:xfrm>
            <a:off x="2775694" y="94528"/>
            <a:ext cx="7109086" cy="1528841"/>
            <a:chOff x="2050516" y="166185"/>
            <a:chExt cx="8539277" cy="917486"/>
          </a:xfrm>
        </p:grpSpPr>
        <p:sp>
          <p:nvSpPr>
            <p:cNvPr id="25" name="مخطط انسيابي: إدخال يدوي 24"/>
            <p:cNvSpPr/>
            <p:nvPr/>
          </p:nvSpPr>
          <p:spPr>
            <a:xfrm>
              <a:off x="2101316" y="227145"/>
              <a:ext cx="8488477" cy="856526"/>
            </a:xfrm>
            <a:prstGeom prst="flowChartManualInpu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مخطط انسيابي: إدخال يدوي 23"/>
            <p:cNvSpPr/>
            <p:nvPr/>
          </p:nvSpPr>
          <p:spPr>
            <a:xfrm>
              <a:off x="2050516" y="166185"/>
              <a:ext cx="8488477" cy="856526"/>
            </a:xfrm>
            <a:prstGeom prst="flowChartManualInput">
              <a:avLst/>
            </a:prstGeom>
            <a:solidFill>
              <a:srgbClr val="E8C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0" name="مستطيل 19"/>
          <p:cNvSpPr/>
          <p:nvPr/>
        </p:nvSpPr>
        <p:spPr>
          <a:xfrm>
            <a:off x="1809208" y="258785"/>
            <a:ext cx="8851076" cy="1200329"/>
          </a:xfrm>
          <a:prstGeom prst="rect">
            <a:avLst/>
          </a:prstGeom>
          <a:noFill/>
        </p:spPr>
        <p:txBody>
          <a:bodyPr wrap="square" lIns="91440" tIns="45720" rIns="91440" bIns="45720">
            <a:spAutoFit/>
          </a:bodyPr>
          <a:lstStyle/>
          <a:p>
            <a:pPr algn="ctr"/>
            <a:r>
              <a:rPr lang="ar-SA" sz="7200" b="1"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الحِكمة من مشروعية الوصية</a:t>
            </a:r>
            <a:endParaRPr lang="ar-SA" sz="7200" b="1" cap="none" spc="0" dirty="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endParaRPr>
          </a:p>
        </p:txBody>
      </p:sp>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 y="2197080"/>
            <a:ext cx="4762500" cy="4762500"/>
          </a:xfrm>
          <a:prstGeom prst="rect">
            <a:avLst/>
          </a:prstGeom>
        </p:spPr>
      </p:pic>
      <p:sp>
        <p:nvSpPr>
          <p:cNvPr id="4" name="مستطيل 3"/>
          <p:cNvSpPr/>
          <p:nvPr/>
        </p:nvSpPr>
        <p:spPr>
          <a:xfrm>
            <a:off x="2844274" y="2197080"/>
            <a:ext cx="7584127" cy="2585323"/>
          </a:xfrm>
          <a:prstGeom prst="rect">
            <a:avLst/>
          </a:prstGeom>
          <a:noFill/>
        </p:spPr>
        <p:txBody>
          <a:bodyPr wrap="none" lIns="91440" tIns="45720" rIns="91440" bIns="45720">
            <a:spAutoFit/>
          </a:bodyPr>
          <a:lstStyle/>
          <a:p>
            <a:pPr algn="ctr"/>
            <a:r>
              <a:rPr lang="ar-SA" sz="5400" b="1"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شارِك زملائك في عملية العصف الذهني </a:t>
            </a:r>
          </a:p>
          <a:p>
            <a:pPr algn="ctr"/>
            <a:r>
              <a:rPr lang="ar-SA" sz="5400" b="1" cap="none" spc="0"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لإيجاد حِكمة الله سُبحانه وتعالى </a:t>
            </a:r>
          </a:p>
          <a:p>
            <a:pPr algn="ctr"/>
            <a:r>
              <a:rPr lang="ar-SA" sz="5400" b="1" cap="none" spc="0"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من مشروعية الوصية *</a:t>
            </a:r>
            <a:endParaRPr lang="ar-SA" sz="5400" b="1" cap="none" spc="0" dirty="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endParaRPr>
          </a:p>
        </p:txBody>
      </p:sp>
      <p:sp>
        <p:nvSpPr>
          <p:cNvPr id="12" name="مستطيل مستدير الزوايا 11"/>
          <p:cNvSpPr/>
          <p:nvPr/>
        </p:nvSpPr>
        <p:spPr>
          <a:xfrm>
            <a:off x="365760" y="6069330"/>
            <a:ext cx="1934897" cy="582930"/>
          </a:xfrm>
          <a:prstGeom prst="roundRect">
            <a:avLst/>
          </a:prstGeom>
          <a:solidFill>
            <a:srgbClr val="E8C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solidFill>
                  <a:srgbClr val="002060"/>
                </a:solidFill>
                <a:latin typeface="Traditional Arabic" panose="02020603050405020304" pitchFamily="18" charset="-78"/>
                <a:cs typeface="Traditional Arabic" panose="02020603050405020304" pitchFamily="18" charset="-78"/>
              </a:rPr>
              <a:t>العصف الذهني</a:t>
            </a:r>
          </a:p>
        </p:txBody>
      </p:sp>
    </p:spTree>
    <p:extLst>
      <p:ext uri="{BB962C8B-B14F-4D97-AF65-F5344CB8AC3E}">
        <p14:creationId xmlns:p14="http://schemas.microsoft.com/office/powerpoint/2010/main" val="307694436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مجموعة 25"/>
          <p:cNvGrpSpPr/>
          <p:nvPr/>
        </p:nvGrpSpPr>
        <p:grpSpPr>
          <a:xfrm>
            <a:off x="3742181" y="94528"/>
            <a:ext cx="4718914" cy="1528841"/>
            <a:chOff x="2050516" y="166185"/>
            <a:chExt cx="8539277" cy="917486"/>
          </a:xfrm>
        </p:grpSpPr>
        <p:sp>
          <p:nvSpPr>
            <p:cNvPr id="25" name="مخطط انسيابي: إدخال يدوي 24"/>
            <p:cNvSpPr/>
            <p:nvPr/>
          </p:nvSpPr>
          <p:spPr>
            <a:xfrm>
              <a:off x="2101316" y="227145"/>
              <a:ext cx="8488477" cy="856526"/>
            </a:xfrm>
            <a:prstGeom prst="flowChartManualInpu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مخطط انسيابي: إدخال يدوي 23"/>
            <p:cNvSpPr/>
            <p:nvPr/>
          </p:nvSpPr>
          <p:spPr>
            <a:xfrm>
              <a:off x="2050516" y="166185"/>
              <a:ext cx="8488477" cy="856526"/>
            </a:xfrm>
            <a:prstGeom prst="flowChartManualInput">
              <a:avLst/>
            </a:prstGeom>
            <a:solidFill>
              <a:srgbClr val="E8C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0" name="مستطيل 19"/>
          <p:cNvSpPr/>
          <p:nvPr/>
        </p:nvSpPr>
        <p:spPr>
          <a:xfrm>
            <a:off x="1809208" y="258785"/>
            <a:ext cx="8851076" cy="1200329"/>
          </a:xfrm>
          <a:prstGeom prst="rect">
            <a:avLst/>
          </a:prstGeom>
          <a:noFill/>
        </p:spPr>
        <p:txBody>
          <a:bodyPr wrap="square" lIns="91440" tIns="45720" rIns="91440" bIns="45720">
            <a:spAutoFit/>
          </a:bodyPr>
          <a:lstStyle/>
          <a:p>
            <a:pPr algn="ctr"/>
            <a:r>
              <a:rPr lang="ar-SA" sz="7200" b="1"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وقت الوصية</a:t>
            </a:r>
            <a:endParaRPr lang="ar-SA" sz="7200" b="1" cap="none" spc="0" dirty="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endParaRPr>
          </a:p>
        </p:txBody>
      </p:sp>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0850" y="1943100"/>
            <a:ext cx="6271099"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مستطيل 1"/>
          <p:cNvSpPr/>
          <p:nvPr/>
        </p:nvSpPr>
        <p:spPr>
          <a:xfrm>
            <a:off x="482577" y="3486151"/>
            <a:ext cx="4963218" cy="1569660"/>
          </a:xfrm>
          <a:prstGeom prst="rect">
            <a:avLst/>
          </a:prstGeom>
          <a:noFill/>
        </p:spPr>
        <p:txBody>
          <a:bodyPr wrap="none" lIns="91440" tIns="45720" rIns="91440" bIns="45720">
            <a:spAutoFit/>
          </a:bodyPr>
          <a:lstStyle/>
          <a:p>
            <a:pPr algn="ctr"/>
            <a:r>
              <a:rPr lang="ar-SA" sz="4800" b="1" dirty="0" smtClean="0">
                <a:ln w="0"/>
                <a:solidFill>
                  <a:srgbClr val="00B05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ما هو الوقت الذي تعتقد بأنه</a:t>
            </a:r>
          </a:p>
          <a:p>
            <a:pPr algn="ctr"/>
            <a:r>
              <a:rPr lang="ar-SA" sz="4800" b="1" dirty="0" smtClean="0">
                <a:ln w="0"/>
                <a:solidFill>
                  <a:srgbClr val="00B05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الأنسب لكتابة القضية؟</a:t>
            </a:r>
            <a:endParaRPr lang="ar-SA" sz="4800" b="1" cap="none" spc="0" dirty="0">
              <a:ln w="0"/>
              <a:solidFill>
                <a:srgbClr val="00B05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endParaRPr>
          </a:p>
        </p:txBody>
      </p:sp>
      <p:pic>
        <p:nvPicPr>
          <p:cNvPr id="4" name="صورة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76" y="4992306"/>
            <a:ext cx="3917957" cy="1865694"/>
          </a:xfrm>
          <a:prstGeom prst="rect">
            <a:avLst/>
          </a:prstGeom>
        </p:spPr>
      </p:pic>
      <p:pic>
        <p:nvPicPr>
          <p:cNvPr id="6" name="صورة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998" y="501630"/>
            <a:ext cx="6108204" cy="3086101"/>
          </a:xfrm>
          <a:prstGeom prst="rect">
            <a:avLst/>
          </a:prstGeom>
        </p:spPr>
      </p:pic>
    </p:spTree>
    <p:extLst>
      <p:ext uri="{BB962C8B-B14F-4D97-AF65-F5344CB8AC3E}">
        <p14:creationId xmlns:p14="http://schemas.microsoft.com/office/powerpoint/2010/main" val="140524605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مجموعة 25"/>
          <p:cNvGrpSpPr/>
          <p:nvPr/>
        </p:nvGrpSpPr>
        <p:grpSpPr>
          <a:xfrm>
            <a:off x="3742180" y="94528"/>
            <a:ext cx="5066153" cy="1528841"/>
            <a:chOff x="2050516" y="166185"/>
            <a:chExt cx="8539277" cy="917486"/>
          </a:xfrm>
        </p:grpSpPr>
        <p:sp>
          <p:nvSpPr>
            <p:cNvPr id="25" name="مخطط انسيابي: إدخال يدوي 24"/>
            <p:cNvSpPr/>
            <p:nvPr/>
          </p:nvSpPr>
          <p:spPr>
            <a:xfrm>
              <a:off x="2101316" y="227145"/>
              <a:ext cx="8488477" cy="856526"/>
            </a:xfrm>
            <a:prstGeom prst="flowChartManualInpu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مخطط انسيابي: إدخال يدوي 23"/>
            <p:cNvSpPr/>
            <p:nvPr/>
          </p:nvSpPr>
          <p:spPr>
            <a:xfrm>
              <a:off x="2050516" y="166185"/>
              <a:ext cx="8488477" cy="856526"/>
            </a:xfrm>
            <a:prstGeom prst="flowChartManualInput">
              <a:avLst/>
            </a:prstGeom>
            <a:solidFill>
              <a:srgbClr val="E8C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0" name="مستطيل 19"/>
          <p:cNvSpPr/>
          <p:nvPr/>
        </p:nvSpPr>
        <p:spPr>
          <a:xfrm>
            <a:off x="1809208" y="258785"/>
            <a:ext cx="8851076" cy="1200329"/>
          </a:xfrm>
          <a:prstGeom prst="rect">
            <a:avLst/>
          </a:prstGeom>
          <a:noFill/>
        </p:spPr>
        <p:txBody>
          <a:bodyPr wrap="square" lIns="91440" tIns="45720" rIns="91440" bIns="45720">
            <a:spAutoFit/>
          </a:bodyPr>
          <a:lstStyle/>
          <a:p>
            <a:pPr algn="ctr"/>
            <a:r>
              <a:rPr lang="ar-SA" sz="7200" b="1"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ما تثبت به الوصية؟</a:t>
            </a:r>
            <a:endParaRPr lang="ar-SA" sz="7200" b="1" cap="none" spc="0" dirty="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endParaRPr>
          </a:p>
        </p:txBody>
      </p:sp>
      <p:pic>
        <p:nvPicPr>
          <p:cNvPr id="4" name="صورة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047" y="2251180"/>
            <a:ext cx="5731408" cy="3222306"/>
          </a:xfrm>
          <a:prstGeom prst="rect">
            <a:avLst/>
          </a:prstGeom>
        </p:spPr>
      </p:pic>
      <p:sp>
        <p:nvSpPr>
          <p:cNvPr id="2" name="مستطيل 1"/>
          <p:cNvSpPr/>
          <p:nvPr/>
        </p:nvSpPr>
        <p:spPr>
          <a:xfrm>
            <a:off x="321039" y="1764879"/>
            <a:ext cx="11808041" cy="769441"/>
          </a:xfrm>
          <a:prstGeom prst="rect">
            <a:avLst/>
          </a:prstGeom>
          <a:noFill/>
        </p:spPr>
        <p:txBody>
          <a:bodyPr wrap="none" lIns="91440" tIns="45720" rIns="91440" bIns="45720">
            <a:spAutoFit/>
          </a:bodyPr>
          <a:lstStyle/>
          <a:p>
            <a:pPr marL="571500" indent="-571500" algn="ctr">
              <a:buFont typeface="Arial" panose="020B0604020202020204" pitchFamily="34" charset="0"/>
              <a:buChar char="•"/>
            </a:pPr>
            <a:r>
              <a:rPr lang="ar-SA" sz="4400" b="1" dirty="0" smtClean="0">
                <a:ln w="0"/>
                <a:solidFill>
                  <a:srgbClr val="00206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تثبت الوصية بـ  	 		و  بخط الموصي و التوثيق لدى الجهات الرسمية.</a:t>
            </a:r>
          </a:p>
        </p:txBody>
      </p:sp>
      <p:pic>
        <p:nvPicPr>
          <p:cNvPr id="3" name="صورة 2"/>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0222" y1="70667" x2="50222" y2="70667"/>
                      </a14:backgroundRemoval>
                    </a14:imgEffect>
                  </a14:imgLayer>
                </a14:imgProps>
              </a:ext>
              <a:ext uri="{28A0092B-C50C-407E-A947-70E740481C1C}">
                <a14:useLocalDpi xmlns:a14="http://schemas.microsoft.com/office/drawing/2010/main" val="0"/>
              </a:ext>
            </a:extLst>
          </a:blip>
          <a:stretch>
            <a:fillRect/>
          </a:stretch>
        </p:blipFill>
        <p:spPr>
          <a:xfrm>
            <a:off x="7283756" y="1299093"/>
            <a:ext cx="1554715" cy="1554715"/>
          </a:xfrm>
          <a:prstGeom prst="rect">
            <a:avLst/>
          </a:prstGeom>
        </p:spPr>
      </p:pic>
      <p:pic>
        <p:nvPicPr>
          <p:cNvPr id="5" name="أحكام الوصية (6)الإشهاد على الوصية  لفضيلة الشيخ المحدث علي بن عبد الله النمي">
            <a:hlinkClick r:id="" action="ppaction://media"/>
          </p:cNvPr>
          <p:cNvPicPr>
            <a:picLocks noChangeAspect="1"/>
          </p:cNvPicPr>
          <p:nvPr>
            <a:videoFile r:link="rId1"/>
            <p:extLst>
              <p:ext uri="{DAA4B4D4-6D71-4841-9C94-3DE7FCFB9230}">
                <p14:media xmlns:p14="http://schemas.microsoft.com/office/powerpoint/2010/main" r:embed="rId2">
                  <p14:trim st="1968" end="12556"/>
                </p14:media>
              </p:ext>
            </p:extLst>
          </p:nvPr>
        </p:nvPicPr>
        <p:blipFill>
          <a:blip r:embed="rId7"/>
          <a:stretch>
            <a:fillRect/>
          </a:stretch>
        </p:blipFill>
        <p:spPr>
          <a:xfrm>
            <a:off x="3742180" y="2692850"/>
            <a:ext cx="6884670" cy="3872626"/>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مستطيل مستدير الزوايا 5"/>
          <p:cNvSpPr/>
          <p:nvPr/>
        </p:nvSpPr>
        <p:spPr>
          <a:xfrm>
            <a:off x="365760" y="6069330"/>
            <a:ext cx="1934897" cy="582930"/>
          </a:xfrm>
          <a:prstGeom prst="roundRect">
            <a:avLst/>
          </a:prstGeom>
          <a:solidFill>
            <a:srgbClr val="E8C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solidFill>
                  <a:srgbClr val="002060"/>
                </a:solidFill>
                <a:latin typeface="Traditional Arabic" panose="02020603050405020304" pitchFamily="18" charset="-78"/>
                <a:cs typeface="Traditional Arabic" panose="02020603050405020304" pitchFamily="18" charset="-78"/>
              </a:rPr>
              <a:t>شَاهِد ودوّن</a:t>
            </a:r>
            <a:endParaRPr lang="ar-SA" sz="3200" b="1" dirty="0">
              <a:solidFill>
                <a:srgbClr val="00206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10134577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5"/>
                </p:tgtEl>
              </p:cMediaNode>
            </p:video>
          </p:childTnLst>
        </p:cTn>
      </p:par>
    </p:tnLst>
    <p:bldLst>
      <p:bldP spid="20" grpId="0"/>
      <p:bldP spid="2" grpId="0"/>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530</Words>
  <Application>Microsoft Office PowerPoint</Application>
  <PresentationFormat>شاشة عريضة</PresentationFormat>
  <Paragraphs>116</Paragraphs>
  <Slides>17</Slides>
  <Notes>0</Notes>
  <HiddenSlides>0</HiddenSlides>
  <MMClips>3</MMClips>
  <ScaleCrop>false</ScaleCrop>
  <HeadingPairs>
    <vt:vector size="6" baseType="variant">
      <vt:variant>
        <vt:lpstr>الخطوط المستخدمة</vt:lpstr>
      </vt:variant>
      <vt:variant>
        <vt:i4>5</vt:i4>
      </vt:variant>
      <vt:variant>
        <vt:lpstr>نسق</vt:lpstr>
      </vt:variant>
      <vt:variant>
        <vt:i4>1</vt:i4>
      </vt:variant>
      <vt:variant>
        <vt:lpstr>عناوين الشرائح</vt:lpstr>
      </vt:variant>
      <vt:variant>
        <vt:i4>17</vt:i4>
      </vt:variant>
    </vt:vector>
  </HeadingPairs>
  <TitlesOfParts>
    <vt:vector size="23" baseType="lpstr">
      <vt:lpstr>Arial</vt:lpstr>
      <vt:lpstr>Calibri</vt:lpstr>
      <vt:lpstr>Calibri Light</vt:lpstr>
      <vt:lpstr>Times New Roman</vt:lpstr>
      <vt:lpstr>Traditional Arabic</vt:lpstr>
      <vt:lpstr>نسق Office</vt:lpstr>
      <vt:lpstr>عرض تقديمي في PowerPoint</vt:lpstr>
      <vt:lpstr>عرض تقديمي في PowerPoint</vt:lpstr>
      <vt:lpstr>عرض تقديمي في PowerPoint</vt:lpstr>
      <vt:lpstr>عرض تقديمي في PowerPoint</vt:lpstr>
      <vt:lpstr>أصيغ/ـي تعريفًا للوصية من  مفهومك!</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Prettykadooj</dc:creator>
  <cp:lastModifiedBy>Prettykadooj</cp:lastModifiedBy>
  <cp:revision>25</cp:revision>
  <dcterms:created xsi:type="dcterms:W3CDTF">2020-02-10T07:46:34Z</dcterms:created>
  <dcterms:modified xsi:type="dcterms:W3CDTF">2020-02-10T16:13:36Z</dcterms:modified>
</cp:coreProperties>
</file>