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313" r:id="rId4"/>
    <p:sldId id="258" r:id="rId5"/>
    <p:sldId id="306" r:id="rId6"/>
    <p:sldId id="305" r:id="rId7"/>
    <p:sldId id="314" r:id="rId8"/>
    <p:sldId id="315" r:id="rId9"/>
    <p:sldId id="316" r:id="rId10"/>
    <p:sldId id="309" r:id="rId11"/>
    <p:sldId id="317" r:id="rId12"/>
    <p:sldId id="259" r:id="rId13"/>
    <p:sldId id="318" r:id="rId14"/>
    <p:sldId id="311" r:id="rId15"/>
    <p:sldId id="300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98"/>
    <a:srgbClr val="FF007A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0" autoAdjust="0"/>
    <p:restoredTop sz="94280" autoAdjust="0"/>
  </p:normalViewPr>
  <p:slideViewPr>
    <p:cSldViewPr snapToGrid="0" showGuides="1">
      <p:cViewPr varScale="1">
        <p:scale>
          <a:sx n="103" d="100"/>
          <a:sy n="103" d="100"/>
        </p:scale>
        <p:origin x="138" y="3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54926" y="3129785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اليابسة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D6897D94-1C44-441E-8204-EE2BCF359592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75280" y="947383"/>
            <a:ext cx="5297715" cy="2562018"/>
            <a:chOff x="3373217" y="1330385"/>
            <a:chExt cx="5297715" cy="25620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87234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373218" y="3108631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اَلْجَبَلُ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3" y="200345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اَلْجَبَلُ مِنْطَقَةٌ مُرْتَفِعةٌ مِنَ الْيابِسَةِ. قَدْ يَكونُ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لِلْجِبالِ قِمَمٌ حادَّةٌ، وَجَوانِبُ شَديدَةُ الاِنْحِدَارِ.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2FA8C5F-24EC-470E-BCCD-B7984D5CAD17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F4503-5CD1-447B-98B3-9AB8AB13A992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77AAEC-7B77-4DB4-930D-EEC5508F619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4561FD-6C98-4FC1-8D66-4499C7C35BF9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1E4E27-5484-4EDF-AFFE-37BC6FE809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DA98AB-FC58-461A-9825-1D6A9860A20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AF8612-0522-4537-8CE2-5AAD973B13B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0F901-59C2-48EC-BC97-74D7AB3DA63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96A898-A6EB-4132-B06E-4ACB2DD4881F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0BCEE-D3A1-499B-B32B-A9E6595528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432E91-EF01-40F5-B4DA-CE00A4DC8A0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BF61CC5-AAF4-4366-AA49-21A0816D83F9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993" y="4480083"/>
            <a:ext cx="2255845" cy="1502956"/>
          </a:xfrm>
          <a:prstGeom prst="rect">
            <a:avLst/>
          </a:prstGeom>
          <a:effectLst/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7BCE000-3562-4B7A-A1D7-0506A6B4224E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85476" y="338468"/>
            <a:ext cx="5341350" cy="2421690"/>
            <a:chOff x="3403507" y="1248228"/>
            <a:chExt cx="5341350" cy="2421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8"/>
              <a:ext cx="5297715" cy="175002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03507" y="2886146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5568932" y="1436554"/>
              <a:ext cx="200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اَلْكُرَةُ الْجُغْرَافِيَّة </a:t>
              </a:r>
              <a:endParaRPr lang="ar-SY" sz="20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45162" y="1761699"/>
              <a:ext cx="4194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نَموذَجٌ لِلأَرْضِ، وَهِيَ خَريطةٌ عَلى شَكلِ كُرَةٍ تُبَيِّنُ أمَاكِنَ الْيابِسَةِ والْماءِ عَلَى الأَرْضِ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96CDA5-0110-4D6A-9FC3-B2D1EF9802ED}"/>
              </a:ext>
            </a:extLst>
          </p:cNvPr>
          <p:cNvGrpSpPr/>
          <p:nvPr/>
        </p:nvGrpSpPr>
        <p:grpSpPr>
          <a:xfrm>
            <a:off x="6649205" y="2509520"/>
            <a:ext cx="5297715" cy="1872343"/>
            <a:chOff x="3447142" y="1248229"/>
            <a:chExt cx="5297715" cy="18723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41450F-D423-4068-905D-81A0C87B8AD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B5BA1A-D2CA-4001-AF1B-A65CD0657A21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2B9AC1-559F-4F86-8F95-2BFA2EA2F1E0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1</a:t>
              </a:r>
              <a:endParaRPr lang="en-US" sz="3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F2850-BAC1-46C4-B115-4C1A9BD3678D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تُسَمّى اَلأَجْزاءُ الْكبيرَةُ مِنَ الْيابِسَةِ قَارّاتٍ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BF63C5-DA74-4CB3-A153-AF4A0B45C7D2}"/>
              </a:ext>
            </a:extLst>
          </p:cNvPr>
          <p:cNvGrpSpPr/>
          <p:nvPr/>
        </p:nvGrpSpPr>
        <p:grpSpPr>
          <a:xfrm>
            <a:off x="6646253" y="4054368"/>
            <a:ext cx="5297715" cy="1872343"/>
            <a:chOff x="3447142" y="1248229"/>
            <a:chExt cx="5297715" cy="18723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CF708E-D0D0-4699-927E-8A640195B92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FAA2BEB-A0F9-4ED4-8B9A-27658552F908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3DA55A0-F56E-4A57-ADA3-6B8383EFAE8E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9226FC3-FB02-42D5-8E71-98F425C32711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وَهِيَ مُحاطَةٌ بِالْمُحيطاتِ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AE67A-AB7D-4903-AC72-7BDA62EC5CAC}"/>
              </a:ext>
            </a:extLst>
          </p:cNvPr>
          <p:cNvGrpSpPr/>
          <p:nvPr/>
        </p:nvGrpSpPr>
        <p:grpSpPr>
          <a:xfrm>
            <a:off x="6635866" y="5546339"/>
            <a:ext cx="5297715" cy="1872343"/>
            <a:chOff x="3447142" y="1248229"/>
            <a:chExt cx="5297715" cy="187234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1DC3EAD-4C19-4B26-BBBD-4ED28B14D5A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64E55D-06E5-4D2C-9BB2-2713E82A085F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D6CB74-4761-4556-B689-640C1672DF72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1BB84CF-EEEF-4A38-825B-6B836AE3393A}"/>
                </a:ext>
              </a:extLst>
            </p:cNvPr>
            <p:cNvSpPr txBox="1"/>
            <p:nvPr/>
          </p:nvSpPr>
          <p:spPr>
            <a:xfrm>
              <a:off x="3545007" y="156069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أمَّا الأَجْزاءُ الصَّغيرَةُ مِنَ الْيابِسَةِ اَلْمُحاطَةُ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بالْماءِ مِنْ جَميعِ الْجِهاتِ فَتُسَمَّى جُزُرًا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964FFB-A3AA-429D-8160-1CE2EB5C8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3" b="91563" l="10000" r="92188">
                        <a14:foregroundMark x1="58750" y1="29375" x2="54063" y2="30938"/>
                        <a14:foregroundMark x1="63750" y1="17188" x2="54063" y2="4063"/>
                        <a14:foregroundMark x1="58750" y1="89688" x2="61875" y2="89688"/>
                        <a14:foregroundMark x1="69063" y1="91563" x2="72500" y2="91563"/>
                        <a14:foregroundMark x1="92188" y1="55937" x2="89063" y2="559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7196" y="5492243"/>
            <a:ext cx="1417519" cy="1417519"/>
          </a:xfrm>
          <a:prstGeom prst="rect">
            <a:avLst/>
          </a:prstGeom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5AFAB86F-A3D3-4855-A32B-82C7D89CCE97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Star: 4 Points 136">
            <a:extLst>
              <a:ext uri="{FF2B5EF4-FFF2-40B4-BE49-F238E27FC236}">
                <a16:creationId xmlns:a16="http://schemas.microsoft.com/office/drawing/2014/main" id="{8AFFD1F6-2167-4E96-A24A-BCE418ACAE24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>
            <a:extLst>
              <a:ext uri="{FF2B5EF4-FFF2-40B4-BE49-F238E27FC236}">
                <a16:creationId xmlns:a16="http://schemas.microsoft.com/office/drawing/2014/main" id="{860883CF-1A2E-4F36-B2CA-49C8B533C3DF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>
            <a:extLst>
              <a:ext uri="{FF2B5EF4-FFF2-40B4-BE49-F238E27FC236}">
                <a16:creationId xmlns:a16="http://schemas.microsoft.com/office/drawing/2014/main" id="{A8B16A38-B439-486A-83E2-11667D6A2C8C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1BF4538-B022-4BB4-B58A-3643A41D9089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33C64DA-7140-457E-A9C7-B5A894372A2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457120B-7EB3-4C46-A61C-D78F48FA31B6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1D3A072-397E-449F-AE86-B38A9AF37F1A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DACC33-DA50-48B3-9BCC-13140AFE0E9F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7880468-1F57-442F-80B0-D34519935ED1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ECF6AE0-E6D4-4B7A-BCBD-93F37457C18E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6B7960F-F69B-4CC9-9546-35F02F8D5DA4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A1DD59A-D822-4FC1-8110-D53934246B5D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32B3E42-1317-4294-9DB5-8BDD43EB3F5A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Oval 149">
            <a:extLst>
              <a:ext uri="{FF2B5EF4-FFF2-40B4-BE49-F238E27FC236}">
                <a16:creationId xmlns:a16="http://schemas.microsoft.com/office/drawing/2014/main" id="{2D0BA38F-1CB4-4746-A3F2-D54E12997CB7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915B5170-8A6B-40A8-A74A-DBFFDA556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4444" l="10000" r="90000">
                        <a14:foregroundMark x1="40806" y1="4667" x2="65484" y2="36000"/>
                        <a14:foregroundMark x1="52903" y1="94444" x2="29355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546" y="4480083"/>
            <a:ext cx="2070739" cy="1502956"/>
          </a:xfrm>
          <a:prstGeom prst="rect">
            <a:avLst/>
          </a:prstGeom>
          <a:effectLst/>
        </p:spPr>
      </p:pic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896223E-E9C5-4CE7-8A1A-4C9706D66D8C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7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8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2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8" grpId="0" animBg="1"/>
          <p:bldP spid="139" grpId="0" animBg="1"/>
          <p:bldP spid="1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2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8" grpId="0" animBg="1"/>
          <p:bldP spid="139" grpId="0" animBg="1"/>
          <p:bldP spid="15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pezoid 17">
            <a:extLst>
              <a:ext uri="{FF2B5EF4-FFF2-40B4-BE49-F238E27FC236}">
                <a16:creationId xmlns:a16="http://schemas.microsoft.com/office/drawing/2014/main" id="{5631C4ED-0163-4EAF-8BD8-01D450156BFB}"/>
              </a:ext>
            </a:extLst>
          </p:cNvPr>
          <p:cNvSpPr/>
          <p:nvPr/>
        </p:nvSpPr>
        <p:spPr>
          <a:xfrm>
            <a:off x="1138732" y="2454688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6054666" y="746277"/>
            <a:ext cx="5297715" cy="1925111"/>
            <a:chOff x="3447142" y="1248229"/>
            <a:chExt cx="5297715" cy="19251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3447143" y="2389568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3447142" y="1248229"/>
              <a:ext cx="5297715" cy="1240979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4681228" y="1436554"/>
              <a:ext cx="2889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الارض من الفضاء</a:t>
              </a:r>
            </a:p>
            <a:p>
              <a:pPr algn="r"/>
              <a:endParaRPr lang="ar-SY" sz="20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3463995" y="1750985"/>
              <a:ext cx="482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ما الذي تشير اليه هذه المساحات الزرقاء؟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7111" l="10000" r="90000">
                        <a14:foregroundMark x1="42903" y1="5556" x2="60806" y2="13778"/>
                        <a14:foregroundMark x1="57581" y1="92222" x2="45645" y2="91111"/>
                        <a14:foregroundMark x1="49355" y1="97111" x2="44677" y2="8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552" y="3804272"/>
            <a:ext cx="2366431" cy="1717570"/>
          </a:xfrm>
          <a:prstGeom prst="rect">
            <a:avLst/>
          </a:prstGeom>
          <a:effectLst/>
        </p:spPr>
      </p:pic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BCE0B422-439F-4C41-80EE-9363ACF3A9DF}"/>
              </a:ext>
            </a:extLst>
          </p:cNvPr>
          <p:cNvSpPr/>
          <p:nvPr/>
        </p:nvSpPr>
        <p:spPr>
          <a:xfrm>
            <a:off x="4747539" y="2649623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C6F801C0-69C3-49CA-B402-8665CC6DB509}"/>
              </a:ext>
            </a:extLst>
          </p:cNvPr>
          <p:cNvSpPr/>
          <p:nvPr/>
        </p:nvSpPr>
        <p:spPr>
          <a:xfrm>
            <a:off x="1729795" y="2574640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5A6023-69FA-4663-813F-05BF0FC36C0C}"/>
              </a:ext>
            </a:extLst>
          </p:cNvPr>
          <p:cNvGrpSpPr/>
          <p:nvPr/>
        </p:nvGrpSpPr>
        <p:grpSpPr>
          <a:xfrm>
            <a:off x="552462" y="811788"/>
            <a:ext cx="4885161" cy="1879203"/>
            <a:chOff x="4095404" y="2467207"/>
            <a:chExt cx="3995651" cy="153703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C414D1-C2E0-4124-B68E-F528D3EE69D1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94C3C8-3527-487D-B608-A7742CECD344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CE8969-D02F-4B93-AF7A-32DF670D914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155D1A-5EBD-4DB2-BCFA-ACB498D31B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61566C-C24F-4668-8AEE-BBD326DF52C2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202673-3867-4DA7-A30B-6547A304F675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607ABC-BDF5-46D1-9401-C6AD8C02466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D6CB7B-C9ED-4E18-AA7F-A5BF980FF1A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4F64-EA1B-443D-86B5-FF8CB8E6CF1A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33AE2D2C-5E71-4A4D-9507-25457E558CD9}"/>
              </a:ext>
            </a:extLst>
          </p:cNvPr>
          <p:cNvSpPr/>
          <p:nvPr/>
        </p:nvSpPr>
        <p:spPr>
          <a:xfrm>
            <a:off x="1154797" y="5674369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3C5718-CA58-47F1-A3A5-48383F7F4A05}"/>
              </a:ext>
            </a:extLst>
          </p:cNvPr>
          <p:cNvCxnSpPr>
            <a:cxnSpLocks/>
          </p:cNvCxnSpPr>
          <p:nvPr/>
        </p:nvCxnSpPr>
        <p:spPr>
          <a:xfrm flipV="1">
            <a:off x="2980206" y="-143358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3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85476" y="338468"/>
            <a:ext cx="5341350" cy="2421690"/>
            <a:chOff x="3403507" y="1248228"/>
            <a:chExt cx="5341350" cy="2421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8"/>
              <a:ext cx="5297715" cy="175002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03507" y="2886146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5568932" y="1436554"/>
              <a:ext cx="200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اَلْكُرَةُ الْجُغْرَافِيَّة </a:t>
              </a:r>
              <a:endParaRPr lang="ar-SY" sz="20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45162" y="1761699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أَلْوانِ مُجَسَّمِ الكُرَةِ الأَرْضِيَّةِ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96CDA5-0110-4D6A-9FC3-B2D1EF9802ED}"/>
              </a:ext>
            </a:extLst>
          </p:cNvPr>
          <p:cNvGrpSpPr/>
          <p:nvPr/>
        </p:nvGrpSpPr>
        <p:grpSpPr>
          <a:xfrm>
            <a:off x="6649205" y="2509520"/>
            <a:ext cx="5297715" cy="1872343"/>
            <a:chOff x="3447142" y="1248229"/>
            <a:chExt cx="5297715" cy="18723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41450F-D423-4068-905D-81A0C87B8AD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B5BA1A-D2CA-4001-AF1B-A65CD0657A21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2B9AC1-559F-4F86-8F95-2BFA2EA2F1E0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1</a:t>
              </a:r>
              <a:endParaRPr lang="en-US" sz="3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F2850-BAC1-46C4-B115-4C1A9BD3678D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اللَّوْنُ الْبُنِّيُّ يُبَيِّنُ الْجِبالَ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BF63C5-DA74-4CB3-A153-AF4A0B45C7D2}"/>
              </a:ext>
            </a:extLst>
          </p:cNvPr>
          <p:cNvGrpSpPr/>
          <p:nvPr/>
        </p:nvGrpSpPr>
        <p:grpSpPr>
          <a:xfrm>
            <a:off x="6646253" y="4054368"/>
            <a:ext cx="5297715" cy="1872343"/>
            <a:chOff x="3447142" y="1248229"/>
            <a:chExt cx="5297715" cy="18723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CF708E-D0D0-4699-927E-8A640195B92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FAA2BEB-A0F9-4ED4-8B9A-27658552F908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3DA55A0-F56E-4A57-ADA3-6B8383EFAE8E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9226FC3-FB02-42D5-8E71-98F425C32711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واللَّوْنُ الأَخْضَرُ يُبَيِّنُ الأَرْضَ الْمُسْتَوِيَةَ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AE67A-AB7D-4903-AC72-7BDA62EC5CAC}"/>
              </a:ext>
            </a:extLst>
          </p:cNvPr>
          <p:cNvGrpSpPr/>
          <p:nvPr/>
        </p:nvGrpSpPr>
        <p:grpSpPr>
          <a:xfrm>
            <a:off x="6635866" y="5546339"/>
            <a:ext cx="5297715" cy="1872343"/>
            <a:chOff x="3447142" y="1248229"/>
            <a:chExt cx="5297715" cy="187234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1DC3EAD-4C19-4B26-BBBD-4ED28B14D5A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64E55D-06E5-4D2C-9BB2-2713E82A085F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D6CB74-4761-4556-B689-640C1672DF72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1BB84CF-EEEF-4A38-825B-6B836AE3393A}"/>
                </a:ext>
              </a:extLst>
            </p:cNvPr>
            <p:cNvSpPr txBox="1"/>
            <p:nvPr/>
          </p:nvSpPr>
          <p:spPr>
            <a:xfrm>
              <a:off x="3545007" y="156069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واللَّوْنُ الأزرق يُبَيِّنُ المحيطات و البحار و الأنهار</a:t>
              </a:r>
            </a:p>
          </p:txBody>
        </p:sp>
      </p:grpSp>
      <p:sp>
        <p:nvSpPr>
          <p:cNvPr id="71" name="Trapezoid 70">
            <a:extLst>
              <a:ext uri="{FF2B5EF4-FFF2-40B4-BE49-F238E27FC236}">
                <a16:creationId xmlns:a16="http://schemas.microsoft.com/office/drawing/2014/main" id="{D5367187-15ED-4DE3-A9F5-C58D711118A9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D224EFF5-35B7-4198-96F3-9A3B9EE8E3B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681BB996-2042-490C-AB93-43B4F0924E6A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1038F988-3D44-487A-97D0-EDD35DF8844A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6242CB-0185-4B09-8CAA-CA8A88827613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8EE5648-5CEE-43FA-9D50-1FB717FC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988" y="2713231"/>
            <a:ext cx="1452123" cy="972648"/>
          </a:xfrm>
          <a:prstGeom prst="rect">
            <a:avLst/>
          </a:prstGeom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7E32D72-95C3-494B-97D1-8FFD2162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2873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F29AE7-7AF8-44F5-B438-268D1D75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544" y="5890241"/>
            <a:ext cx="1412714" cy="794651"/>
          </a:xfrm>
          <a:prstGeom prst="rect">
            <a:avLst/>
          </a:prstGeom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9E307-8EC7-4278-9F1F-6474BC7D5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r="16714"/>
          <a:stretch/>
        </p:blipFill>
        <p:spPr>
          <a:xfrm>
            <a:off x="451708" y="4749409"/>
            <a:ext cx="1479929" cy="1058609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93607-6CC5-4F60-B808-348E88E67E46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1E624-69C6-4578-BBBF-8A0E879271E7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C8C79B-A1D3-402F-A741-63F6B18B431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13CA83-E516-438D-83D2-CA63BA31B8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85105D-646F-40CE-8B09-C68480C3FC8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0EAE02B-9BC0-4CD9-B7C0-84AAA580216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994053-4ECC-4BD5-857A-0246A8711F8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707F2D-7890-48C8-B0CE-8D07166EE691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397EEE-5BB7-44AF-B442-0D883C8CCF9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F5DE3A-F9F5-4384-AE74-9BBECB99F81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B751CB-3CD6-4621-B30A-E6C408DC2B9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DC750665-F824-4916-8826-4053104A6C61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CB2EE6-94A3-48D9-8392-9063DDFB6714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F022D-0637-4F42-9313-4B8B4C794F14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C501F5-6B36-49CF-986B-ECE3E41D627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2CB1B1-96B3-4D7A-812B-43E0FF38960A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EF18B9-B2C2-4DD1-B42F-08ABFB04C79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5EE2590-5905-4BCE-8D21-A8802046053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1604D2-3965-4AA6-A653-2C3D72B140C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9E-371F-47B4-AE5D-DADB08B7BD9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2FBD48A-A62C-4030-A480-D46A885655B7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ABB282-C543-4179-A8FD-B7BB597B874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BECE9DB-AC01-4AEB-9D39-3CB394D2BA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9E48A3F3-CEB7-4424-88C6-8D4AC3F920DA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F57C15-0B12-4F69-966E-A9FE7FDE0329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532494-1A24-4B40-AA0B-BD6B7764F8F9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278CF1-B3C5-4614-8860-AE2BCA107D3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A611A3-2E65-4CA7-A22C-EB8B4E8AE63C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129665-3F23-414F-AF33-C2CD5780411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7BC29A-7A71-4EFC-B2E8-E88242F0687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6541082-BDBE-411C-AA7D-7B2809E2317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A369641-0378-4A67-9599-37C81FCC6CAD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01A691-52D9-454F-98A4-39EB315796E9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54BEF9-25FC-49B1-8A63-E8449F329502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4CB7E2-ED1A-4648-905D-0B1F944B578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1E2FA02-2455-4BC6-8D79-F01B48395A2C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D63BE8-D5E4-4371-AD29-105D1742FADC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68B07F-46DA-46B5-8B6D-92DA0B234131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06C385-BA09-4BAD-8A1B-EDAA2F01594E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4CC87C2-6310-4FDC-ADF1-44DF7D49C371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1A4060-7526-40EA-AA66-FE262880B96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6D712D-B81E-41C1-8FB8-32B750A253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0E3311-515C-4803-9909-15C60BA58CD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7843B9-7254-4959-A461-36C3BEC4ABBA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3857BC-CB52-43E3-8218-A5C35B4B170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8A10E-42BA-4661-898B-CBA0C16CCD7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989BF7-8632-4553-B74A-8BB088F44BB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E0820FF0-2EEB-46F4-B81E-C60790432AD5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9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9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apezoid 32">
            <a:extLst>
              <a:ext uri="{FF2B5EF4-FFF2-40B4-BE49-F238E27FC236}">
                <a16:creationId xmlns:a16="http://schemas.microsoft.com/office/drawing/2014/main" id="{F3D80363-A2AD-40B2-9C39-02EAE2AD8265}"/>
              </a:ext>
            </a:extLst>
          </p:cNvPr>
          <p:cNvSpPr/>
          <p:nvPr/>
        </p:nvSpPr>
        <p:spPr>
          <a:xfrm>
            <a:off x="586270" y="2642251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21754" y="746276"/>
            <a:ext cx="7127153" cy="4151522"/>
            <a:chOff x="1714230" y="1248228"/>
            <a:chExt cx="7127153" cy="415152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845129" y="461597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348479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3982462" y="1501303"/>
              <a:ext cx="3679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أفكر واتحدث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1810755" y="2217790"/>
              <a:ext cx="665538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أُقَارِنُ. فِيمَ تَخْتَلِفُ الْقارّاتُ عَنِ الْجُزُرِ؟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فِيمَ تَخْتَلِفُ التِّلالُ عَنِ الْجِبالِ؟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أكْتُبُ عَنْ خَرَائِطِ الأَرْضِ.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E42904-D09E-49EC-843A-2DC2D3EF8496}"/>
              </a:ext>
            </a:extLst>
          </p:cNvPr>
          <p:cNvGrpSpPr/>
          <p:nvPr/>
        </p:nvGrpSpPr>
        <p:grpSpPr>
          <a:xfrm>
            <a:off x="6034199" y="4557850"/>
            <a:ext cx="5297715" cy="2562018"/>
            <a:chOff x="3373217" y="1330385"/>
            <a:chExt cx="5297715" cy="25620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989567-535E-4391-8224-25A9C764908B}"/>
                </a:ext>
              </a:extLst>
            </p:cNvPr>
            <p:cNvSpPr/>
            <p:nvPr/>
          </p:nvSpPr>
          <p:spPr>
            <a:xfrm>
              <a:off x="3373217" y="1330385"/>
              <a:ext cx="5297715" cy="187234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F14E70-8E5B-4188-8D6C-B86C824E19BA}"/>
                </a:ext>
              </a:extLst>
            </p:cNvPr>
            <p:cNvSpPr/>
            <p:nvPr/>
          </p:nvSpPr>
          <p:spPr>
            <a:xfrm>
              <a:off x="3373218" y="3108631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763DD7-3CF3-4B33-B0FA-77127D8AB0FB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34056D-D400-4319-877B-BE930162448C}"/>
                </a:ext>
              </a:extLst>
            </p:cNvPr>
            <p:cNvSpPr txBox="1"/>
            <p:nvPr/>
          </p:nvSpPr>
          <p:spPr>
            <a:xfrm>
              <a:off x="4780567" y="1436554"/>
              <a:ext cx="2790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dirty="0">
                  <a:solidFill>
                    <a:srgbClr val="00AEEE"/>
                  </a:solidFill>
                  <a:latin typeface="Oswald" panose="02000503000000000000" pitchFamily="2" charset="0"/>
                </a:rPr>
                <a:t>العلوم والمجتمع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388D9B-B0AF-413C-BAD9-45E17C34FE7A}"/>
                </a:ext>
              </a:extLst>
            </p:cNvPr>
            <p:cNvSpPr txBox="1"/>
            <p:nvPr/>
          </p:nvSpPr>
          <p:spPr>
            <a:xfrm>
              <a:off x="3486680" y="1942833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أرسُمُ خَريطَةً لِغُرْفَةِ صَفِّي وَأُبَيِّنُ الأَشْياءَ الْمُخْتَلِفَةَ فَيهَا، مُسْتَخْدِمًا الرُّمُوزَ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290113B-51BD-4B9A-881D-C9AF315DAD05}"/>
              </a:ext>
            </a:extLst>
          </p:cNvPr>
          <p:cNvSpPr/>
          <p:nvPr/>
        </p:nvSpPr>
        <p:spPr>
          <a:xfrm>
            <a:off x="1579632" y="6933807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Star: 4 Points 31">
            <a:extLst>
              <a:ext uri="{FF2B5EF4-FFF2-40B4-BE49-F238E27FC236}">
                <a16:creationId xmlns:a16="http://schemas.microsoft.com/office/drawing/2014/main" id="{906A184E-5467-4277-B218-0DA2DFD5DD73}"/>
              </a:ext>
            </a:extLst>
          </p:cNvPr>
          <p:cNvSpPr/>
          <p:nvPr/>
        </p:nvSpPr>
        <p:spPr>
          <a:xfrm>
            <a:off x="4195077" y="2837186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2E2A1A9-D991-4B20-BB4D-EAB2B830E960}"/>
              </a:ext>
            </a:extLst>
          </p:cNvPr>
          <p:cNvSpPr/>
          <p:nvPr/>
        </p:nvSpPr>
        <p:spPr>
          <a:xfrm>
            <a:off x="1177333" y="2762203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1BD589-8E49-4ED2-B07F-0D1F2D570565}"/>
              </a:ext>
            </a:extLst>
          </p:cNvPr>
          <p:cNvGrpSpPr/>
          <p:nvPr/>
        </p:nvGrpSpPr>
        <p:grpSpPr>
          <a:xfrm>
            <a:off x="0" y="999351"/>
            <a:ext cx="4885161" cy="1879203"/>
            <a:chOff x="4095404" y="2467207"/>
            <a:chExt cx="3995651" cy="1537031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300517-5AF8-42F2-BAE6-D085C436B41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6D71022-A742-4669-AB27-C7FAED178A22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DE78C8-C975-49E4-9830-676BC7262528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E3BAA5-513E-4102-B150-4AD84FC4FB5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2CE4CF4-16F3-488D-B672-E7CF643E378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92F74D2-15E6-4F28-9345-C9F8CD382D30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5CC78CF-2E69-449C-9945-6C2A9F774278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F75830-A669-46DA-8F12-8EAD9567C4FD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15AC9E8-C68B-4B3F-B95E-133E3D159933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3C237AB4-4B2F-43C2-A2D6-FE6F1221A409}"/>
              </a:ext>
            </a:extLst>
          </p:cNvPr>
          <p:cNvSpPr/>
          <p:nvPr/>
        </p:nvSpPr>
        <p:spPr>
          <a:xfrm>
            <a:off x="602335" y="5861932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0CBDD7A-3915-436C-AA75-85E092E2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4444" l="10000" r="90000">
                        <a14:foregroundMark x1="40806" y1="4667" x2="65484" y2="36000"/>
                        <a14:foregroundMark x1="52903" y1="94444" x2="29355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445" y="4633008"/>
            <a:ext cx="2070739" cy="1502956"/>
          </a:xfrm>
          <a:prstGeom prst="rect">
            <a:avLst/>
          </a:prstGeom>
          <a:effectLst/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827E965-BA5B-4850-B556-4D6FE1EDA85E}"/>
              </a:ext>
            </a:extLst>
          </p:cNvPr>
          <p:cNvCxnSpPr>
            <a:cxnSpLocks/>
          </p:cNvCxnSpPr>
          <p:nvPr/>
        </p:nvCxnSpPr>
        <p:spPr>
          <a:xfrm flipV="1">
            <a:off x="2445098" y="-1301933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5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9108241" y="2112726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1091519" y="2137466"/>
            <a:ext cx="9277806" cy="2579807"/>
            <a:chOff x="1091519" y="2137466"/>
            <a:chExt cx="9277806" cy="2579807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  <a:effectLst>
              <a:innerShdw blurRad="63500" dist="50800" dir="6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3546336" y="1886763"/>
            <a:ext cx="1075882" cy="1431682"/>
            <a:chOff x="4004558" y="1886003"/>
            <a:chExt cx="1075882" cy="1431682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Lightbulb">
              <a:extLst>
                <a:ext uri="{FF2B5EF4-FFF2-40B4-BE49-F238E27FC236}">
                  <a16:creationId xmlns:a16="http://schemas.microsoft.com/office/drawing/2014/main" id="{C64D26DA-D450-4D30-BF10-9FABB1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84032" y="2016341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5669316" y="1886763"/>
            <a:ext cx="1075882" cy="1431682"/>
            <a:chOff x="6127538" y="1886003"/>
            <a:chExt cx="1075882" cy="1431682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D652E1B-CA60-4389-A5CE-26706D62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0914" y="2011021"/>
              <a:ext cx="389130" cy="457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4622217" y="3494688"/>
            <a:ext cx="1089626" cy="1435608"/>
            <a:chOff x="5080439" y="3493928"/>
            <a:chExt cx="1089626" cy="1435608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D8F1928-CC83-42FE-A0A5-196F5FC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4160" y="4470359"/>
              <a:ext cx="457200" cy="25637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3235461" y="935441"/>
            <a:ext cx="1816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dirty="0">
                <a:latin typeface="Century Gothic" panose="020B0502020202020204" pitchFamily="34" charset="0"/>
              </a:rPr>
              <a:t>أَجْزاءُ سَطْحِ الأَرْضِ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5353138" y="920797"/>
            <a:ext cx="1816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dirty="0">
                <a:latin typeface="Century Gothic" panose="020B0502020202020204" pitchFamily="34" charset="0"/>
              </a:rPr>
              <a:t>اَلْكُرَةُ</a:t>
            </a:r>
          </a:p>
          <a:p>
            <a:pPr algn="ctr"/>
            <a:r>
              <a:rPr lang="ar-SY" sz="2800" dirty="0">
                <a:latin typeface="Century Gothic" panose="020B0502020202020204" pitchFamily="34" charset="0"/>
              </a:rPr>
              <a:t>الْجُغْرَافِيَّة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4283010" y="4985360"/>
            <a:ext cx="181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dirty="0">
                <a:latin typeface="Century Gothic" panose="020B0502020202020204" pitchFamily="34" charset="0"/>
              </a:rPr>
              <a:t>اليابسة</a:t>
            </a:r>
          </a:p>
        </p:txBody>
      </p:sp>
    </p:spTree>
    <p:extLst>
      <p:ext uri="{BB962C8B-B14F-4D97-AF65-F5344CB8AC3E}">
        <p14:creationId xmlns:p14="http://schemas.microsoft.com/office/powerpoint/2010/main" val="15685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2AD8875-BB55-4E83-9C37-9EE2EEB5B24F}"/>
              </a:ext>
            </a:extLst>
          </p:cNvPr>
          <p:cNvCxnSpPr>
            <a:cxnSpLocks/>
          </p:cNvCxnSpPr>
          <p:nvPr/>
        </p:nvCxnSpPr>
        <p:spPr>
          <a:xfrm flipV="1">
            <a:off x="1278310" y="-2073504"/>
            <a:ext cx="0" cy="2611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6BAC23A-D268-4DB3-BFA6-786A3890BA5D}"/>
              </a:ext>
            </a:extLst>
          </p:cNvPr>
          <p:cNvCxnSpPr>
            <a:cxnSpLocks/>
            <a:stCxn id="64" idx="3"/>
          </p:cNvCxnSpPr>
          <p:nvPr/>
        </p:nvCxnSpPr>
        <p:spPr>
          <a:xfrm flipH="1" flipV="1">
            <a:off x="5517034" y="-2514370"/>
            <a:ext cx="11522" cy="27680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E7805BB-5E00-4D5B-AA56-5CF0EE8E58AA}"/>
              </a:ext>
            </a:extLst>
          </p:cNvPr>
          <p:cNvCxnSpPr>
            <a:cxnSpLocks/>
            <a:stCxn id="88" idx="0"/>
          </p:cNvCxnSpPr>
          <p:nvPr/>
        </p:nvCxnSpPr>
        <p:spPr>
          <a:xfrm flipV="1">
            <a:off x="3434283" y="-494931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2113861"/>
            <a:chOff x="3447142" y="1248229"/>
            <a:chExt cx="5297715" cy="21138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467086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67199" y="2578318"/>
              <a:ext cx="5277658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505586" y="1736636"/>
              <a:ext cx="41942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ما</a:t>
              </a:r>
              <a:r>
                <a:rPr lang="ar-SY" sz="2000" dirty="0">
                  <a:solidFill>
                    <a:schemeClr val="bg1">
                      <a:lumMod val="50000"/>
                    </a:schemeClr>
                  </a:solidFill>
                </a:rPr>
                <a:t> أَوْجُهُ الشَّبَهِ بَيْنَ هَذَا الْمَكَانِ وَبَيْنَ الْمَكَانِ</a:t>
              </a:r>
            </a:p>
            <a:p>
              <a:pPr algn="r"/>
              <a:r>
                <a:rPr lang="ar-SY" sz="2000" dirty="0">
                  <a:solidFill>
                    <a:schemeClr val="bg1">
                      <a:lumMod val="50000"/>
                    </a:schemeClr>
                  </a:solidFill>
                </a:rPr>
                <a:t>الَّذِي أَعِيشُ فِيهِ؟ وَما أوْجُهُ الاخْتِلافِ بَيْنَهُما؟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512547" y="681667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DD1CCB40-8FF3-4C1F-B6DF-DAD8AB7A1003}"/>
              </a:ext>
            </a:extLst>
          </p:cNvPr>
          <p:cNvSpPr/>
          <p:nvPr/>
        </p:nvSpPr>
        <p:spPr>
          <a:xfrm>
            <a:off x="4295167" y="92645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DB6586-49CE-4ED7-BA03-5E494DEA8D62}"/>
              </a:ext>
            </a:extLst>
          </p:cNvPr>
          <p:cNvGrpSpPr/>
          <p:nvPr/>
        </p:nvGrpSpPr>
        <p:grpSpPr>
          <a:xfrm>
            <a:off x="4262264" y="42840"/>
            <a:ext cx="2517569" cy="968448"/>
            <a:chOff x="4095404" y="2467207"/>
            <a:chExt cx="3995651" cy="153703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E91A7E6-43A6-4FAA-9FE2-B4AB655DA35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D37AE2-276C-4FDC-9F8C-A0F9844EFE20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2BA21BA-7BCF-411D-BAFA-3E1C06B2C1A7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04CF8C-E4F8-4CF1-A0F3-EC910E54D4E5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D2B81A-8378-45D2-99CF-8ACC35E448B6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B76CC30-3FB7-4D86-8EB5-D27DFE592BC0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6893E3-7E17-4DDA-B596-956638AEF2B4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E66CCE4-93C5-4B68-AF91-A12B156BC4A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F4111B9-ECDF-4C81-825B-0F5CEAF2B0B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1EEBDED-8D17-4CF5-99D9-C67838D3BB65}"/>
              </a:ext>
            </a:extLst>
          </p:cNvPr>
          <p:cNvSpPr/>
          <p:nvPr/>
        </p:nvSpPr>
        <p:spPr>
          <a:xfrm>
            <a:off x="4353074" y="355804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A17A115A-99C7-41AA-88FE-72A221E7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947" y="2570958"/>
            <a:ext cx="1829023" cy="1514287"/>
          </a:xfrm>
          <a:prstGeom prst="rect">
            <a:avLst/>
          </a:prstGeom>
        </p:spPr>
      </p:pic>
      <p:sp>
        <p:nvSpPr>
          <p:cNvPr id="70" name="Trapezoid 69">
            <a:extLst>
              <a:ext uri="{FF2B5EF4-FFF2-40B4-BE49-F238E27FC236}">
                <a16:creationId xmlns:a16="http://schemas.microsoft.com/office/drawing/2014/main" id="{2BFBD970-C3E3-4129-BCE8-A39BA98E0D0C}"/>
              </a:ext>
            </a:extLst>
          </p:cNvPr>
          <p:cNvSpPr/>
          <p:nvPr/>
        </p:nvSpPr>
        <p:spPr>
          <a:xfrm>
            <a:off x="73962" y="1213848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DC69AF-9D6F-49A0-AAB7-8425F172FE5D}"/>
              </a:ext>
            </a:extLst>
          </p:cNvPr>
          <p:cNvGrpSpPr/>
          <p:nvPr/>
        </p:nvGrpSpPr>
        <p:grpSpPr>
          <a:xfrm>
            <a:off x="41059" y="330238"/>
            <a:ext cx="2517569" cy="968448"/>
            <a:chOff x="4095404" y="2467207"/>
            <a:chExt cx="3995651" cy="153703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25DFEC-DC7B-4263-93BB-2A074B2D0B6B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3F9ECE-0CE6-41C2-A8F7-CF558FCAA5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B9BED0B-BE72-4542-8B0C-7121517DBE05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0551AE7-405E-44F5-8F9C-ECEAB492D930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576CE3-9374-4BF7-8CA6-66A75708CCC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6A47173-17C4-4D53-80D6-9F393E37CF47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0163A5B-1182-42C0-9443-A6FA50B7AB32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4028588-5DF1-4745-8F57-A0C0551ACF85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94621BE-F607-49AD-8E70-03D852437E6A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3F6557E3-C39C-4BC9-896B-64879218F22A}"/>
              </a:ext>
            </a:extLst>
          </p:cNvPr>
          <p:cNvSpPr/>
          <p:nvPr/>
        </p:nvSpPr>
        <p:spPr>
          <a:xfrm>
            <a:off x="131869" y="3845444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C70F3BE3-C9D8-42BB-8D1E-E433C25D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40" y="2931531"/>
            <a:ext cx="1848096" cy="1228820"/>
          </a:xfrm>
          <a:prstGeom prst="rect">
            <a:avLst/>
          </a:prstGeom>
        </p:spPr>
      </p:pic>
      <p:sp>
        <p:nvSpPr>
          <p:cNvPr id="83" name="Trapezoid 82">
            <a:extLst>
              <a:ext uri="{FF2B5EF4-FFF2-40B4-BE49-F238E27FC236}">
                <a16:creationId xmlns:a16="http://schemas.microsoft.com/office/drawing/2014/main" id="{79AF7E96-0F84-4AE3-A182-6DB9C7F91A22}"/>
              </a:ext>
            </a:extLst>
          </p:cNvPr>
          <p:cNvSpPr/>
          <p:nvPr/>
        </p:nvSpPr>
        <p:spPr>
          <a:xfrm>
            <a:off x="2212943" y="2858776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2A380A1-5A86-4448-B5FB-AACBA70A2A84}"/>
              </a:ext>
            </a:extLst>
          </p:cNvPr>
          <p:cNvGrpSpPr/>
          <p:nvPr/>
        </p:nvGrpSpPr>
        <p:grpSpPr>
          <a:xfrm>
            <a:off x="2180040" y="1975166"/>
            <a:ext cx="2517569" cy="968448"/>
            <a:chOff x="4095404" y="2467207"/>
            <a:chExt cx="3995651" cy="153703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F257D20-E8B4-4D96-A623-86B4A555810D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59BCF17-2247-4C8E-AA58-DAC8DB503FDF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4BDDA21-AF6D-40CF-A538-D51637F47B0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D54B0BC-C5DD-42E1-B6E7-D1B5650579B1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09F7CCC-6355-4357-B4FA-EC821D1F2406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7D629CC-30A4-4136-9292-0004F748A91E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650B861-9A36-426D-A915-06A0CF57D24E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0EE1443-8665-48DF-A5EF-28D02B4F9BD7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BF86B28-C581-4609-BA1D-B46C8AABCA68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C7D9BCE9-F4BC-48C2-BE9F-2CC443786FFC}"/>
              </a:ext>
            </a:extLst>
          </p:cNvPr>
          <p:cNvSpPr/>
          <p:nvPr/>
        </p:nvSpPr>
        <p:spPr>
          <a:xfrm>
            <a:off x="2270850" y="5490372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03FEE982-7D5E-4D36-8000-3755089CB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955" y="4537318"/>
            <a:ext cx="1951457" cy="13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6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6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2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66" grpId="0" animBg="1"/>
          <p:bldP spid="70" grpId="0" animBg="1"/>
          <p:bldP spid="81" grpId="0" animBg="1"/>
          <p:bldP spid="8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2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66" grpId="0" animBg="1"/>
          <p:bldP spid="70" grpId="0" animBg="1"/>
          <p:bldP spid="81" grpId="0" animBg="1"/>
          <p:bldP spid="83" grpId="0" animBg="1"/>
          <p:bldP spid="9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rapezoid 87">
            <a:extLst>
              <a:ext uri="{FF2B5EF4-FFF2-40B4-BE49-F238E27FC236}">
                <a16:creationId xmlns:a16="http://schemas.microsoft.com/office/drawing/2014/main" id="{1C46D671-AA0E-42F9-A4D3-D983BD725D12}"/>
              </a:ext>
            </a:extLst>
          </p:cNvPr>
          <p:cNvSpPr/>
          <p:nvPr/>
        </p:nvSpPr>
        <p:spPr>
          <a:xfrm>
            <a:off x="4424763" y="119428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A26C2A56-D742-428D-BB16-D41B75F01973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>
            <a:extLst>
              <a:ext uri="{FF2B5EF4-FFF2-40B4-BE49-F238E27FC236}">
                <a16:creationId xmlns:a16="http://schemas.microsoft.com/office/drawing/2014/main" id="{24C091A0-2391-431F-BC3F-996817DA5560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rapezoid 149">
            <a:extLst>
              <a:ext uri="{FF2B5EF4-FFF2-40B4-BE49-F238E27FC236}">
                <a16:creationId xmlns:a16="http://schemas.microsoft.com/office/drawing/2014/main" id="{B39BAA8F-DCBD-41B6-B1D7-A445A7C953F7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356299" y="1379892"/>
              <a:ext cx="1759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ألاُحَظِ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514823" y="1679974"/>
              <a:ext cx="4729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فِيمَ تَتَشابَهُ هَذِهِ الصُّوَرُ؟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وَفِيمَ تَخْتَلِفُ؟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8553BF-B758-4374-8099-6E304AC9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400" y="2626026"/>
            <a:ext cx="1452123" cy="1145998"/>
          </a:xfrm>
          <a:prstGeom prst="rect">
            <a:avLst/>
          </a:prstGeom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1931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96979-DDB6-4F15-A89F-6DCBA44E1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544" y="5806491"/>
            <a:ext cx="1249735" cy="1053829"/>
          </a:xfrm>
          <a:prstGeom prst="rect">
            <a:avLst/>
          </a:prstGeom>
          <a:effectLst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6816565-7457-42B8-A87A-41C191132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2885"/>
          <a:stretch/>
        </p:blipFill>
        <p:spPr>
          <a:xfrm>
            <a:off x="451708" y="4749409"/>
            <a:ext cx="1479929" cy="1058609"/>
          </a:xfrm>
          <a:prstGeom prst="rect">
            <a:avLst/>
          </a:prstGeom>
          <a:effectLst/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875DFE1-E0AF-4572-9D1A-0A3EA08F08FB}"/>
              </a:ext>
            </a:extLst>
          </p:cNvPr>
          <p:cNvGrpSpPr/>
          <p:nvPr/>
        </p:nvGrpSpPr>
        <p:grpSpPr>
          <a:xfrm>
            <a:off x="6649205" y="2484761"/>
            <a:ext cx="5297715" cy="1872343"/>
            <a:chOff x="3447142" y="1248229"/>
            <a:chExt cx="5297715" cy="187234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F05F03D-AB52-4473-9079-0F8482C36C7C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EB73C58-540E-44B5-AF00-2818AF086DF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31C984B-ECF5-44F0-8CB0-BFE69E85D4B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445188C-8B28-49F9-84F1-3D794C311CF4}"/>
                </a:ext>
              </a:extLst>
            </p:cNvPr>
            <p:cNvSpPr txBox="1"/>
            <p:nvPr/>
          </p:nvSpPr>
          <p:spPr>
            <a:xfrm>
              <a:off x="6356299" y="1379892"/>
              <a:ext cx="1759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أُصَنِّف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C23E56-AAD4-44C8-AA96-B93F6300F9B1}"/>
                </a:ext>
              </a:extLst>
            </p:cNvPr>
            <p:cNvSpPr txBox="1"/>
            <p:nvPr/>
          </p:nvSpPr>
          <p:spPr>
            <a:xfrm>
              <a:off x="3514823" y="1679974"/>
              <a:ext cx="4729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أضَعُ الصُّوَرَ في مَجْموعَتَيْنِ. وأُبَيِّنُ كَيْفَ صَنَّفْتُهَا؟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8CEB4D-1BB5-412E-9690-D66387F15D4E}"/>
              </a:ext>
            </a:extLst>
          </p:cNvPr>
          <p:cNvGrpSpPr/>
          <p:nvPr/>
        </p:nvGrpSpPr>
        <p:grpSpPr>
          <a:xfrm>
            <a:off x="6649204" y="3965218"/>
            <a:ext cx="5297715" cy="1872343"/>
            <a:chOff x="3447142" y="1248229"/>
            <a:chExt cx="5297715" cy="1872343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5D7BE0-C2F8-4E0F-9416-CAE8168F12D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055D868-AE94-439E-A3D1-42BF136BEB9C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79A4DC-008C-41F0-9061-8171642E5F3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3F6737-5593-4950-9C26-D594C24CBCDC}"/>
                </a:ext>
              </a:extLst>
            </p:cNvPr>
            <p:cNvSpPr txBox="1"/>
            <p:nvPr/>
          </p:nvSpPr>
          <p:spPr>
            <a:xfrm>
              <a:off x="6356299" y="1379892"/>
              <a:ext cx="1759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أصُنَفِّ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E11C79-3B0A-4D53-AA23-6CDA4FB0A652}"/>
                </a:ext>
              </a:extLst>
            </p:cNvPr>
            <p:cNvSpPr txBox="1"/>
            <p:nvPr/>
          </p:nvSpPr>
          <p:spPr>
            <a:xfrm>
              <a:off x="3514823" y="1679974"/>
              <a:ext cx="4729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 أعِيدُ تَصْنِيفَ الصُّوَرِفي ثَلاثِ مَجْموعاتٍ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جَديدَةٍ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54178A-2E38-464E-9F48-D69B1C660A68}"/>
              </a:ext>
            </a:extLst>
          </p:cNvPr>
          <p:cNvGrpSpPr/>
          <p:nvPr/>
        </p:nvGrpSpPr>
        <p:grpSpPr>
          <a:xfrm>
            <a:off x="6649203" y="5507030"/>
            <a:ext cx="5297715" cy="1872343"/>
            <a:chOff x="3447142" y="1248229"/>
            <a:chExt cx="5297715" cy="187234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1CBE012-3159-4512-B524-C705F795E958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DA4C54-9DAE-4570-976B-B4204EC22B33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299F76-F12A-4E7A-AD52-6AA5F3622D5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CD71F39-FF86-4137-8918-A12DDE484492}"/>
                </a:ext>
              </a:extLst>
            </p:cNvPr>
            <p:cNvSpPr txBox="1"/>
            <p:nvPr/>
          </p:nvSpPr>
          <p:spPr>
            <a:xfrm>
              <a:off x="6356299" y="1379892"/>
              <a:ext cx="1759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أتوقع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C07EDEA-D163-4F7B-8D4B-AAC3C09D054B}"/>
                </a:ext>
              </a:extLst>
            </p:cNvPr>
            <p:cNvSpPr txBox="1"/>
            <p:nvPr/>
          </p:nvSpPr>
          <p:spPr>
            <a:xfrm>
              <a:off x="3514823" y="1679974"/>
              <a:ext cx="4729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كَيْفَ يُمْكِنُ أَنْ تَتَغَيَّرَ الْيابِسَةُ خِلالَ سَنَةٍ؟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D29C1FC-6641-4762-9D67-2A4F66C01758}"/>
              </a:ext>
            </a:extLst>
          </p:cNvPr>
          <p:cNvCxnSpPr>
            <a:cxnSpLocks/>
            <a:stCxn id="93" idx="0"/>
          </p:cNvCxnSpPr>
          <p:nvPr/>
        </p:nvCxnSpPr>
        <p:spPr>
          <a:xfrm flipV="1">
            <a:off x="5646103" y="-215942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63D46B8-3B8F-4461-9314-C6F7DA496E2E}"/>
              </a:ext>
            </a:extLst>
          </p:cNvPr>
          <p:cNvGrpSpPr/>
          <p:nvPr/>
        </p:nvGrpSpPr>
        <p:grpSpPr>
          <a:xfrm>
            <a:off x="4391860" y="310672"/>
            <a:ext cx="2517569" cy="968448"/>
            <a:chOff x="4095404" y="2467207"/>
            <a:chExt cx="3995651" cy="153703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85A66B0-CA6E-4A4E-9CAD-71BDBF79B4A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A670C70-F758-42F8-86FA-21A76C2BC416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B7B66BC-E1E5-4D2A-ACC7-BAF257D286B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92711E2-40F9-478F-A87F-5957DDF5226F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8FC254C-5BA0-4D7A-AC72-0DBD0EEEC6E6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7F276F4-EF61-4274-A12B-50F2AA350F3B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2C2576D-C3F7-440F-8571-1A698826B31D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46E6888-7B5C-449C-BD4F-93A4E1C1B8A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FA38292-333F-417D-9633-D26B94AF23A8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60A1716E-9D43-4EB6-862B-1D221F57AC8A}"/>
              </a:ext>
            </a:extLst>
          </p:cNvPr>
          <p:cNvSpPr/>
          <p:nvPr/>
        </p:nvSpPr>
        <p:spPr>
          <a:xfrm>
            <a:off x="4482670" y="382587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0A8FB6-A294-412A-9FCA-5D846CBA9C99}"/>
              </a:ext>
            </a:extLst>
          </p:cNvPr>
          <p:cNvCxnSpPr>
            <a:cxnSpLocks/>
            <a:stCxn id="106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0DA074-EF11-4FC1-A9B9-F4F5E48BA606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93BCA5E-F845-4132-A29C-90AF118B43A6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F48F543-405D-455B-9D05-C70AA0DD3077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B772A3C-CE58-4DC5-9E1E-342D8E4E8458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702FE05-CCCF-4B77-B07B-F15AD1F6BF15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012C9DC-9880-4C4E-B155-9D5D5BAE66E7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56E5D1D-3861-4A20-BB15-3C9254FABF27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E8F91C1-B71C-4AA2-93FF-65EB9A221B35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58C298B-B72D-4947-A69B-C40F74D5063F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4722EF9-79DC-45B7-8D98-C2CD9C38C96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8F496618-962F-4385-BDB3-3C6F6D0823E1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E9F47A5-9993-4F4D-A003-5359571F7085}"/>
              </a:ext>
            </a:extLst>
          </p:cNvPr>
          <p:cNvCxnSpPr>
            <a:cxnSpLocks/>
            <a:stCxn id="142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691F2E6-D5A9-4A2E-A63E-080937613425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806BB7D-989B-4A8C-A29F-82C34763B8F8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6628CFE-6D73-4A8E-ABE3-B8315D56CEF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2C601C4-B2EF-43A0-9DE6-E674CE799A40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36F2F57-F17E-4B50-812F-A3C32029DA33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34DDBC9-5270-45F6-AEF9-C393798FE641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0D9F71B-0313-4746-9F86-775A1A6AD925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9EE8A9B-7735-4CA3-B254-897B2397A498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5B99DF6-3AB9-453C-A3BE-11412E4848D7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AB2EB5-DB4C-4CF1-9239-C1DCCAAFC75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4A7E80F5-7815-4DF7-A5EB-D1211AE58443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A5A4B26-0898-4262-A150-59591B48F83D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C1F9590-B98B-4567-AC65-4057E1FA38E3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F1F6F29-E165-468B-B131-3D63F37DD78F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9BC875C-4A4B-4DD3-B6EE-1EA6C6BF67F8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35522E0-31E9-418B-8A88-241688FE120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792E605-7CFE-46A9-B73F-E9F1C463BC3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6FA90DB-86FF-4DB0-8FB6-71D90614F52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3DB893B-1231-4E18-A3F2-9C3511A14D49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7081267-DA8D-401B-9239-7ACF03C2C846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9C1BCDC-8757-422C-80EC-C965A3225D1C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A0EE298-22AD-4E7C-BE61-42061EABFAB0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47C947F9-2520-42BE-BA21-61E454225FF0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2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1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2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93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94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2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 animBg="1"/>
          <p:bldP spid="101" grpId="0" animBg="1"/>
          <p:bldP spid="137" grpId="0" animBg="1"/>
          <p:bldP spid="150" grpId="0" animBg="1"/>
          <p:bldP spid="99" grpId="0" animBg="1"/>
          <p:bldP spid="112" grpId="0" animBg="1"/>
          <p:bldP spid="148" grpId="0" animBg="1"/>
          <p:bldP spid="1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2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2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 animBg="1"/>
          <p:bldP spid="101" grpId="0" animBg="1"/>
          <p:bldP spid="137" grpId="0" animBg="1"/>
          <p:bldP spid="150" grpId="0" animBg="1"/>
          <p:bldP spid="99" grpId="0" animBg="1"/>
          <p:bldP spid="112" grpId="0" animBg="1"/>
          <p:bldP spid="148" grpId="0" animBg="1"/>
          <p:bldP spid="16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47142" y="2336800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5568932" y="1436554"/>
              <a:ext cx="2002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مَا أَشْكالُ الْيابِسَةِ؟</a:t>
              </a:r>
            </a:p>
            <a:p>
              <a:pPr algn="r"/>
              <a:endParaRPr lang="ar-SY" sz="20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790240" y="1761672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لِلْيابِسَةِ الّتي نَعيشُ عَلَيْها أَشْكالٌ مُخْتَلِفَةٌ. 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96CDA5-0110-4D6A-9FC3-B2D1EF9802ED}"/>
              </a:ext>
            </a:extLst>
          </p:cNvPr>
          <p:cNvGrpSpPr/>
          <p:nvPr/>
        </p:nvGrpSpPr>
        <p:grpSpPr>
          <a:xfrm>
            <a:off x="6649205" y="2509520"/>
            <a:ext cx="5297715" cy="1872343"/>
            <a:chOff x="3447142" y="1248229"/>
            <a:chExt cx="5297715" cy="18723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41450F-D423-4068-905D-81A0C87B8AD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B5BA1A-D2CA-4001-AF1B-A65CD0657A21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2B9AC1-559F-4F86-8F95-2BFA2EA2F1E0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1</a:t>
              </a:r>
              <a:endParaRPr lang="en-US" sz="3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F2850-BAC1-46C4-B115-4C1A9BD3678D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سُهُوْلاً مُنْبَسِطة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BF63C5-DA74-4CB3-A153-AF4A0B45C7D2}"/>
              </a:ext>
            </a:extLst>
          </p:cNvPr>
          <p:cNvGrpSpPr/>
          <p:nvPr/>
        </p:nvGrpSpPr>
        <p:grpSpPr>
          <a:xfrm>
            <a:off x="6646253" y="4054368"/>
            <a:ext cx="5297715" cy="1872343"/>
            <a:chOff x="3447142" y="1248229"/>
            <a:chExt cx="5297715" cy="18723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CF708E-D0D0-4699-927E-8A640195B92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FAA2BEB-A0F9-4ED4-8B9A-27658552F908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3DA55A0-F56E-4A57-ADA3-6B8383EFAE8E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9226FC3-FB02-42D5-8E71-98F425C32711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وِدْيَاناً مُنْخَفِضَةً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AE67A-AB7D-4903-AC72-7BDA62EC5CAC}"/>
              </a:ext>
            </a:extLst>
          </p:cNvPr>
          <p:cNvGrpSpPr/>
          <p:nvPr/>
        </p:nvGrpSpPr>
        <p:grpSpPr>
          <a:xfrm>
            <a:off x="6635866" y="5546339"/>
            <a:ext cx="5297715" cy="1872343"/>
            <a:chOff x="3447142" y="1248229"/>
            <a:chExt cx="5297715" cy="187234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1DC3EAD-4C19-4B26-BBBD-4ED28B14D5A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64E55D-06E5-4D2C-9BB2-2713E82A085F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D6CB74-4761-4556-B689-640C1672DF72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1BB84CF-EEEF-4A38-825B-6B836AE3393A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جِبَالاً وَتِلالاً مُرْتَفِعَةً</a:t>
              </a:r>
            </a:p>
          </p:txBody>
        </p:sp>
      </p:grpSp>
      <p:sp>
        <p:nvSpPr>
          <p:cNvPr id="71" name="Trapezoid 70">
            <a:extLst>
              <a:ext uri="{FF2B5EF4-FFF2-40B4-BE49-F238E27FC236}">
                <a16:creationId xmlns:a16="http://schemas.microsoft.com/office/drawing/2014/main" id="{D5367187-15ED-4DE3-A9F5-C58D711118A9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D224EFF5-35B7-4198-96F3-9A3B9EE8E3B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681BB996-2042-490C-AB93-43B4F0924E6A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1038F988-3D44-487A-97D0-EDD35DF8844A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6242CB-0185-4B09-8CAA-CA8A88827613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8EE5648-5CEE-43FA-9D50-1FB717FC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988" y="2713231"/>
            <a:ext cx="1452123" cy="972648"/>
          </a:xfrm>
          <a:prstGeom prst="rect">
            <a:avLst/>
          </a:prstGeom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7E32D72-95C3-494B-97D1-8FFD2162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2873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F29AE7-7AF8-44F5-B438-268D1D75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544" y="5833511"/>
            <a:ext cx="1249735" cy="999788"/>
          </a:xfrm>
          <a:prstGeom prst="rect">
            <a:avLst/>
          </a:prstGeom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9E307-8EC7-4278-9F1F-6474BC7D5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r="3787"/>
          <a:stretch/>
        </p:blipFill>
        <p:spPr>
          <a:xfrm>
            <a:off x="451708" y="4749409"/>
            <a:ext cx="1479929" cy="1058609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93607-6CC5-4F60-B808-348E88E67E46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1E624-69C6-4578-BBBF-8A0E879271E7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C8C79B-A1D3-402F-A741-63F6B18B431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13CA83-E516-438D-83D2-CA63BA31B8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85105D-646F-40CE-8B09-C68480C3FC8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0EAE02B-9BC0-4CD9-B7C0-84AAA580216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994053-4ECC-4BD5-857A-0246A8711F8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707F2D-7890-48C8-B0CE-8D07166EE691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397EEE-5BB7-44AF-B442-0D883C8CCF9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F5DE3A-F9F5-4384-AE74-9BBECB99F81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B751CB-3CD6-4621-B30A-E6C408DC2B9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DC750665-F824-4916-8826-4053104A6C61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CB2EE6-94A3-48D9-8392-9063DDFB6714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F022D-0637-4F42-9313-4B8B4C794F14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C501F5-6B36-49CF-986B-ECE3E41D627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2CB1B1-96B3-4D7A-812B-43E0FF38960A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EF18B9-B2C2-4DD1-B42F-08ABFB04C79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5EE2590-5905-4BCE-8D21-A8802046053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1604D2-3965-4AA6-A653-2C3D72B140C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9E-371F-47B4-AE5D-DADB08B7BD9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2FBD48A-A62C-4030-A480-D46A885655B7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ABB282-C543-4179-A8FD-B7BB597B874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BECE9DB-AC01-4AEB-9D39-3CB394D2BA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9E48A3F3-CEB7-4424-88C6-8D4AC3F920DA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F57C15-0B12-4F69-966E-A9FE7FDE0329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532494-1A24-4B40-AA0B-BD6B7764F8F9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278CF1-B3C5-4614-8860-AE2BCA107D3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A611A3-2E65-4CA7-A22C-EB8B4E8AE63C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129665-3F23-414F-AF33-C2CD5780411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7BC29A-7A71-4EFC-B2E8-E88242F0687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6541082-BDBE-411C-AA7D-7B2809E2317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A369641-0378-4A67-9599-37C81FCC6CAD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01A691-52D9-454F-98A4-39EB315796E9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54BEF9-25FC-49B1-8A63-E8449F329502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4CB7E2-ED1A-4648-905D-0B1F944B578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1E2FA02-2455-4BC6-8D79-F01B48395A2C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D63BE8-D5E4-4371-AD29-105D1742FADC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68B07F-46DA-46B5-8B6D-92DA0B234131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06C385-BA09-4BAD-8A1B-EDAA2F01594E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4CC87C2-6310-4FDC-ADF1-44DF7D49C371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1A4060-7526-40EA-AA66-FE262880B96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6D712D-B81E-41C1-8FB8-32B750A253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0E3311-515C-4803-9909-15C60BA58CD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7843B9-7254-4959-A461-36C3BEC4ABBA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3857BC-CB52-43E3-8218-A5C35B4B170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8A10E-42BA-4661-898B-CBA0C16CCD7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989BF7-8632-4553-B74A-8BB088F44BB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E0820FF0-2EEB-46F4-B81E-C60790432AD5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9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9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75280" y="947383"/>
            <a:ext cx="5297715" cy="2562018"/>
            <a:chOff x="3373217" y="1330385"/>
            <a:chExt cx="5297715" cy="25620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87234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373218" y="3108631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1</a:t>
              </a:r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اَلَّسهْلُ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3" y="200345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اَلَّسهْلُ مِنْطَقَةٌ مُنْبَسطةٌ وَواِسعَةٌ. تَمْتَدُّ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بَعْضُ الُّسهولُ عِدَّةَ كيلومِتْراتٍ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D6897D94-1C44-441E-8204-EE2BCF359592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2FA8C5F-24EC-470E-BCCD-B7984D5CAD17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F4503-5CD1-447B-98B3-9AB8AB13A992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77AAEC-7B77-4DB4-930D-EEC5508F619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4561FD-6C98-4FC1-8D66-4499C7C35BF9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1E4E27-5484-4EDF-AFFE-37BC6FE809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DA98AB-FC58-461A-9825-1D6A9860A20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AF8612-0522-4537-8CE2-5AAD973B13B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0F901-59C2-48EC-BC97-74D7AB3DA63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96A898-A6EB-4132-B06E-4ACB2DD4881F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0BCEE-D3A1-499B-B32B-A9E6595528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432E91-EF01-40F5-B4DA-CE00A4DC8A0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BF61CC5-AAF4-4366-AA49-21A0816D83F9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991" y="4677198"/>
            <a:ext cx="2243849" cy="1108725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20CDB2-9D7B-4256-8041-E9E5986015CB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75280" y="947383"/>
            <a:ext cx="5297715" cy="2562018"/>
            <a:chOff x="3373217" y="1330385"/>
            <a:chExt cx="5297715" cy="25620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87234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373218" y="3108631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الَتِّلالُ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3" y="200345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الَتِّلالُ مَنَاطِقُ مُرْتَفِعَةٌ، وَلَكِنَّهَا أَقَلُّ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ارْتِفاعًا مِنَ الْجِبالِ.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D6897D94-1C44-441E-8204-EE2BCF359592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2FA8C5F-24EC-470E-BCCD-B7984D5CAD17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F4503-5CD1-447B-98B3-9AB8AB13A992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77AAEC-7B77-4DB4-930D-EEC5508F619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4561FD-6C98-4FC1-8D66-4499C7C35BF9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1E4E27-5484-4EDF-AFFE-37BC6FE809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DA98AB-FC58-461A-9825-1D6A9860A20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AF8612-0522-4537-8CE2-5AAD973B13B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0F901-59C2-48EC-BC97-74D7AB3DA63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96A898-A6EB-4132-B06E-4ACB2DD4881F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0BCEE-D3A1-499B-B32B-A9E6595528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432E91-EF01-40F5-B4DA-CE00A4DC8A0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BF61CC5-AAF4-4366-AA49-21A0816D83F9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921" y="4489815"/>
            <a:ext cx="1977989" cy="1483492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F32101-B3E0-4FAE-B5D6-3B300E364FF6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D6897D94-1C44-441E-8204-EE2BCF359592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75280" y="947383"/>
            <a:ext cx="5297715" cy="2562018"/>
            <a:chOff x="3373217" y="1330385"/>
            <a:chExt cx="5297715" cy="25620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87234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373218" y="3108631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الوادِي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2" y="1926837"/>
              <a:ext cx="4194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الوادِي هو حوض أو منخفض طبيعي على سطح الأرض. تمتد الأودية بين السهول والهضاب والجبال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2FA8C5F-24EC-470E-BCCD-B7984D5CAD17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F4503-5CD1-447B-98B3-9AB8AB13A992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77AAEC-7B77-4DB4-930D-EEC5508F619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4561FD-6C98-4FC1-8D66-4499C7C35BF9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1E4E27-5484-4EDF-AFFE-37BC6FE809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DA98AB-FC58-461A-9825-1D6A9860A20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AF8612-0522-4537-8CE2-5AAD973B13B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0F901-59C2-48EC-BC97-74D7AB3DA63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96A898-A6EB-4132-B06E-4ACB2DD4881F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0BCEE-D3A1-499B-B32B-A9E6595528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432E91-EF01-40F5-B4DA-CE00A4DC8A0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BF61CC5-AAF4-4366-AA49-21A0816D83F9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921" y="4489815"/>
            <a:ext cx="1977989" cy="1483492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0AA57C-99A8-47C6-9976-78425F07B1EC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282</Words>
  <Application>Microsoft Office PowerPoint</Application>
  <PresentationFormat>شاشة عريضة</PresentationFormat>
  <Paragraphs>77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105</cp:revision>
  <dcterms:created xsi:type="dcterms:W3CDTF">2020-09-22T10:26:44Z</dcterms:created>
  <dcterms:modified xsi:type="dcterms:W3CDTF">2020-09-25T21:26:20Z</dcterms:modified>
</cp:coreProperties>
</file>