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61" r:id="rId4"/>
    <p:sldId id="262" r:id="rId5"/>
    <p:sldId id="258" r:id="rId6"/>
    <p:sldId id="260" r:id="rId7"/>
    <p:sldId id="259" r:id="rId8"/>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5BDAD"/>
    <a:srgbClr val="541C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84380"/>
    <p:restoredTop sz="94660"/>
  </p:normalViewPr>
  <p:slideViewPr>
    <p:cSldViewPr>
      <p:cViewPr varScale="1">
        <p:scale>
          <a:sx n="103" d="100"/>
          <a:sy n="103" d="100"/>
        </p:scale>
        <p:origin x="-198"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FB8B5932-0196-4BD6-86B1-84C98E66B4D8}" type="datetimeFigureOut">
              <a:rPr lang="ar-SA" smtClean="0"/>
              <a:pPr/>
              <a:t>05/01/32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3EC4D8CA-9D57-476D-B867-775F5EC8FE61}" type="slidenum">
              <a:rPr lang="ar-SA" smtClean="0"/>
              <a:pPr/>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FB8B5932-0196-4BD6-86B1-84C98E66B4D8}" type="datetimeFigureOut">
              <a:rPr lang="ar-SA" smtClean="0"/>
              <a:pPr/>
              <a:t>05/01/32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3EC4D8CA-9D57-476D-B867-775F5EC8FE61}"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FB8B5932-0196-4BD6-86B1-84C98E66B4D8}" type="datetimeFigureOut">
              <a:rPr lang="ar-SA" smtClean="0"/>
              <a:pPr/>
              <a:t>05/01/32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3EC4D8CA-9D57-476D-B867-775F5EC8FE61}"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FB8B5932-0196-4BD6-86B1-84C98E66B4D8}" type="datetimeFigureOut">
              <a:rPr lang="ar-SA" smtClean="0"/>
              <a:pPr/>
              <a:t>05/01/32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3EC4D8CA-9D57-476D-B867-775F5EC8FE61}"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FB8B5932-0196-4BD6-86B1-84C98E66B4D8}" type="datetimeFigureOut">
              <a:rPr lang="ar-SA" smtClean="0"/>
              <a:pPr/>
              <a:t>05/01/32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3EC4D8CA-9D57-476D-B867-775F5EC8FE61}" type="slidenum">
              <a:rPr lang="ar-SA" smtClean="0"/>
              <a:pPr/>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FB8B5932-0196-4BD6-86B1-84C98E66B4D8}" type="datetimeFigureOut">
              <a:rPr lang="ar-SA" smtClean="0"/>
              <a:pPr/>
              <a:t>05/01/32</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3EC4D8CA-9D57-476D-B867-775F5EC8FE61}"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FB8B5932-0196-4BD6-86B1-84C98E66B4D8}" type="datetimeFigureOut">
              <a:rPr lang="ar-SA" smtClean="0"/>
              <a:pPr/>
              <a:t>05/01/32</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3EC4D8CA-9D57-476D-B867-775F5EC8FE61}" type="slidenum">
              <a:rPr lang="ar-SA" smtClean="0"/>
              <a:pPr/>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FB8B5932-0196-4BD6-86B1-84C98E66B4D8}" type="datetimeFigureOut">
              <a:rPr lang="ar-SA" smtClean="0"/>
              <a:pPr/>
              <a:t>05/01/32</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3EC4D8CA-9D57-476D-B867-775F5EC8FE61}"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FB8B5932-0196-4BD6-86B1-84C98E66B4D8}" type="datetimeFigureOut">
              <a:rPr lang="ar-SA" smtClean="0"/>
              <a:pPr/>
              <a:t>05/01/32</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3EC4D8CA-9D57-476D-B867-775F5EC8FE61}"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FB8B5932-0196-4BD6-86B1-84C98E66B4D8}" type="datetimeFigureOut">
              <a:rPr lang="ar-SA" smtClean="0"/>
              <a:pPr/>
              <a:t>05/01/32</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3EC4D8CA-9D57-476D-B867-775F5EC8FE61}"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FB8B5932-0196-4BD6-86B1-84C98E66B4D8}" type="datetimeFigureOut">
              <a:rPr lang="ar-SA" smtClean="0"/>
              <a:pPr/>
              <a:t>05/01/32</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3EC4D8CA-9D57-476D-B867-775F5EC8FE61}" type="slidenum">
              <a:rPr lang="ar-SA" smtClean="0"/>
              <a:pPr/>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FB8B5932-0196-4BD6-86B1-84C98E66B4D8}" type="datetimeFigureOut">
              <a:rPr lang="ar-SA" smtClean="0"/>
              <a:pPr/>
              <a:t>05/01/32</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3EC4D8CA-9D57-476D-B867-775F5EC8FE61}" type="slidenum">
              <a:rPr lang="ar-SA" smtClean="0"/>
              <a:pPr/>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صورة 2" descr="untitled.bmp"/>
          <p:cNvPicPr>
            <a:picLocks noChangeAspect="1"/>
          </p:cNvPicPr>
          <p:nvPr/>
        </p:nvPicPr>
        <p:blipFill>
          <a:blip r:embed="rId2">
            <a:lum bright="70000" contrast="-70000"/>
          </a:blip>
          <a:stretch>
            <a:fillRect/>
          </a:stretch>
        </p:blipFill>
        <p:spPr>
          <a:xfrm>
            <a:off x="0" y="0"/>
            <a:ext cx="9144000" cy="6858000"/>
          </a:xfrm>
          <a:prstGeom prst="rect">
            <a:avLst/>
          </a:prstGeom>
          <a:ln w="28575">
            <a:solidFill>
              <a:schemeClr val="accent1">
                <a:lumMod val="75000"/>
              </a:schemeClr>
            </a:solidFill>
          </a:ln>
        </p:spPr>
      </p:pic>
      <p:sp>
        <p:nvSpPr>
          <p:cNvPr id="4" name="مربع نص 3"/>
          <p:cNvSpPr txBox="1"/>
          <p:nvPr/>
        </p:nvSpPr>
        <p:spPr>
          <a:xfrm>
            <a:off x="1857356" y="2571744"/>
            <a:ext cx="4429156" cy="1200329"/>
          </a:xfrm>
          <a:prstGeom prst="rect">
            <a:avLst/>
          </a:prstGeom>
          <a:noFill/>
        </p:spPr>
        <p:txBody>
          <a:bodyPr wrap="square" rtlCol="1">
            <a:spAutoFit/>
          </a:bodyPr>
          <a:lstStyle/>
          <a:p>
            <a:r>
              <a:rPr lang="ar-SA" sz="7200" dirty="0" smtClean="0">
                <a:solidFill>
                  <a:schemeClr val="accent1">
                    <a:lumMod val="75000"/>
                  </a:schemeClr>
                </a:solidFill>
                <a:cs typeface="DecoType Naskh Extensions" pitchFamily="2" charset="-78"/>
              </a:rPr>
              <a:t>عقد الإجارة ..  </a:t>
            </a:r>
            <a:endParaRPr lang="ar-SA" sz="7200" dirty="0">
              <a:solidFill>
                <a:schemeClr val="accent1">
                  <a:lumMod val="75000"/>
                </a:schemeClr>
              </a:solidFill>
              <a:cs typeface="DecoType Naskh Extensions" pitchFamily="2" charset="-78"/>
            </a:endParaRPr>
          </a:p>
        </p:txBody>
      </p:sp>
      <p:pic>
        <p:nvPicPr>
          <p:cNvPr id="5" name="صورة 4" descr="untitled.bmp"/>
          <p:cNvPicPr>
            <a:picLocks noChangeAspect="1"/>
          </p:cNvPicPr>
          <p:nvPr/>
        </p:nvPicPr>
        <p:blipFill>
          <a:blip r:embed="rId2"/>
          <a:stretch>
            <a:fillRect/>
          </a:stretch>
        </p:blipFill>
        <p:spPr>
          <a:xfrm>
            <a:off x="500034" y="5429264"/>
            <a:ext cx="1138118" cy="1066648"/>
          </a:xfrm>
          <a:prstGeom prst="rect">
            <a:avLst/>
          </a:prstGeom>
        </p:spPr>
      </p:pic>
      <p:sp>
        <p:nvSpPr>
          <p:cNvPr id="6" name="مربع نص 5"/>
          <p:cNvSpPr txBox="1"/>
          <p:nvPr/>
        </p:nvSpPr>
        <p:spPr>
          <a:xfrm>
            <a:off x="6000760" y="5643578"/>
            <a:ext cx="2714644" cy="954107"/>
          </a:xfrm>
          <a:prstGeom prst="rect">
            <a:avLst/>
          </a:prstGeom>
          <a:noFill/>
          <a:ln>
            <a:noFill/>
          </a:ln>
        </p:spPr>
        <p:txBody>
          <a:bodyPr wrap="square" rtlCol="1">
            <a:spAutoFit/>
          </a:bodyPr>
          <a:lstStyle/>
          <a:p>
            <a:r>
              <a:rPr lang="ar-SA" sz="2800" dirty="0" smtClean="0">
                <a:solidFill>
                  <a:schemeClr val="accent1">
                    <a:lumMod val="75000"/>
                  </a:schemeClr>
                </a:solidFill>
                <a:latin typeface="Arabic Typesetting" pitchFamily="66" charset="-78"/>
                <a:cs typeface="Arabic Typesetting" pitchFamily="66" charset="-78"/>
              </a:rPr>
              <a:t>إعداد : ريان علي محمد قاسم .</a:t>
            </a:r>
          </a:p>
          <a:p>
            <a:r>
              <a:rPr lang="ar-SA" sz="2800" dirty="0" smtClean="0">
                <a:solidFill>
                  <a:schemeClr val="accent1">
                    <a:lumMod val="75000"/>
                  </a:schemeClr>
                </a:solidFill>
                <a:latin typeface="Arabic Typesetting" pitchFamily="66" charset="-78"/>
                <a:cs typeface="Arabic Typesetting" pitchFamily="66" charset="-78"/>
              </a:rPr>
              <a:t>مجموعة : 1</a:t>
            </a:r>
            <a:endParaRPr lang="ar-SA" sz="2800" dirty="0">
              <a:solidFill>
                <a:schemeClr val="accent1">
                  <a:lumMod val="75000"/>
                </a:schemeClr>
              </a:solidFill>
              <a:latin typeface="Arabic Typesetting" pitchFamily="66" charset="-78"/>
              <a:cs typeface="Arabic Typesetting" pitchFamily="66" charset="-78"/>
            </a:endParaRPr>
          </a:p>
        </p:txBody>
      </p:sp>
    </p:spTree>
  </p:cSld>
  <p:clrMapOvr>
    <a:masterClrMapping/>
  </p:clrMapOvr>
  <p:transition advClick="0"/>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مستطيل 6"/>
          <p:cNvSpPr/>
          <p:nvPr/>
        </p:nvSpPr>
        <p:spPr>
          <a:xfrm>
            <a:off x="0" y="0"/>
            <a:ext cx="9144000" cy="6858000"/>
          </a:xfrm>
          <a:prstGeom prst="rect">
            <a:avLst/>
          </a:prstGeom>
          <a:solidFill>
            <a:schemeClr val="bg2">
              <a:lumMod val="90000"/>
            </a:schemeClr>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2" name="مربع نص 1"/>
          <p:cNvSpPr txBox="1"/>
          <p:nvPr/>
        </p:nvSpPr>
        <p:spPr>
          <a:xfrm>
            <a:off x="1445662" y="71414"/>
            <a:ext cx="6917343" cy="2000548"/>
          </a:xfrm>
          <a:prstGeom prst="rect">
            <a:avLst/>
          </a:prstGeom>
          <a:noFill/>
        </p:spPr>
        <p:txBody>
          <a:bodyPr wrap="none" rtlCol="1">
            <a:spAutoFit/>
          </a:bodyPr>
          <a:lstStyle/>
          <a:p>
            <a:r>
              <a:rPr lang="ar-SA" sz="3200" b="1" u="sng" dirty="0" smtClean="0">
                <a:solidFill>
                  <a:srgbClr val="C00000"/>
                </a:solidFill>
                <a:effectLst>
                  <a:outerShdw blurRad="38100" dist="38100" dir="2700000" algn="tl">
                    <a:srgbClr val="000000">
                      <a:alpha val="43137"/>
                    </a:srgbClr>
                  </a:outerShdw>
                </a:effectLst>
                <a:latin typeface="Arabic Typesetting" pitchFamily="66" charset="-78"/>
                <a:cs typeface="Arabic Typesetting" pitchFamily="66" charset="-78"/>
              </a:rPr>
              <a:t>تعريف الإجارة  :</a:t>
            </a:r>
          </a:p>
          <a:p>
            <a:r>
              <a:rPr lang="ar-SA" sz="3200" b="1" u="sng" dirty="0" smtClean="0">
                <a:solidFill>
                  <a:schemeClr val="bg2">
                    <a:lumMod val="25000"/>
                  </a:schemeClr>
                </a:solidFill>
                <a:effectLst>
                  <a:outerShdw blurRad="38100" dist="38100" dir="2700000" algn="tl">
                    <a:srgbClr val="000000">
                      <a:alpha val="43137"/>
                    </a:srgbClr>
                  </a:outerShdw>
                </a:effectLst>
                <a:latin typeface="Arabic Typesetting" pitchFamily="66" charset="-78"/>
                <a:cs typeface="Arabic Typesetting" pitchFamily="66" charset="-78"/>
              </a:rPr>
              <a:t>الإجارة لغة : </a:t>
            </a:r>
            <a:r>
              <a:rPr lang="ar-SA" sz="3200" b="1" u="sng" dirty="0" smtClean="0">
                <a:solidFill>
                  <a:srgbClr val="0070C0"/>
                </a:solidFill>
                <a:effectLst>
                  <a:outerShdw blurRad="38100" dist="38100" dir="2700000" algn="tl">
                    <a:srgbClr val="000000">
                      <a:alpha val="43137"/>
                    </a:srgbClr>
                  </a:outerShdw>
                </a:effectLst>
                <a:latin typeface="Arabic Typesetting" pitchFamily="66" charset="-78"/>
                <a:cs typeface="Arabic Typesetting" pitchFamily="66" charset="-78"/>
              </a:rPr>
              <a:t>مايعطى من عوض على عمل </a:t>
            </a:r>
            <a:r>
              <a:rPr lang="ar-SA" sz="3200" b="1" dirty="0" smtClean="0">
                <a:solidFill>
                  <a:srgbClr val="0070C0"/>
                </a:solidFill>
                <a:effectLst>
                  <a:outerShdw blurRad="38100" dist="38100" dir="2700000" algn="tl">
                    <a:srgbClr val="000000">
                      <a:alpha val="43137"/>
                    </a:srgbClr>
                  </a:outerShdw>
                </a:effectLst>
                <a:latin typeface="Arabic Typesetting" pitchFamily="66" charset="-78"/>
                <a:cs typeface="Arabic Typesetting" pitchFamily="66" charset="-78"/>
              </a:rPr>
              <a:t>, ثم أطلقت على العوض نفسه </a:t>
            </a:r>
            <a:r>
              <a:rPr lang="ar-SA" sz="3200" b="1" dirty="0" smtClean="0">
                <a:effectLst>
                  <a:outerShdw blurRad="38100" dist="38100" dir="2700000" algn="tl">
                    <a:srgbClr val="000000">
                      <a:alpha val="43137"/>
                    </a:srgbClr>
                  </a:outerShdw>
                </a:effectLst>
                <a:latin typeface="Arabic Typesetting" pitchFamily="66" charset="-78"/>
                <a:cs typeface="Arabic Typesetting" pitchFamily="66" charset="-78"/>
              </a:rPr>
              <a:t>..  </a:t>
            </a:r>
          </a:p>
          <a:p>
            <a:r>
              <a:rPr lang="ar-SA" sz="3200" b="1" u="sng" dirty="0" smtClean="0">
                <a:solidFill>
                  <a:schemeClr val="bg2">
                    <a:lumMod val="25000"/>
                  </a:schemeClr>
                </a:solidFill>
                <a:effectLst>
                  <a:outerShdw blurRad="38100" dist="38100" dir="2700000" algn="tl">
                    <a:srgbClr val="000000">
                      <a:alpha val="43137"/>
                    </a:srgbClr>
                  </a:outerShdw>
                </a:effectLst>
                <a:latin typeface="Arabic Typesetting" pitchFamily="66" charset="-78"/>
                <a:cs typeface="Arabic Typesetting" pitchFamily="66" charset="-78"/>
              </a:rPr>
              <a:t>اصطلاحا: </a:t>
            </a:r>
            <a:r>
              <a:rPr lang="ar-SA" sz="3200" b="1" u="sng" dirty="0" smtClean="0">
                <a:solidFill>
                  <a:srgbClr val="0070C0"/>
                </a:solidFill>
                <a:effectLst>
                  <a:outerShdw blurRad="38100" dist="38100" dir="2700000" algn="tl">
                    <a:srgbClr val="000000">
                      <a:alpha val="43137"/>
                    </a:srgbClr>
                  </a:outerShdw>
                </a:effectLst>
                <a:latin typeface="Arabic Typesetting" pitchFamily="66" charset="-78"/>
                <a:cs typeface="Arabic Typesetting" pitchFamily="66" charset="-78"/>
              </a:rPr>
              <a:t>عقد على المنافع بعوض.</a:t>
            </a:r>
          </a:p>
          <a:p>
            <a:endParaRPr lang="ar-SA" sz="2800" dirty="0">
              <a:effectLst>
                <a:outerShdw blurRad="38100" dist="38100" dir="2700000" algn="tl">
                  <a:srgbClr val="000000">
                    <a:alpha val="43137"/>
                  </a:srgbClr>
                </a:outerShdw>
              </a:effectLst>
              <a:latin typeface="Arabic Typesetting" pitchFamily="66" charset="-78"/>
              <a:cs typeface="Arabic Typesetting" pitchFamily="66" charset="-78"/>
            </a:endParaRPr>
          </a:p>
        </p:txBody>
      </p:sp>
      <p:sp>
        <p:nvSpPr>
          <p:cNvPr id="3" name="مربع نص 2"/>
          <p:cNvSpPr txBox="1"/>
          <p:nvPr/>
        </p:nvSpPr>
        <p:spPr>
          <a:xfrm>
            <a:off x="357158" y="1643050"/>
            <a:ext cx="8358246" cy="2492990"/>
          </a:xfrm>
          <a:prstGeom prst="rect">
            <a:avLst/>
          </a:prstGeom>
          <a:noFill/>
        </p:spPr>
        <p:txBody>
          <a:bodyPr wrap="square" rtlCol="1">
            <a:spAutoFit/>
          </a:bodyPr>
          <a:lstStyle/>
          <a:p>
            <a:r>
              <a:rPr lang="ar-SA" sz="2800" b="1" u="sng" dirty="0" smtClean="0">
                <a:solidFill>
                  <a:srgbClr val="C00000"/>
                </a:solidFill>
                <a:effectLst>
                  <a:outerShdw blurRad="38100" dist="38100" dir="2700000" algn="tl">
                    <a:srgbClr val="000000">
                      <a:alpha val="43137"/>
                    </a:srgbClr>
                  </a:outerShdw>
                </a:effectLst>
                <a:latin typeface="Arabic Typesetting" pitchFamily="66" charset="-78"/>
                <a:cs typeface="Arabic Typesetting" pitchFamily="66" charset="-78"/>
              </a:rPr>
              <a:t>حكم الإجارة :</a:t>
            </a:r>
          </a:p>
          <a:p>
            <a:r>
              <a:rPr lang="ar-SA" sz="2800" b="1" u="sng" dirty="0" smtClean="0">
                <a:solidFill>
                  <a:srgbClr val="0070C0"/>
                </a:solidFill>
                <a:effectLst>
                  <a:outerShdw blurRad="38100" dist="38100" dir="2700000" algn="tl">
                    <a:srgbClr val="000000">
                      <a:alpha val="43137"/>
                    </a:srgbClr>
                  </a:outerShdw>
                </a:effectLst>
                <a:latin typeface="Arabic Typesetting" pitchFamily="66" charset="-78"/>
                <a:cs typeface="Arabic Typesetting" pitchFamily="66" charset="-78"/>
              </a:rPr>
              <a:t>الأصل في عقد الإجارة الإباحة </a:t>
            </a:r>
            <a:r>
              <a:rPr lang="ar-SA" sz="2800" b="1" dirty="0" smtClean="0">
                <a:effectLst>
                  <a:outerShdw blurRad="38100" dist="38100" dir="2700000" algn="tl">
                    <a:srgbClr val="000000">
                      <a:alpha val="43137"/>
                    </a:srgbClr>
                  </a:outerShdw>
                </a:effectLst>
                <a:latin typeface="Arabic Typesetting" pitchFamily="66" charset="-78"/>
                <a:cs typeface="Arabic Typesetting" pitchFamily="66" charset="-78"/>
              </a:rPr>
              <a:t>, وقد دل على ذلك أدلة كثيرة من الكتاب والسنة , واجمع العلماء على ذلك ..</a:t>
            </a:r>
          </a:p>
          <a:p>
            <a:pPr>
              <a:spcBef>
                <a:spcPct val="50000"/>
              </a:spcBef>
            </a:pPr>
            <a:r>
              <a:rPr lang="ar-SA" sz="2000" b="1" dirty="0" smtClean="0">
                <a:solidFill>
                  <a:srgbClr val="0070C0"/>
                </a:solidFill>
                <a:effectLst>
                  <a:outerShdw blurRad="38100" dist="38100" dir="2700000" algn="tl">
                    <a:srgbClr val="000000">
                      <a:alpha val="43137"/>
                    </a:srgbClr>
                  </a:outerShdw>
                </a:effectLst>
              </a:rPr>
              <a:t>و دليل ذلك قوله تعالى : (</a:t>
            </a:r>
            <a:r>
              <a:rPr lang="ar-SA" sz="2000" b="1" dirty="0" smtClean="0">
                <a:effectLst>
                  <a:outerShdw blurRad="38100" dist="38100" dir="2700000" algn="tl">
                    <a:srgbClr val="000000">
                      <a:alpha val="43137"/>
                    </a:srgbClr>
                  </a:outerShdw>
                </a:effectLst>
              </a:rPr>
              <a:t>قَالَتْ إِحْدَاهُمَا يَا أَبَتِ اسْتَأْجِرْهُ إِنَّ خَيْرَ مَنِ اسْتَأْجَرْتَ الْقَوِيُّ الْأَمِينُ (26)</a:t>
            </a:r>
          </a:p>
          <a:p>
            <a:pPr>
              <a:spcBef>
                <a:spcPct val="50000"/>
              </a:spcBef>
            </a:pPr>
            <a:r>
              <a:rPr lang="ar-SA" sz="2000" b="1" dirty="0" smtClean="0">
                <a:solidFill>
                  <a:srgbClr val="0070C0"/>
                </a:solidFill>
                <a:effectLst>
                  <a:outerShdw blurRad="38100" dist="38100" dir="2700000" algn="tl">
                    <a:srgbClr val="000000">
                      <a:alpha val="43137"/>
                    </a:srgbClr>
                  </a:outerShdw>
                </a:effectLst>
              </a:rPr>
              <a:t>و من السنة حديث أبي هريرة أن النبي قال : قال الله تعالى : </a:t>
            </a:r>
            <a:r>
              <a:rPr lang="ar-SA" sz="2000" b="1" dirty="0" smtClean="0">
                <a:solidFill>
                  <a:srgbClr val="00B050"/>
                </a:solidFill>
                <a:effectLst>
                  <a:outerShdw blurRad="38100" dist="38100" dir="2700000" algn="tl">
                    <a:srgbClr val="000000">
                      <a:alpha val="43137"/>
                    </a:srgbClr>
                  </a:outerShdw>
                </a:effectLst>
              </a:rPr>
              <a:t>ثلاثة أنا خصمهم يوم القيامة : رجل أعطى </a:t>
            </a:r>
            <a:r>
              <a:rPr lang="ar-SA" sz="2000" b="1" dirty="0" err="1" smtClean="0">
                <a:solidFill>
                  <a:srgbClr val="00B050"/>
                </a:solidFill>
                <a:effectLst>
                  <a:outerShdw blurRad="38100" dist="38100" dir="2700000" algn="tl">
                    <a:srgbClr val="000000">
                      <a:alpha val="43137"/>
                    </a:srgbClr>
                  </a:outerShdw>
                </a:effectLst>
              </a:rPr>
              <a:t>بي</a:t>
            </a:r>
            <a:r>
              <a:rPr lang="ar-SA" sz="2000" b="1" dirty="0" smtClean="0">
                <a:solidFill>
                  <a:srgbClr val="00B050"/>
                </a:solidFill>
                <a:effectLst>
                  <a:outerShdw blurRad="38100" dist="38100" dir="2700000" algn="tl">
                    <a:srgbClr val="000000">
                      <a:alpha val="43137"/>
                    </a:srgbClr>
                  </a:outerShdw>
                </a:effectLst>
              </a:rPr>
              <a:t> ثم غَدَرَ ، </a:t>
            </a:r>
            <a:r>
              <a:rPr lang="ar-SA" sz="2000" b="1" dirty="0" err="1" smtClean="0">
                <a:solidFill>
                  <a:srgbClr val="00B050"/>
                </a:solidFill>
                <a:effectLst>
                  <a:outerShdw blurRad="38100" dist="38100" dir="2700000" algn="tl">
                    <a:srgbClr val="000000">
                      <a:alpha val="43137"/>
                    </a:srgbClr>
                  </a:outerShdw>
                </a:effectLst>
              </a:rPr>
              <a:t>و</a:t>
            </a:r>
            <a:r>
              <a:rPr lang="ar-SA" sz="2000" b="1" dirty="0" smtClean="0">
                <a:solidFill>
                  <a:srgbClr val="00B050"/>
                </a:solidFill>
                <a:effectLst>
                  <a:outerShdw blurRad="38100" dist="38100" dir="2700000" algn="tl">
                    <a:srgbClr val="000000">
                      <a:alpha val="43137"/>
                    </a:srgbClr>
                  </a:outerShdw>
                </a:effectLst>
              </a:rPr>
              <a:t> رجل باع حُرَّاً </a:t>
            </a:r>
            <a:r>
              <a:rPr lang="ar-SA" sz="2000" b="1" dirty="0" err="1" smtClean="0">
                <a:solidFill>
                  <a:srgbClr val="00B050"/>
                </a:solidFill>
                <a:effectLst>
                  <a:outerShdw blurRad="38100" dist="38100" dir="2700000" algn="tl">
                    <a:srgbClr val="000000">
                      <a:alpha val="43137"/>
                    </a:srgbClr>
                  </a:outerShdw>
                </a:effectLst>
              </a:rPr>
              <a:t>و</a:t>
            </a:r>
            <a:r>
              <a:rPr lang="ar-SA" sz="2000" b="1" dirty="0" smtClean="0">
                <a:solidFill>
                  <a:srgbClr val="00B050"/>
                </a:solidFill>
                <a:effectLst>
                  <a:outerShdw blurRad="38100" dist="38100" dir="2700000" algn="tl">
                    <a:srgbClr val="000000">
                      <a:alpha val="43137"/>
                    </a:srgbClr>
                  </a:outerShdw>
                </a:effectLst>
              </a:rPr>
              <a:t> أكل ثمنه ، </a:t>
            </a:r>
            <a:r>
              <a:rPr lang="ar-SA" sz="2000" b="1" dirty="0" err="1" smtClean="0">
                <a:solidFill>
                  <a:srgbClr val="00B050"/>
                </a:solidFill>
                <a:effectLst>
                  <a:outerShdw blurRad="38100" dist="38100" dir="2700000" algn="tl">
                    <a:srgbClr val="000000">
                      <a:alpha val="43137"/>
                    </a:srgbClr>
                  </a:outerShdw>
                </a:effectLst>
              </a:rPr>
              <a:t>و</a:t>
            </a:r>
            <a:r>
              <a:rPr lang="ar-SA" sz="2000" b="1" dirty="0" smtClean="0">
                <a:solidFill>
                  <a:srgbClr val="00B050"/>
                </a:solidFill>
                <a:effectLst>
                  <a:outerShdw blurRad="38100" dist="38100" dir="2700000" algn="tl">
                    <a:srgbClr val="000000">
                      <a:alpha val="43137"/>
                    </a:srgbClr>
                  </a:outerShdw>
                </a:effectLst>
              </a:rPr>
              <a:t> رجل استأجر أجيراً فاستوفى منه </a:t>
            </a:r>
            <a:r>
              <a:rPr lang="ar-SA" sz="2000" b="1" dirty="0" err="1" smtClean="0">
                <a:solidFill>
                  <a:srgbClr val="00B050"/>
                </a:solidFill>
                <a:effectLst>
                  <a:outerShdw blurRad="38100" dist="38100" dir="2700000" algn="tl">
                    <a:srgbClr val="000000">
                      <a:alpha val="43137"/>
                    </a:srgbClr>
                  </a:outerShdw>
                </a:effectLst>
              </a:rPr>
              <a:t>و</a:t>
            </a:r>
            <a:r>
              <a:rPr lang="ar-SA" sz="2000" b="1" dirty="0" smtClean="0">
                <a:solidFill>
                  <a:srgbClr val="00B050"/>
                </a:solidFill>
                <a:effectLst>
                  <a:outerShdw blurRad="38100" dist="38100" dir="2700000" algn="tl">
                    <a:srgbClr val="000000">
                      <a:alpha val="43137"/>
                    </a:srgbClr>
                  </a:outerShdw>
                </a:effectLst>
              </a:rPr>
              <a:t> لم يعطه أجره.</a:t>
            </a:r>
          </a:p>
        </p:txBody>
      </p:sp>
      <p:sp>
        <p:nvSpPr>
          <p:cNvPr id="4" name="مربع نص 3"/>
          <p:cNvSpPr txBox="1"/>
          <p:nvPr/>
        </p:nvSpPr>
        <p:spPr>
          <a:xfrm>
            <a:off x="357158" y="3985819"/>
            <a:ext cx="8257267" cy="2800767"/>
          </a:xfrm>
          <a:prstGeom prst="rect">
            <a:avLst/>
          </a:prstGeom>
          <a:noFill/>
        </p:spPr>
        <p:txBody>
          <a:bodyPr wrap="square" rtlCol="1">
            <a:spAutoFit/>
          </a:bodyPr>
          <a:lstStyle/>
          <a:p>
            <a:r>
              <a:rPr lang="ar-SA" sz="3200" b="1" dirty="0" smtClean="0">
                <a:solidFill>
                  <a:srgbClr val="C00000"/>
                </a:solidFill>
                <a:effectLst>
                  <a:outerShdw blurRad="38100" dist="38100" dir="2700000" algn="tl">
                    <a:srgbClr val="000000">
                      <a:alpha val="43137"/>
                    </a:srgbClr>
                  </a:outerShdw>
                </a:effectLst>
                <a:latin typeface="Arabic Typesetting" pitchFamily="66" charset="-78"/>
                <a:cs typeface="Arabic Typesetting" pitchFamily="66" charset="-78"/>
              </a:rPr>
              <a:t>شروط  الإجارة :</a:t>
            </a:r>
            <a:endParaRPr lang="ar-SA" sz="2800" b="1" dirty="0" smtClean="0">
              <a:solidFill>
                <a:srgbClr val="C00000"/>
              </a:solidFill>
              <a:effectLst>
                <a:outerShdw blurRad="38100" dist="38100" dir="2700000" algn="tl">
                  <a:srgbClr val="000000">
                    <a:alpha val="43137"/>
                  </a:srgbClr>
                </a:outerShdw>
              </a:effectLst>
              <a:latin typeface="Arabic Typesetting" pitchFamily="66" charset="-78"/>
              <a:cs typeface="Arabic Typesetting" pitchFamily="66" charset="-78"/>
            </a:endParaRPr>
          </a:p>
          <a:p>
            <a:r>
              <a:rPr lang="ar-SA" sz="3200" b="1" dirty="0" smtClean="0">
                <a:solidFill>
                  <a:schemeClr val="bg2">
                    <a:lumMod val="25000"/>
                  </a:schemeClr>
                </a:solidFill>
                <a:effectLst>
                  <a:outerShdw blurRad="38100" dist="38100" dir="2700000" algn="tl">
                    <a:srgbClr val="000000">
                      <a:alpha val="43137"/>
                    </a:srgbClr>
                  </a:outerShdw>
                </a:effectLst>
                <a:latin typeface="Arabic Typesetting" pitchFamily="66" charset="-78"/>
                <a:cs typeface="Arabic Typesetting" pitchFamily="66" charset="-78"/>
              </a:rPr>
              <a:t>الشرط الأول : معرفة المنفعة المعقود عليها : ويدخل في ذلك :</a:t>
            </a:r>
          </a:p>
          <a:p>
            <a:r>
              <a:rPr lang="ar-SA" sz="2800" b="1" dirty="0" smtClean="0">
                <a:solidFill>
                  <a:schemeClr val="bg2">
                    <a:lumMod val="25000"/>
                  </a:schemeClr>
                </a:solidFill>
                <a:effectLst>
                  <a:outerShdw blurRad="38100" dist="38100" dir="2700000" algn="tl">
                    <a:srgbClr val="000000">
                      <a:alpha val="43137"/>
                    </a:srgbClr>
                  </a:outerShdw>
                </a:effectLst>
                <a:latin typeface="Arabic Typesetting" pitchFamily="66" charset="-78"/>
                <a:cs typeface="Arabic Typesetting" pitchFamily="66" charset="-78"/>
              </a:rPr>
              <a:t>أ_ معرفة العين المعقود عليها </a:t>
            </a:r>
            <a:r>
              <a:rPr lang="ar-SA" sz="2800" b="1" dirty="0" smtClean="0">
                <a:effectLst>
                  <a:outerShdw blurRad="38100" dist="38100" dir="2700000" algn="tl">
                    <a:srgbClr val="000000">
                      <a:alpha val="43137"/>
                    </a:srgbClr>
                  </a:outerShdw>
                </a:effectLst>
                <a:latin typeface="Arabic Typesetting" pitchFamily="66" charset="-78"/>
                <a:cs typeface="Arabic Typesetting" pitchFamily="66" charset="-78"/>
              </a:rPr>
              <a:t>, فإذا كان العقد على استئجار شقة مثلاُ , فلا بد معرفتها : إما برؤيتها وإما بوصفها وصفاُ دقيقاُ ينفي الغرر عنها .</a:t>
            </a:r>
          </a:p>
          <a:p>
            <a:r>
              <a:rPr lang="ar-SA" sz="2800" b="1" dirty="0" smtClean="0">
                <a:solidFill>
                  <a:schemeClr val="bg2">
                    <a:lumMod val="25000"/>
                  </a:schemeClr>
                </a:solidFill>
                <a:effectLst>
                  <a:outerShdw blurRad="38100" dist="38100" dir="2700000" algn="tl">
                    <a:srgbClr val="000000">
                      <a:alpha val="43137"/>
                    </a:srgbClr>
                  </a:outerShdw>
                </a:effectLst>
                <a:latin typeface="Arabic Typesetting" pitchFamily="66" charset="-78"/>
                <a:cs typeface="Arabic Typesetting" pitchFamily="66" charset="-78"/>
              </a:rPr>
              <a:t>ب_ معرفة الغرض من </a:t>
            </a:r>
            <a:r>
              <a:rPr lang="ar-SA" sz="2800" b="1" dirty="0" err="1" smtClean="0">
                <a:solidFill>
                  <a:schemeClr val="bg2">
                    <a:lumMod val="25000"/>
                  </a:schemeClr>
                </a:solidFill>
                <a:effectLst>
                  <a:outerShdw blurRad="38100" dist="38100" dir="2700000" algn="tl">
                    <a:srgbClr val="000000">
                      <a:alpha val="43137"/>
                    </a:srgbClr>
                  </a:outerShdw>
                </a:effectLst>
                <a:latin typeface="Arabic Typesetting" pitchFamily="66" charset="-78"/>
                <a:cs typeface="Arabic Typesetting" pitchFamily="66" charset="-78"/>
              </a:rPr>
              <a:t>الإستئجار</a:t>
            </a:r>
            <a:r>
              <a:rPr lang="ar-SA" sz="2800" b="1" dirty="0" smtClean="0">
                <a:solidFill>
                  <a:schemeClr val="bg2">
                    <a:lumMod val="25000"/>
                  </a:schemeClr>
                </a:solidFill>
                <a:effectLst>
                  <a:outerShdw blurRad="38100" dist="38100" dir="2700000" algn="tl">
                    <a:srgbClr val="000000">
                      <a:alpha val="43137"/>
                    </a:srgbClr>
                  </a:outerShdw>
                </a:effectLst>
                <a:latin typeface="Arabic Typesetting" pitchFamily="66" charset="-78"/>
                <a:cs typeface="Arabic Typesetting" pitchFamily="66" charset="-78"/>
              </a:rPr>
              <a:t> </a:t>
            </a:r>
            <a:r>
              <a:rPr lang="ar-SA" sz="2800" b="1" dirty="0" smtClean="0">
                <a:effectLst>
                  <a:outerShdw blurRad="38100" dist="38100" dir="2700000" algn="tl">
                    <a:srgbClr val="000000">
                      <a:alpha val="43137"/>
                    </a:srgbClr>
                  </a:outerShdw>
                </a:effectLst>
                <a:latin typeface="Arabic Typesetting" pitchFamily="66" charset="-78"/>
                <a:cs typeface="Arabic Typesetting" pitchFamily="66" charset="-78"/>
              </a:rPr>
              <a:t>, ففي الشقة مثلاُ يعرف هل المراد من استئجار الشقة السكنى , أو جعلها مكتبا تجاريا </a:t>
            </a:r>
            <a:r>
              <a:rPr lang="ar-SA" sz="2800" b="1" dirty="0" err="1" smtClean="0">
                <a:effectLst>
                  <a:outerShdw blurRad="38100" dist="38100" dir="2700000" algn="tl">
                    <a:srgbClr val="000000">
                      <a:alpha val="43137"/>
                    </a:srgbClr>
                  </a:outerShdw>
                </a:effectLst>
                <a:latin typeface="Arabic Typesetting" pitchFamily="66" charset="-78"/>
                <a:cs typeface="Arabic Typesetting" pitchFamily="66" charset="-78"/>
              </a:rPr>
              <a:t>او</a:t>
            </a:r>
            <a:r>
              <a:rPr lang="ar-SA" sz="2800" b="1" dirty="0" smtClean="0">
                <a:effectLst>
                  <a:outerShdw blurRad="38100" dist="38100" dir="2700000" algn="tl">
                    <a:srgbClr val="000000">
                      <a:alpha val="43137"/>
                    </a:srgbClr>
                  </a:outerShdw>
                </a:effectLst>
                <a:latin typeface="Arabic Typesetting" pitchFamily="66" charset="-78"/>
                <a:cs typeface="Arabic Typesetting" pitchFamily="66" charset="-78"/>
              </a:rPr>
              <a:t> جعلها مستودعا أو جعلها معملا </a:t>
            </a:r>
            <a:r>
              <a:rPr lang="ar-SA" sz="2800" b="1" dirty="0" err="1" smtClean="0">
                <a:effectLst>
                  <a:outerShdw blurRad="38100" dist="38100" dir="2700000" algn="tl">
                    <a:srgbClr val="000000">
                      <a:alpha val="43137"/>
                    </a:srgbClr>
                  </a:outerShdw>
                </a:effectLst>
                <a:latin typeface="Arabic Typesetting" pitchFamily="66" charset="-78"/>
                <a:cs typeface="Arabic Typesetting" pitchFamily="66" charset="-78"/>
              </a:rPr>
              <a:t>او</a:t>
            </a:r>
            <a:r>
              <a:rPr lang="ar-SA" sz="2800" b="1" dirty="0" smtClean="0">
                <a:effectLst>
                  <a:outerShdw blurRad="38100" dist="38100" dir="2700000" algn="tl">
                    <a:srgbClr val="000000">
                      <a:alpha val="43137"/>
                    </a:srgbClr>
                  </a:outerShdw>
                </a:effectLst>
                <a:latin typeface="Arabic Typesetting" pitchFamily="66" charset="-78"/>
                <a:cs typeface="Arabic Typesetting" pitchFamily="66" charset="-78"/>
              </a:rPr>
              <a:t> غير ذلك ..</a:t>
            </a:r>
            <a:endParaRPr lang="ar-SA" sz="2800" b="1" dirty="0">
              <a:effectLst>
                <a:outerShdw blurRad="38100" dist="38100" dir="2700000" algn="tl">
                  <a:srgbClr val="000000">
                    <a:alpha val="43137"/>
                  </a:srgbClr>
                </a:outerShdw>
              </a:effectLst>
              <a:latin typeface="Arabic Typesetting" pitchFamily="66" charset="-78"/>
              <a:cs typeface="Arabic Typesetting" pitchFamily="66" charset="-78"/>
            </a:endParaRPr>
          </a:p>
        </p:txBody>
      </p:sp>
      <p:pic>
        <p:nvPicPr>
          <p:cNvPr id="5" name="صورة 4" descr="untitledq.bmp"/>
          <p:cNvPicPr>
            <a:picLocks noChangeAspect="1"/>
          </p:cNvPicPr>
          <p:nvPr/>
        </p:nvPicPr>
        <p:blipFill>
          <a:blip r:embed="rId2"/>
          <a:stretch>
            <a:fillRect/>
          </a:stretch>
        </p:blipFill>
        <p:spPr>
          <a:xfrm>
            <a:off x="428596" y="285728"/>
            <a:ext cx="1571636" cy="1357322"/>
          </a:xfrm>
          <a:prstGeom prst="rect">
            <a:avLst/>
          </a:prstGeom>
          <a:ln>
            <a:noFill/>
          </a:ln>
          <a:effectLst>
            <a:softEdge rad="112500"/>
          </a:effectLst>
        </p:spPr>
      </p:pic>
      <p:cxnSp>
        <p:nvCxnSpPr>
          <p:cNvPr id="9" name="رابط مستقيم 8"/>
          <p:cNvCxnSpPr/>
          <p:nvPr/>
        </p:nvCxnSpPr>
        <p:spPr>
          <a:xfrm rot="10800000">
            <a:off x="2428860" y="1714489"/>
            <a:ext cx="5857916" cy="1588"/>
          </a:xfrm>
          <a:prstGeom prst="line">
            <a:avLst/>
          </a:prstGeom>
          <a:ln>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11" name="رابط مستقيم 10"/>
          <p:cNvCxnSpPr/>
          <p:nvPr/>
        </p:nvCxnSpPr>
        <p:spPr>
          <a:xfrm rot="10800000">
            <a:off x="2428860" y="3929066"/>
            <a:ext cx="5857916" cy="1588"/>
          </a:xfrm>
          <a:prstGeom prst="line">
            <a:avLst/>
          </a:prstGeom>
          <a:ln>
            <a:solidFill>
              <a:schemeClr val="bg2">
                <a:lumMod val="2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to="" calcmode="lin" valueType="num">
                                      <p:cBhvr>
                                        <p:cTn id="7" dur="1" fill="hold"/>
                                        <p:tgtEl>
                                          <p:spTgt spid="2">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 to="" calcmode="lin" valueType="num">
                                      <p:cBhvr>
                                        <p:cTn id="12" dur="1" fill="hold"/>
                                        <p:tgtEl>
                                          <p:spTgt spid="2">
                                            <p:txEl>
                                              <p:pRg st="1" end="1"/>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 to="" calcmode="lin" valueType="num">
                                      <p:cBhvr>
                                        <p:cTn id="17" dur="1" fill="hold"/>
                                        <p:tgtEl>
                                          <p:spTgt spid="2">
                                            <p:txEl>
                                              <p:pRg st="2" end="2"/>
                                            </p:txEl>
                                          </p:spTgt>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nodeType="clickEffect">
                                  <p:stCondLst>
                                    <p:cond delay="0"/>
                                  </p:stCondLst>
                                  <p:childTnLst>
                                    <p:set>
                                      <p:cBhvr>
                                        <p:cTn id="21" dur="1" fill="hold">
                                          <p:stCondLst>
                                            <p:cond delay="0"/>
                                          </p:stCondLst>
                                        </p:cTn>
                                        <p:tgtEl>
                                          <p:spTgt spid="3">
                                            <p:txEl>
                                              <p:pRg st="0" end="0"/>
                                            </p:txEl>
                                          </p:spTgt>
                                        </p:tgtEl>
                                        <p:attrNameLst>
                                          <p:attrName>style.visibility</p:attrName>
                                        </p:attrNameLst>
                                      </p:cBhvr>
                                      <p:to>
                                        <p:strVal val="visible"/>
                                      </p:to>
                                    </p:set>
                                    <p:anim to="" calcmode="lin" valueType="num">
                                      <p:cBhvr>
                                        <p:cTn id="22" dur="1" fill="hold"/>
                                        <p:tgtEl>
                                          <p:spTgt spid="3">
                                            <p:txEl>
                                              <p:pRg st="0" end="0"/>
                                            </p:txEl>
                                          </p:spTgt>
                                        </p:tgtEl>
                                        <p:attrNameLst>
                                          <p:attrName/>
                                        </p:attrNameLst>
                                      </p:cBhvr>
                                    </p:anim>
                                  </p:childTnLst>
                                </p:cTn>
                              </p:par>
                            </p:childTnLst>
                          </p:cTn>
                        </p:par>
                      </p:childTnLst>
                    </p:cTn>
                  </p:par>
                  <p:par>
                    <p:cTn id="23" fill="hold">
                      <p:stCondLst>
                        <p:cond delay="indefinite"/>
                      </p:stCondLst>
                      <p:childTnLst>
                        <p:par>
                          <p:cTn id="24" fill="hold">
                            <p:stCondLst>
                              <p:cond delay="0"/>
                            </p:stCondLst>
                            <p:childTnLst>
                              <p:par>
                                <p:cTn id="25" presetID="24" presetClass="entr" presetSubtype="0" fill="hold" nodeType="clickEffect">
                                  <p:stCondLst>
                                    <p:cond delay="0"/>
                                  </p:stCondLst>
                                  <p:childTnLst>
                                    <p:set>
                                      <p:cBhvr>
                                        <p:cTn id="26" dur="1" fill="hold">
                                          <p:stCondLst>
                                            <p:cond delay="0"/>
                                          </p:stCondLst>
                                        </p:cTn>
                                        <p:tgtEl>
                                          <p:spTgt spid="3">
                                            <p:txEl>
                                              <p:pRg st="1" end="1"/>
                                            </p:txEl>
                                          </p:spTgt>
                                        </p:tgtEl>
                                        <p:attrNameLst>
                                          <p:attrName>style.visibility</p:attrName>
                                        </p:attrNameLst>
                                      </p:cBhvr>
                                      <p:to>
                                        <p:strVal val="visible"/>
                                      </p:to>
                                    </p:set>
                                    <p:anim to="" calcmode="lin" valueType="num">
                                      <p:cBhvr>
                                        <p:cTn id="27" dur="1" fill="hold"/>
                                        <p:tgtEl>
                                          <p:spTgt spid="3">
                                            <p:txEl>
                                              <p:pRg st="1" end="1"/>
                                            </p:txEl>
                                          </p:spTgt>
                                        </p:tgtEl>
                                        <p:attrNameLst>
                                          <p:attrName/>
                                        </p:attrNameLst>
                                      </p:cBhvr>
                                    </p:anim>
                                  </p:childTnLst>
                                </p:cTn>
                              </p:par>
                              <p:par>
                                <p:cTn id="28" presetID="24" presetClass="entr" presetSubtype="0" fill="hold" nodeType="withEffect">
                                  <p:stCondLst>
                                    <p:cond delay="0"/>
                                  </p:stCondLst>
                                  <p:childTnLst>
                                    <p:set>
                                      <p:cBhvr>
                                        <p:cTn id="29" dur="1" fill="hold">
                                          <p:stCondLst>
                                            <p:cond delay="0"/>
                                          </p:stCondLst>
                                        </p:cTn>
                                        <p:tgtEl>
                                          <p:spTgt spid="3">
                                            <p:txEl>
                                              <p:pRg st="2" end="2"/>
                                            </p:txEl>
                                          </p:spTgt>
                                        </p:tgtEl>
                                        <p:attrNameLst>
                                          <p:attrName>style.visibility</p:attrName>
                                        </p:attrNameLst>
                                      </p:cBhvr>
                                      <p:to>
                                        <p:strVal val="visible"/>
                                      </p:to>
                                    </p:set>
                                    <p:anim to="" calcmode="lin" valueType="num">
                                      <p:cBhvr>
                                        <p:cTn id="30" dur="1" fill="hold"/>
                                        <p:tgtEl>
                                          <p:spTgt spid="3">
                                            <p:txEl>
                                              <p:pRg st="2" end="2"/>
                                            </p:txEl>
                                          </p:spTgt>
                                        </p:tgtEl>
                                        <p:attrNameLst>
                                          <p:attrName/>
                                        </p:attrNameLst>
                                      </p:cBhvr>
                                    </p:anim>
                                  </p:childTnLst>
                                </p:cTn>
                              </p:par>
                              <p:par>
                                <p:cTn id="31" presetID="24" presetClass="entr" presetSubtype="0" fill="hold" nodeType="withEffect">
                                  <p:stCondLst>
                                    <p:cond delay="0"/>
                                  </p:stCondLst>
                                  <p:childTnLst>
                                    <p:set>
                                      <p:cBhvr>
                                        <p:cTn id="32" dur="1" fill="hold">
                                          <p:stCondLst>
                                            <p:cond delay="0"/>
                                          </p:stCondLst>
                                        </p:cTn>
                                        <p:tgtEl>
                                          <p:spTgt spid="3">
                                            <p:txEl>
                                              <p:pRg st="3" end="3"/>
                                            </p:txEl>
                                          </p:spTgt>
                                        </p:tgtEl>
                                        <p:attrNameLst>
                                          <p:attrName>style.visibility</p:attrName>
                                        </p:attrNameLst>
                                      </p:cBhvr>
                                      <p:to>
                                        <p:strVal val="visible"/>
                                      </p:to>
                                    </p:set>
                                    <p:anim to="" calcmode="lin" valueType="num">
                                      <p:cBhvr>
                                        <p:cTn id="33" dur="1" fill="hold"/>
                                        <p:tgtEl>
                                          <p:spTgt spid="3">
                                            <p:txEl>
                                              <p:pRg st="3" end="3"/>
                                            </p:txEl>
                                          </p:spTgt>
                                        </p:tgtEl>
                                        <p:attrNameLst>
                                          <p:attrName/>
                                        </p:attrNameLst>
                                      </p:cBhvr>
                                    </p:anim>
                                  </p:childTnLst>
                                </p:cTn>
                              </p:par>
                            </p:childTnLst>
                          </p:cTn>
                        </p:par>
                      </p:childTnLst>
                    </p:cTn>
                  </p:par>
                  <p:par>
                    <p:cTn id="34" fill="hold">
                      <p:stCondLst>
                        <p:cond delay="indefinite"/>
                      </p:stCondLst>
                      <p:childTnLst>
                        <p:par>
                          <p:cTn id="35" fill="hold">
                            <p:stCondLst>
                              <p:cond delay="0"/>
                            </p:stCondLst>
                            <p:childTnLst>
                              <p:par>
                                <p:cTn id="36" presetID="24" presetClass="entr" presetSubtype="0" fill="hold" nodeType="clickEffect">
                                  <p:stCondLst>
                                    <p:cond delay="0"/>
                                  </p:stCondLst>
                                  <p:childTnLst>
                                    <p:set>
                                      <p:cBhvr>
                                        <p:cTn id="37" dur="1" fill="hold">
                                          <p:stCondLst>
                                            <p:cond delay="0"/>
                                          </p:stCondLst>
                                        </p:cTn>
                                        <p:tgtEl>
                                          <p:spTgt spid="4">
                                            <p:txEl>
                                              <p:pRg st="0" end="0"/>
                                            </p:txEl>
                                          </p:spTgt>
                                        </p:tgtEl>
                                        <p:attrNameLst>
                                          <p:attrName>style.visibility</p:attrName>
                                        </p:attrNameLst>
                                      </p:cBhvr>
                                      <p:to>
                                        <p:strVal val="visible"/>
                                      </p:to>
                                    </p:set>
                                    <p:anim to="" calcmode="lin" valueType="num">
                                      <p:cBhvr>
                                        <p:cTn id="38" dur="1" fill="hold"/>
                                        <p:tgtEl>
                                          <p:spTgt spid="4">
                                            <p:txEl>
                                              <p:pRg st="0" end="0"/>
                                            </p:txEl>
                                          </p:spTgt>
                                        </p:tgtEl>
                                        <p:attrNameLst>
                                          <p:attrName/>
                                        </p:attrNameLst>
                                      </p:cBhvr>
                                    </p:anim>
                                  </p:childTnLst>
                                </p:cTn>
                              </p:par>
                            </p:childTnLst>
                          </p:cTn>
                        </p:par>
                      </p:childTnLst>
                    </p:cTn>
                  </p:par>
                  <p:par>
                    <p:cTn id="39" fill="hold">
                      <p:stCondLst>
                        <p:cond delay="indefinite"/>
                      </p:stCondLst>
                      <p:childTnLst>
                        <p:par>
                          <p:cTn id="40" fill="hold">
                            <p:stCondLst>
                              <p:cond delay="0"/>
                            </p:stCondLst>
                            <p:childTnLst>
                              <p:par>
                                <p:cTn id="41" presetID="24" presetClass="entr" presetSubtype="0" fill="hold" nodeType="clickEffect">
                                  <p:stCondLst>
                                    <p:cond delay="0"/>
                                  </p:stCondLst>
                                  <p:childTnLst>
                                    <p:set>
                                      <p:cBhvr>
                                        <p:cTn id="42" dur="1" fill="hold">
                                          <p:stCondLst>
                                            <p:cond delay="0"/>
                                          </p:stCondLst>
                                        </p:cTn>
                                        <p:tgtEl>
                                          <p:spTgt spid="4">
                                            <p:txEl>
                                              <p:pRg st="1" end="1"/>
                                            </p:txEl>
                                          </p:spTgt>
                                        </p:tgtEl>
                                        <p:attrNameLst>
                                          <p:attrName>style.visibility</p:attrName>
                                        </p:attrNameLst>
                                      </p:cBhvr>
                                      <p:to>
                                        <p:strVal val="visible"/>
                                      </p:to>
                                    </p:set>
                                    <p:anim to="" calcmode="lin" valueType="num">
                                      <p:cBhvr>
                                        <p:cTn id="43" dur="1" fill="hold"/>
                                        <p:tgtEl>
                                          <p:spTgt spid="4">
                                            <p:txEl>
                                              <p:pRg st="1" end="1"/>
                                            </p:txEl>
                                          </p:spTgt>
                                        </p:tgtEl>
                                        <p:attrNameLst>
                                          <p:attrName/>
                                        </p:attrNameLst>
                                      </p:cBhvr>
                                    </p:anim>
                                  </p:childTnLst>
                                </p:cTn>
                              </p:par>
                            </p:childTnLst>
                          </p:cTn>
                        </p:par>
                      </p:childTnLst>
                    </p:cTn>
                  </p:par>
                  <p:par>
                    <p:cTn id="44" fill="hold">
                      <p:stCondLst>
                        <p:cond delay="indefinite"/>
                      </p:stCondLst>
                      <p:childTnLst>
                        <p:par>
                          <p:cTn id="45" fill="hold">
                            <p:stCondLst>
                              <p:cond delay="0"/>
                            </p:stCondLst>
                            <p:childTnLst>
                              <p:par>
                                <p:cTn id="46" presetID="24" presetClass="entr" presetSubtype="0" fill="hold" nodeType="clickEffect">
                                  <p:stCondLst>
                                    <p:cond delay="0"/>
                                  </p:stCondLst>
                                  <p:childTnLst>
                                    <p:set>
                                      <p:cBhvr>
                                        <p:cTn id="47" dur="1" fill="hold">
                                          <p:stCondLst>
                                            <p:cond delay="0"/>
                                          </p:stCondLst>
                                        </p:cTn>
                                        <p:tgtEl>
                                          <p:spTgt spid="4">
                                            <p:txEl>
                                              <p:pRg st="2" end="2"/>
                                            </p:txEl>
                                          </p:spTgt>
                                        </p:tgtEl>
                                        <p:attrNameLst>
                                          <p:attrName>style.visibility</p:attrName>
                                        </p:attrNameLst>
                                      </p:cBhvr>
                                      <p:to>
                                        <p:strVal val="visible"/>
                                      </p:to>
                                    </p:set>
                                    <p:anim to="" calcmode="lin" valueType="num">
                                      <p:cBhvr>
                                        <p:cTn id="48" dur="1" fill="hold"/>
                                        <p:tgtEl>
                                          <p:spTgt spid="4">
                                            <p:txEl>
                                              <p:pRg st="2" end="2"/>
                                            </p:txEl>
                                          </p:spTgt>
                                        </p:tgtEl>
                                        <p:attrNameLst>
                                          <p:attrName/>
                                        </p:attrNameLst>
                                      </p:cBhvr>
                                    </p:anim>
                                  </p:childTnLst>
                                </p:cTn>
                              </p:par>
                            </p:childTnLst>
                          </p:cTn>
                        </p:par>
                      </p:childTnLst>
                    </p:cTn>
                  </p:par>
                  <p:par>
                    <p:cTn id="49" fill="hold">
                      <p:stCondLst>
                        <p:cond delay="indefinite"/>
                      </p:stCondLst>
                      <p:childTnLst>
                        <p:par>
                          <p:cTn id="50" fill="hold">
                            <p:stCondLst>
                              <p:cond delay="0"/>
                            </p:stCondLst>
                            <p:childTnLst>
                              <p:par>
                                <p:cTn id="51" presetID="24" presetClass="entr" presetSubtype="0" fill="hold" nodeType="clickEffect">
                                  <p:stCondLst>
                                    <p:cond delay="0"/>
                                  </p:stCondLst>
                                  <p:childTnLst>
                                    <p:set>
                                      <p:cBhvr>
                                        <p:cTn id="52" dur="1" fill="hold">
                                          <p:stCondLst>
                                            <p:cond delay="0"/>
                                          </p:stCondLst>
                                        </p:cTn>
                                        <p:tgtEl>
                                          <p:spTgt spid="4">
                                            <p:txEl>
                                              <p:pRg st="3" end="3"/>
                                            </p:txEl>
                                          </p:spTgt>
                                        </p:tgtEl>
                                        <p:attrNameLst>
                                          <p:attrName>style.visibility</p:attrName>
                                        </p:attrNameLst>
                                      </p:cBhvr>
                                      <p:to>
                                        <p:strVal val="visible"/>
                                      </p:to>
                                    </p:set>
                                    <p:anim to="" calcmode="lin" valueType="num">
                                      <p:cBhvr>
                                        <p:cTn id="53" dur="1" fill="hold"/>
                                        <p:tgtEl>
                                          <p:spTgt spid="4">
                                            <p:txEl>
                                              <p:pRg st="3" end="3"/>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مستطيل 5"/>
          <p:cNvSpPr/>
          <p:nvPr/>
        </p:nvSpPr>
        <p:spPr>
          <a:xfrm>
            <a:off x="0" y="0"/>
            <a:ext cx="9144000" cy="6858000"/>
          </a:xfrm>
          <a:prstGeom prst="rect">
            <a:avLst/>
          </a:prstGeom>
          <a:solidFill>
            <a:schemeClr val="accent3">
              <a:lumMod val="20000"/>
              <a:lumOff val="8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ln>
                <a:solidFill>
                  <a:schemeClr val="accent3">
                    <a:lumMod val="75000"/>
                  </a:schemeClr>
                </a:solidFill>
              </a:ln>
            </a:endParaRPr>
          </a:p>
        </p:txBody>
      </p:sp>
      <p:sp>
        <p:nvSpPr>
          <p:cNvPr id="2" name="مربع نص 1"/>
          <p:cNvSpPr txBox="1"/>
          <p:nvPr/>
        </p:nvSpPr>
        <p:spPr>
          <a:xfrm>
            <a:off x="571472" y="857232"/>
            <a:ext cx="8001056" cy="400110"/>
          </a:xfrm>
          <a:prstGeom prst="rect">
            <a:avLst/>
          </a:prstGeom>
          <a:noFill/>
        </p:spPr>
        <p:txBody>
          <a:bodyPr wrap="square" rtlCol="1">
            <a:spAutoFit/>
          </a:bodyPr>
          <a:lstStyle/>
          <a:p>
            <a:r>
              <a:rPr lang="ar-SA" sz="2000" b="1" dirty="0" smtClean="0">
                <a:solidFill>
                  <a:schemeClr val="accent3">
                    <a:lumMod val="75000"/>
                  </a:schemeClr>
                </a:solidFill>
                <a:latin typeface="Arial Unicode MS" pitchFamily="34" charset="-128"/>
                <a:ea typeface="Arial Unicode MS" pitchFamily="34" charset="-128"/>
                <a:cs typeface="Arial Unicode MS" pitchFamily="34" charset="-128"/>
              </a:rPr>
              <a:t>الشرط الثاني : </a:t>
            </a:r>
            <a:r>
              <a:rPr lang="ar-SA" sz="2000" b="1" dirty="0" smtClean="0">
                <a:latin typeface="Arial Unicode MS" pitchFamily="34" charset="-128"/>
                <a:ea typeface="Arial Unicode MS" pitchFamily="34" charset="-128"/>
                <a:cs typeface="Arial Unicode MS" pitchFamily="34" charset="-128"/>
              </a:rPr>
              <a:t>معرفة الأجرة معرفة تنفي الغرر عنها .</a:t>
            </a:r>
          </a:p>
        </p:txBody>
      </p:sp>
      <p:sp>
        <p:nvSpPr>
          <p:cNvPr id="3" name="مربع نص 2"/>
          <p:cNvSpPr txBox="1"/>
          <p:nvPr/>
        </p:nvSpPr>
        <p:spPr>
          <a:xfrm>
            <a:off x="4429124" y="4643446"/>
            <a:ext cx="3143272" cy="369332"/>
          </a:xfrm>
          <a:prstGeom prst="rect">
            <a:avLst/>
          </a:prstGeom>
          <a:noFill/>
        </p:spPr>
        <p:txBody>
          <a:bodyPr wrap="square" rtlCol="1">
            <a:spAutoFit/>
          </a:bodyPr>
          <a:lstStyle/>
          <a:p>
            <a:endParaRPr lang="ar-SA" dirty="0"/>
          </a:p>
        </p:txBody>
      </p:sp>
      <p:pic>
        <p:nvPicPr>
          <p:cNvPr id="5" name="صورة 4" descr="untitledq.bmp"/>
          <p:cNvPicPr>
            <a:picLocks noChangeAspect="1"/>
          </p:cNvPicPr>
          <p:nvPr/>
        </p:nvPicPr>
        <p:blipFill>
          <a:blip r:embed="rId2">
            <a:duotone>
              <a:schemeClr val="accent3">
                <a:shade val="45000"/>
                <a:satMod val="135000"/>
              </a:schemeClr>
              <a:prstClr val="white"/>
            </a:duotone>
          </a:blip>
          <a:stretch>
            <a:fillRect/>
          </a:stretch>
        </p:blipFill>
        <p:spPr>
          <a:xfrm>
            <a:off x="785786" y="785794"/>
            <a:ext cx="1071485" cy="961905"/>
          </a:xfrm>
          <a:prstGeom prst="ellipse">
            <a:avLst/>
          </a:prstGeom>
          <a:ln w="3175" cap="rnd">
            <a:solidFill>
              <a:schemeClr val="accent3">
                <a:lumMod val="75000"/>
              </a:schemeClr>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7" name="مربع نص 6"/>
          <p:cNvSpPr txBox="1"/>
          <p:nvPr/>
        </p:nvSpPr>
        <p:spPr>
          <a:xfrm>
            <a:off x="571472" y="2000240"/>
            <a:ext cx="8001056" cy="707886"/>
          </a:xfrm>
          <a:prstGeom prst="rect">
            <a:avLst/>
          </a:prstGeom>
          <a:noFill/>
        </p:spPr>
        <p:txBody>
          <a:bodyPr wrap="square" rtlCol="1">
            <a:spAutoFit/>
          </a:bodyPr>
          <a:lstStyle/>
          <a:p>
            <a:r>
              <a:rPr lang="ar-SA" sz="2000" b="1" dirty="0" smtClean="0">
                <a:solidFill>
                  <a:schemeClr val="accent3">
                    <a:lumMod val="75000"/>
                  </a:schemeClr>
                </a:solidFill>
                <a:latin typeface="Arial Unicode MS" pitchFamily="34" charset="-128"/>
                <a:ea typeface="Arial Unicode MS" pitchFamily="34" charset="-128"/>
                <a:cs typeface="Arial Unicode MS" pitchFamily="34" charset="-128"/>
              </a:rPr>
              <a:t>الشرط الثالث : </a:t>
            </a:r>
            <a:r>
              <a:rPr lang="ar-SA" sz="2000" b="1" dirty="0" smtClean="0">
                <a:latin typeface="Arial Unicode MS" pitchFamily="34" charset="-128"/>
                <a:ea typeface="Arial Unicode MS" pitchFamily="34" charset="-128"/>
                <a:cs typeface="Arial Unicode MS" pitchFamily="34" charset="-128"/>
              </a:rPr>
              <a:t>أن تكون المنفعة مباحة فلا يجوز أن يستأجر محلاً لبيع فيها ما حرم الله .</a:t>
            </a:r>
          </a:p>
        </p:txBody>
      </p:sp>
      <p:sp>
        <p:nvSpPr>
          <p:cNvPr id="8" name="مربع نص 7"/>
          <p:cNvSpPr txBox="1"/>
          <p:nvPr/>
        </p:nvSpPr>
        <p:spPr>
          <a:xfrm>
            <a:off x="571472" y="3435494"/>
            <a:ext cx="8001056" cy="707886"/>
          </a:xfrm>
          <a:prstGeom prst="rect">
            <a:avLst/>
          </a:prstGeom>
          <a:noFill/>
        </p:spPr>
        <p:txBody>
          <a:bodyPr wrap="square" rtlCol="1">
            <a:spAutoFit/>
          </a:bodyPr>
          <a:lstStyle/>
          <a:p>
            <a:r>
              <a:rPr lang="ar-SA" sz="2000" b="1" dirty="0" smtClean="0">
                <a:solidFill>
                  <a:schemeClr val="accent3">
                    <a:lumMod val="75000"/>
                  </a:schemeClr>
                </a:solidFill>
                <a:latin typeface="Arial Unicode MS" pitchFamily="34" charset="-128"/>
                <a:ea typeface="Arial Unicode MS" pitchFamily="34" charset="-128"/>
                <a:cs typeface="Arial Unicode MS" pitchFamily="34" charset="-128"/>
              </a:rPr>
              <a:t>الشرط الرابع : </a:t>
            </a:r>
            <a:r>
              <a:rPr lang="ar-SA" sz="2000" b="1" dirty="0" smtClean="0">
                <a:latin typeface="Arial Unicode MS" pitchFamily="34" charset="-128"/>
                <a:ea typeface="Arial Unicode MS" pitchFamily="34" charset="-128"/>
                <a:cs typeface="Arial Unicode MS" pitchFamily="34" charset="-128"/>
              </a:rPr>
              <a:t>القدرة على التسليم ، فلا يجوز تأجير ما يعجز عن تسليمه كسيارة المسروقة .</a:t>
            </a:r>
          </a:p>
        </p:txBody>
      </p:sp>
      <p:sp>
        <p:nvSpPr>
          <p:cNvPr id="9" name="مربع نص 8"/>
          <p:cNvSpPr txBox="1"/>
          <p:nvPr/>
        </p:nvSpPr>
        <p:spPr>
          <a:xfrm>
            <a:off x="571472" y="5007130"/>
            <a:ext cx="8001056" cy="707886"/>
          </a:xfrm>
          <a:prstGeom prst="rect">
            <a:avLst/>
          </a:prstGeom>
          <a:noFill/>
        </p:spPr>
        <p:txBody>
          <a:bodyPr wrap="square" rtlCol="1">
            <a:spAutoFit/>
          </a:bodyPr>
          <a:lstStyle/>
          <a:p>
            <a:r>
              <a:rPr lang="ar-SA" sz="2000" b="1" dirty="0" smtClean="0">
                <a:solidFill>
                  <a:schemeClr val="accent3">
                    <a:lumMod val="75000"/>
                  </a:schemeClr>
                </a:solidFill>
                <a:latin typeface="Arial Unicode MS" pitchFamily="34" charset="-128"/>
                <a:ea typeface="Arial Unicode MS" pitchFamily="34" charset="-128"/>
                <a:cs typeface="Arial Unicode MS" pitchFamily="34" charset="-128"/>
              </a:rPr>
              <a:t>الشرط الخامس : </a:t>
            </a:r>
            <a:r>
              <a:rPr lang="ar-SA" sz="2000" b="1" dirty="0" smtClean="0">
                <a:latin typeface="Arial Unicode MS" pitchFamily="34" charset="-128"/>
                <a:ea typeface="Arial Unicode MS" pitchFamily="34" charset="-128"/>
                <a:cs typeface="Arial Unicode MS" pitchFamily="34" charset="-128"/>
              </a:rPr>
              <a:t>أن تكون المنفعة مملوكة للمؤجر أو مأذوناً له بالتصرف فيها كالوكيل وولي الصغير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to="" calcmode="lin" valueType="num">
                                      <p:cBhvr>
                                        <p:cTn id="7" dur="1" fill="hold"/>
                                        <p:tgtEl>
                                          <p:spTgt spid="2"/>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 to="" calcmode="lin" valueType="num">
                                      <p:cBhvr>
                                        <p:cTn id="12" dur="1" fill="hold"/>
                                        <p:tgtEl>
                                          <p:spTgt spid="7"/>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 to="" calcmode="lin" valueType="num">
                                      <p:cBhvr>
                                        <p:cTn id="17" dur="1" fill="hold"/>
                                        <p:tgtEl>
                                          <p:spTgt spid="8"/>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 to="" calcmode="lin" valueType="num">
                                      <p:cBhvr>
                                        <p:cTn id="22" dur="1" fill="hold"/>
                                        <p:tgtEl>
                                          <p:spTgt spid="9"/>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7" grpId="0"/>
      <p:bldP spid="8" grpId="0"/>
      <p:bldP spid="9"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مستطيل 6"/>
          <p:cNvSpPr/>
          <p:nvPr/>
        </p:nvSpPr>
        <p:spPr>
          <a:xfrm>
            <a:off x="0" y="0"/>
            <a:ext cx="9144000" cy="6858000"/>
          </a:xfrm>
          <a:prstGeom prst="rect">
            <a:avLst/>
          </a:prstGeom>
          <a:solidFill>
            <a:schemeClr val="bg2">
              <a:lumMod val="90000"/>
            </a:schemeClr>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2" name="مربع نص 1"/>
          <p:cNvSpPr txBox="1"/>
          <p:nvPr/>
        </p:nvSpPr>
        <p:spPr>
          <a:xfrm>
            <a:off x="2253595" y="1135077"/>
            <a:ext cx="6109429" cy="1508105"/>
          </a:xfrm>
          <a:prstGeom prst="rect">
            <a:avLst/>
          </a:prstGeom>
          <a:noFill/>
        </p:spPr>
        <p:txBody>
          <a:bodyPr wrap="none" rtlCol="1">
            <a:spAutoFit/>
          </a:bodyPr>
          <a:lstStyle/>
          <a:p>
            <a:r>
              <a:rPr lang="ar-SA" sz="3200" b="1" u="sng" dirty="0" smtClean="0">
                <a:solidFill>
                  <a:schemeClr val="bg2">
                    <a:lumMod val="25000"/>
                  </a:schemeClr>
                </a:solidFill>
                <a:latin typeface="Arabic Typesetting" pitchFamily="66" charset="-78"/>
                <a:cs typeface="Arabic Typesetting" pitchFamily="66" charset="-78"/>
              </a:rPr>
              <a:t>التزامات المؤجر :</a:t>
            </a:r>
          </a:p>
          <a:p>
            <a:r>
              <a:rPr lang="ar-SA" sz="3200" b="1" u="sng" dirty="0" smtClean="0">
                <a:solidFill>
                  <a:srgbClr val="0070C0"/>
                </a:solidFill>
                <a:latin typeface="Arabic Typesetting" pitchFamily="66" charset="-78"/>
                <a:cs typeface="Arabic Typesetting" pitchFamily="66" charset="-78"/>
              </a:rPr>
              <a:t>يجب على المؤجر فعل كل ما يتمكن </a:t>
            </a:r>
            <a:r>
              <a:rPr lang="ar-SA" sz="3200" b="1" u="sng" dirty="0" err="1" smtClean="0">
                <a:solidFill>
                  <a:srgbClr val="0070C0"/>
                </a:solidFill>
                <a:latin typeface="Arabic Typesetting" pitchFamily="66" charset="-78"/>
                <a:cs typeface="Arabic Typesetting" pitchFamily="66" charset="-78"/>
              </a:rPr>
              <a:t>به</a:t>
            </a:r>
            <a:r>
              <a:rPr lang="ar-SA" sz="3200" b="1" u="sng" dirty="0" smtClean="0">
                <a:solidFill>
                  <a:srgbClr val="0070C0"/>
                </a:solidFill>
                <a:latin typeface="Arabic Typesetting" pitchFamily="66" charset="-78"/>
                <a:cs typeface="Arabic Typesetting" pitchFamily="66" charset="-78"/>
              </a:rPr>
              <a:t> المستأجر من الانتفاع بالعين </a:t>
            </a:r>
          </a:p>
          <a:p>
            <a:endParaRPr lang="ar-SA" sz="2800" dirty="0">
              <a:latin typeface="Arabic Typesetting" pitchFamily="66" charset="-78"/>
              <a:cs typeface="Arabic Typesetting" pitchFamily="66" charset="-78"/>
            </a:endParaRPr>
          </a:p>
        </p:txBody>
      </p:sp>
      <p:pic>
        <p:nvPicPr>
          <p:cNvPr id="5" name="صورة 4" descr="untitledq.bmp"/>
          <p:cNvPicPr>
            <a:picLocks noChangeAspect="1"/>
          </p:cNvPicPr>
          <p:nvPr/>
        </p:nvPicPr>
        <p:blipFill>
          <a:blip r:embed="rId2"/>
          <a:stretch>
            <a:fillRect/>
          </a:stretch>
        </p:blipFill>
        <p:spPr>
          <a:xfrm>
            <a:off x="428596" y="285728"/>
            <a:ext cx="1571636" cy="1357322"/>
          </a:xfrm>
          <a:prstGeom prst="rect">
            <a:avLst/>
          </a:prstGeom>
          <a:ln>
            <a:noFill/>
          </a:ln>
          <a:effectLst>
            <a:softEdge rad="112500"/>
          </a:effectLst>
        </p:spPr>
      </p:pic>
      <p:cxnSp>
        <p:nvCxnSpPr>
          <p:cNvPr id="9" name="رابط مستقيم 8"/>
          <p:cNvCxnSpPr/>
          <p:nvPr/>
        </p:nvCxnSpPr>
        <p:spPr>
          <a:xfrm rot="10800000">
            <a:off x="2428860" y="2855907"/>
            <a:ext cx="5857916" cy="1588"/>
          </a:xfrm>
          <a:prstGeom prst="line">
            <a:avLst/>
          </a:prstGeom>
          <a:ln>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11" name="رابط مستقيم 10"/>
          <p:cNvCxnSpPr/>
          <p:nvPr/>
        </p:nvCxnSpPr>
        <p:spPr>
          <a:xfrm rot="10800000">
            <a:off x="2428860" y="5641989"/>
            <a:ext cx="5857916" cy="1588"/>
          </a:xfrm>
          <a:prstGeom prst="line">
            <a:avLst/>
          </a:prstGeom>
          <a:ln>
            <a:solidFill>
              <a:schemeClr val="bg2">
                <a:lumMod val="25000"/>
              </a:schemeClr>
            </a:solidFill>
          </a:ln>
        </p:spPr>
        <p:style>
          <a:lnRef idx="1">
            <a:schemeClr val="accent1"/>
          </a:lnRef>
          <a:fillRef idx="0">
            <a:schemeClr val="accent1"/>
          </a:fillRef>
          <a:effectRef idx="0">
            <a:schemeClr val="accent1"/>
          </a:effectRef>
          <a:fontRef idx="minor">
            <a:schemeClr val="tx1"/>
          </a:fontRef>
        </p:style>
      </p:cxnSp>
      <p:sp>
        <p:nvSpPr>
          <p:cNvPr id="10" name="مربع نص 9"/>
          <p:cNvSpPr txBox="1"/>
          <p:nvPr/>
        </p:nvSpPr>
        <p:spPr>
          <a:xfrm>
            <a:off x="3760432" y="3421093"/>
            <a:ext cx="4597797" cy="1508105"/>
          </a:xfrm>
          <a:prstGeom prst="rect">
            <a:avLst/>
          </a:prstGeom>
          <a:noFill/>
        </p:spPr>
        <p:txBody>
          <a:bodyPr wrap="none" rtlCol="1">
            <a:spAutoFit/>
          </a:bodyPr>
          <a:lstStyle/>
          <a:p>
            <a:r>
              <a:rPr lang="ar-SA" sz="3200" b="1" u="sng" dirty="0" smtClean="0">
                <a:solidFill>
                  <a:schemeClr val="bg2">
                    <a:lumMod val="25000"/>
                  </a:schemeClr>
                </a:solidFill>
                <a:latin typeface="Arabic Typesetting" pitchFamily="66" charset="-78"/>
                <a:cs typeface="Arabic Typesetting" pitchFamily="66" charset="-78"/>
              </a:rPr>
              <a:t>التزامات المستأجر :</a:t>
            </a:r>
          </a:p>
          <a:p>
            <a:r>
              <a:rPr lang="ar-SA" sz="3200" b="1" u="sng" dirty="0" smtClean="0">
                <a:solidFill>
                  <a:srgbClr val="0070C0"/>
                </a:solidFill>
                <a:latin typeface="Arabic Typesetting" pitchFamily="66" charset="-78"/>
                <a:cs typeface="Arabic Typesetting" pitchFamily="66" charset="-78"/>
              </a:rPr>
              <a:t>فيلزمه دفع الأجرة والمحافظة على العين المستأجرة  .</a:t>
            </a:r>
          </a:p>
          <a:p>
            <a:endParaRPr lang="ar-SA" sz="2800" dirty="0">
              <a:latin typeface="Arabic Typesetting" pitchFamily="66" charset="-78"/>
              <a:cs typeface="Arabic Typesetting" pitchFamily="66"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to="" calcmode="lin" valueType="num">
                                      <p:cBhvr>
                                        <p:cTn id="7" dur="1" fill="hold"/>
                                        <p:tgtEl>
                                          <p:spTgt spid="2">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 to="" calcmode="lin" valueType="num">
                                      <p:cBhvr>
                                        <p:cTn id="12" dur="1" fill="hold"/>
                                        <p:tgtEl>
                                          <p:spTgt spid="2">
                                            <p:txEl>
                                              <p:pRg st="1" end="1"/>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nodeType="clickEffect">
                                  <p:stCondLst>
                                    <p:cond delay="0"/>
                                  </p:stCondLst>
                                  <p:childTnLst>
                                    <p:set>
                                      <p:cBhvr>
                                        <p:cTn id="16" dur="1" fill="hold">
                                          <p:stCondLst>
                                            <p:cond delay="0"/>
                                          </p:stCondLst>
                                        </p:cTn>
                                        <p:tgtEl>
                                          <p:spTgt spid="10">
                                            <p:txEl>
                                              <p:pRg st="0" end="0"/>
                                            </p:txEl>
                                          </p:spTgt>
                                        </p:tgtEl>
                                        <p:attrNameLst>
                                          <p:attrName>style.visibility</p:attrName>
                                        </p:attrNameLst>
                                      </p:cBhvr>
                                      <p:to>
                                        <p:strVal val="visible"/>
                                      </p:to>
                                    </p:set>
                                    <p:anim to="" calcmode="lin" valueType="num">
                                      <p:cBhvr>
                                        <p:cTn id="17" dur="1" fill="hold"/>
                                        <p:tgtEl>
                                          <p:spTgt spid="10">
                                            <p:txEl>
                                              <p:pRg st="0" end="0"/>
                                            </p:txEl>
                                          </p:spTgt>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nodeType="clickEffect">
                                  <p:stCondLst>
                                    <p:cond delay="0"/>
                                  </p:stCondLst>
                                  <p:childTnLst>
                                    <p:set>
                                      <p:cBhvr>
                                        <p:cTn id="21" dur="1" fill="hold">
                                          <p:stCondLst>
                                            <p:cond delay="0"/>
                                          </p:stCondLst>
                                        </p:cTn>
                                        <p:tgtEl>
                                          <p:spTgt spid="10">
                                            <p:txEl>
                                              <p:pRg st="1" end="1"/>
                                            </p:txEl>
                                          </p:spTgt>
                                        </p:tgtEl>
                                        <p:attrNameLst>
                                          <p:attrName>style.visibility</p:attrName>
                                        </p:attrNameLst>
                                      </p:cBhvr>
                                      <p:to>
                                        <p:strVal val="visible"/>
                                      </p:to>
                                    </p:set>
                                    <p:anim to="" calcmode="lin" valueType="num">
                                      <p:cBhvr>
                                        <p:cTn id="22" dur="1" fill="hold"/>
                                        <p:tgtEl>
                                          <p:spTgt spid="10">
                                            <p:txEl>
                                              <p:pRg st="1" end="1"/>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مستطيل 6"/>
          <p:cNvSpPr/>
          <p:nvPr/>
        </p:nvSpPr>
        <p:spPr>
          <a:xfrm>
            <a:off x="0" y="0"/>
            <a:ext cx="9144000" cy="6858000"/>
          </a:xfrm>
          <a:prstGeom prst="rect">
            <a:avLst/>
          </a:prstGeom>
          <a:solidFill>
            <a:schemeClr val="accent6">
              <a:lumMod val="20000"/>
              <a:lumOff val="80000"/>
            </a:schemeClr>
          </a:solidFill>
          <a:ln w="38100">
            <a:solidFill>
              <a:srgbClr val="541C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2" name="مربع نص 1"/>
          <p:cNvSpPr txBox="1"/>
          <p:nvPr/>
        </p:nvSpPr>
        <p:spPr>
          <a:xfrm>
            <a:off x="2214546" y="597739"/>
            <a:ext cx="6357982" cy="830997"/>
          </a:xfrm>
          <a:prstGeom prst="rect">
            <a:avLst/>
          </a:prstGeom>
          <a:noFill/>
        </p:spPr>
        <p:txBody>
          <a:bodyPr wrap="square" rtlCol="1">
            <a:spAutoFit/>
          </a:bodyPr>
          <a:lstStyle/>
          <a:p>
            <a:r>
              <a:rPr lang="ar-SA" sz="2400" b="1" u="sng" dirty="0" smtClean="0">
                <a:solidFill>
                  <a:srgbClr val="C00000"/>
                </a:solidFill>
                <a:latin typeface="Arial Unicode MS" pitchFamily="34" charset="-128"/>
                <a:ea typeface="Arial Unicode MS" pitchFamily="34" charset="-128"/>
                <a:cs typeface="Arial Unicode MS" pitchFamily="34" charset="-128"/>
              </a:rPr>
              <a:t>بيع العين المؤجرة : </a:t>
            </a:r>
          </a:p>
          <a:p>
            <a:r>
              <a:rPr lang="ar-SA" sz="2400" b="1" u="sng" dirty="0" smtClean="0">
                <a:solidFill>
                  <a:schemeClr val="bg2">
                    <a:lumMod val="25000"/>
                  </a:schemeClr>
                </a:solidFill>
                <a:latin typeface="Arial Unicode MS" pitchFamily="34" charset="-128"/>
                <a:ea typeface="Arial Unicode MS" pitchFamily="34" charset="-128"/>
                <a:cs typeface="Arial Unicode MS" pitchFamily="34" charset="-128"/>
              </a:rPr>
              <a:t>يجوز بيع العين المؤجرة ولا تنفسخ الإجارة ببيعها </a:t>
            </a:r>
          </a:p>
        </p:txBody>
      </p:sp>
      <p:sp>
        <p:nvSpPr>
          <p:cNvPr id="3" name="مربع نص 2"/>
          <p:cNvSpPr txBox="1"/>
          <p:nvPr/>
        </p:nvSpPr>
        <p:spPr>
          <a:xfrm>
            <a:off x="785786" y="1785926"/>
            <a:ext cx="7858180" cy="2985433"/>
          </a:xfrm>
          <a:prstGeom prst="rect">
            <a:avLst/>
          </a:prstGeom>
          <a:noFill/>
        </p:spPr>
        <p:txBody>
          <a:bodyPr wrap="square" rtlCol="1">
            <a:spAutoFit/>
          </a:bodyPr>
          <a:lstStyle/>
          <a:p>
            <a:r>
              <a:rPr lang="ar-SA" sz="2400" b="1" u="sng" dirty="0" smtClean="0">
                <a:solidFill>
                  <a:srgbClr val="C00000"/>
                </a:solidFill>
                <a:latin typeface="Arial Unicode MS" pitchFamily="34" charset="-128"/>
                <a:ea typeface="Arial Unicode MS" pitchFamily="34" charset="-128"/>
                <a:cs typeface="Arial Unicode MS" pitchFamily="34" charset="-128"/>
              </a:rPr>
              <a:t>أنواع الأجراء :</a:t>
            </a:r>
          </a:p>
          <a:p>
            <a:r>
              <a:rPr lang="ar-SA" sz="2000" b="1" u="sng" dirty="0" smtClean="0">
                <a:solidFill>
                  <a:schemeClr val="bg2">
                    <a:lumMod val="25000"/>
                  </a:schemeClr>
                </a:solidFill>
                <a:latin typeface="Arial Unicode MS" pitchFamily="34" charset="-128"/>
                <a:ea typeface="Arial Unicode MS" pitchFamily="34" charset="-128"/>
                <a:cs typeface="Arial Unicode MS" pitchFamily="34" charset="-128"/>
              </a:rPr>
              <a:t>الأشخاص المستأجرون قسمان:</a:t>
            </a:r>
          </a:p>
          <a:p>
            <a:r>
              <a:rPr lang="ar-SA" sz="2400" b="1" u="sng" dirty="0" smtClean="0">
                <a:solidFill>
                  <a:srgbClr val="541C00"/>
                </a:solidFill>
                <a:latin typeface="Arial Unicode MS" pitchFamily="34" charset="-128"/>
                <a:ea typeface="Arial Unicode MS" pitchFamily="34" charset="-128"/>
                <a:cs typeface="Arial Unicode MS" pitchFamily="34" charset="-128"/>
              </a:rPr>
              <a:t>القسم الأول : </a:t>
            </a:r>
            <a:r>
              <a:rPr lang="ar-SA" sz="2400" b="1" u="sng" dirty="0" smtClean="0">
                <a:solidFill>
                  <a:srgbClr val="0070C0"/>
                </a:solidFill>
                <a:latin typeface="Arial Unicode MS" pitchFamily="34" charset="-128"/>
                <a:ea typeface="Arial Unicode MS" pitchFamily="34" charset="-128"/>
                <a:cs typeface="Arial Unicode MS" pitchFamily="34" charset="-128"/>
              </a:rPr>
              <a:t>الأجير الخاص , </a:t>
            </a:r>
            <a:r>
              <a:rPr lang="ar-SA" sz="2400" b="1" dirty="0" smtClean="0">
                <a:solidFill>
                  <a:srgbClr val="0070C0"/>
                </a:solidFill>
                <a:latin typeface="Arial Unicode MS" pitchFamily="34" charset="-128"/>
                <a:ea typeface="Arial Unicode MS" pitchFamily="34" charset="-128"/>
                <a:cs typeface="Arial Unicode MS" pitchFamily="34" charset="-128"/>
              </a:rPr>
              <a:t>وهو الذي يستأجر مدة معلومة يستحق المستأجر نفعه في جميع هذه المدة مثل السائق والخادم والموظف .</a:t>
            </a:r>
          </a:p>
          <a:p>
            <a:r>
              <a:rPr lang="ar-SA" sz="2400" b="1" u="sng" dirty="0" smtClean="0">
                <a:solidFill>
                  <a:srgbClr val="541C00"/>
                </a:solidFill>
                <a:latin typeface="Arial Unicode MS" pitchFamily="34" charset="-128"/>
                <a:ea typeface="Arial Unicode MS" pitchFamily="34" charset="-128"/>
                <a:cs typeface="Arial Unicode MS" pitchFamily="34" charset="-128"/>
              </a:rPr>
              <a:t>القسم الثاني :</a:t>
            </a:r>
            <a:r>
              <a:rPr lang="ar-SA" sz="2400" b="1" u="sng" dirty="0" smtClean="0">
                <a:latin typeface="Arial Unicode MS" pitchFamily="34" charset="-128"/>
                <a:ea typeface="Arial Unicode MS" pitchFamily="34" charset="-128"/>
                <a:cs typeface="Arial Unicode MS" pitchFamily="34" charset="-128"/>
              </a:rPr>
              <a:t> </a:t>
            </a:r>
            <a:r>
              <a:rPr lang="ar-SA" sz="2400" b="1" u="sng" dirty="0" smtClean="0">
                <a:solidFill>
                  <a:srgbClr val="0070C0"/>
                </a:solidFill>
                <a:latin typeface="Arial Unicode MS" pitchFamily="34" charset="-128"/>
                <a:ea typeface="Arial Unicode MS" pitchFamily="34" charset="-128"/>
                <a:cs typeface="Arial Unicode MS" pitchFamily="34" charset="-128"/>
              </a:rPr>
              <a:t>الأجير المشترك , </a:t>
            </a:r>
            <a:r>
              <a:rPr lang="ar-SA" sz="2400" b="1" dirty="0" smtClean="0">
                <a:solidFill>
                  <a:srgbClr val="0070C0"/>
                </a:solidFill>
                <a:latin typeface="Arial Unicode MS" pitchFamily="34" charset="-128"/>
                <a:ea typeface="Arial Unicode MS" pitchFamily="34" charset="-128"/>
                <a:cs typeface="Arial Unicode MS" pitchFamily="34" charset="-128"/>
              </a:rPr>
              <a:t>وهو الذي حدد عمله بإنجاز عمل معين كالخياط والطبيب الذي يعالجك في عيادته الخاصة والمهندس الذي يصمم </a:t>
            </a:r>
            <a:r>
              <a:rPr lang="ar-SA" sz="2400" b="1" dirty="0" err="1" smtClean="0">
                <a:solidFill>
                  <a:srgbClr val="0070C0"/>
                </a:solidFill>
                <a:latin typeface="Arial Unicode MS" pitchFamily="34" charset="-128"/>
                <a:ea typeface="Arial Unicode MS" pitchFamily="34" charset="-128"/>
                <a:cs typeface="Arial Unicode MS" pitchFamily="34" charset="-128"/>
              </a:rPr>
              <a:t>لك</a:t>
            </a:r>
            <a:r>
              <a:rPr lang="ar-SA" sz="2400" b="1" dirty="0" smtClean="0">
                <a:solidFill>
                  <a:srgbClr val="0070C0"/>
                </a:solidFill>
                <a:latin typeface="Arial Unicode MS" pitchFamily="34" charset="-128"/>
                <a:ea typeface="Arial Unicode MS" pitchFamily="34" charset="-128"/>
                <a:cs typeface="Arial Unicode MS" pitchFamily="34" charset="-128"/>
              </a:rPr>
              <a:t> منزلك .</a:t>
            </a:r>
            <a:endParaRPr lang="ar-SA" sz="2400" b="1" dirty="0">
              <a:solidFill>
                <a:srgbClr val="0070C0"/>
              </a:solidFill>
              <a:latin typeface="Arial Unicode MS" pitchFamily="34" charset="-128"/>
              <a:ea typeface="Arial Unicode MS" pitchFamily="34" charset="-128"/>
              <a:cs typeface="Arial Unicode MS" pitchFamily="34" charset="-128"/>
            </a:endParaRPr>
          </a:p>
        </p:txBody>
      </p:sp>
      <p:sp>
        <p:nvSpPr>
          <p:cNvPr id="4" name="مربع نص 3"/>
          <p:cNvSpPr txBox="1"/>
          <p:nvPr/>
        </p:nvSpPr>
        <p:spPr>
          <a:xfrm>
            <a:off x="357158" y="5167512"/>
            <a:ext cx="8286808" cy="1261884"/>
          </a:xfrm>
          <a:prstGeom prst="rect">
            <a:avLst/>
          </a:prstGeom>
          <a:noFill/>
        </p:spPr>
        <p:txBody>
          <a:bodyPr wrap="square" rtlCol="1">
            <a:spAutoFit/>
          </a:bodyPr>
          <a:lstStyle/>
          <a:p>
            <a:r>
              <a:rPr lang="ar-SA" sz="2800" b="1" u="sng" dirty="0" smtClean="0">
                <a:solidFill>
                  <a:srgbClr val="C00000"/>
                </a:solidFill>
                <a:latin typeface="Arial Unicode MS" pitchFamily="34" charset="-128"/>
                <a:ea typeface="Arial Unicode MS" pitchFamily="34" charset="-128"/>
                <a:cs typeface="Arial Unicode MS" pitchFamily="34" charset="-128"/>
              </a:rPr>
              <a:t>توكيل الأجير غيره بالعمل :</a:t>
            </a:r>
          </a:p>
          <a:p>
            <a:r>
              <a:rPr lang="ar-SA" sz="2400" b="1" u="sng" dirty="0" smtClean="0">
                <a:solidFill>
                  <a:srgbClr val="0070C0"/>
                </a:solidFill>
                <a:latin typeface="Arial Unicode MS" pitchFamily="34" charset="-128"/>
                <a:ea typeface="Arial Unicode MS" pitchFamily="34" charset="-128"/>
                <a:cs typeface="Arial Unicode MS" pitchFamily="34" charset="-128"/>
              </a:rPr>
              <a:t>يجوز للأجير أن يوكل غيره ليقوم مقامه بالعمل </a:t>
            </a:r>
            <a:r>
              <a:rPr lang="ar-SA" sz="2400" b="1" u="sng" dirty="0" err="1" smtClean="0">
                <a:solidFill>
                  <a:srgbClr val="0070C0"/>
                </a:solidFill>
                <a:latin typeface="Arial Unicode MS" pitchFamily="34" charset="-128"/>
                <a:ea typeface="Arial Unicode MS" pitchFamily="34" charset="-128"/>
                <a:cs typeface="Arial Unicode MS" pitchFamily="34" charset="-128"/>
              </a:rPr>
              <a:t>مالم</a:t>
            </a:r>
            <a:r>
              <a:rPr lang="ar-SA" sz="2400" b="1" u="sng" dirty="0" smtClean="0">
                <a:solidFill>
                  <a:srgbClr val="0070C0"/>
                </a:solidFill>
                <a:latin typeface="Arial Unicode MS" pitchFamily="34" charset="-128"/>
                <a:ea typeface="Arial Unicode MS" pitchFamily="34" charset="-128"/>
                <a:cs typeface="Arial Unicode MS" pitchFamily="34" charset="-128"/>
              </a:rPr>
              <a:t> يكن هناك شرط بأن يقوم هذا الأجير بعمل العمل بنفسه .</a:t>
            </a:r>
            <a:endParaRPr lang="ar-SA" sz="2400" b="1" u="sng" dirty="0">
              <a:solidFill>
                <a:srgbClr val="0070C0"/>
              </a:solidFill>
              <a:latin typeface="Arial Unicode MS" pitchFamily="34" charset="-128"/>
              <a:ea typeface="Arial Unicode MS" pitchFamily="34" charset="-128"/>
              <a:cs typeface="Arial Unicode MS" pitchFamily="34" charset="-128"/>
            </a:endParaRPr>
          </a:p>
        </p:txBody>
      </p:sp>
      <p:pic>
        <p:nvPicPr>
          <p:cNvPr id="6" name="صورة 5" descr="untitledqq.bmp"/>
          <p:cNvPicPr>
            <a:picLocks noChangeAspect="1"/>
          </p:cNvPicPr>
          <p:nvPr/>
        </p:nvPicPr>
        <p:blipFill>
          <a:blip r:embed="rId2"/>
          <a:srcRect l="3333" t="2778" r="6663"/>
          <a:stretch>
            <a:fillRect/>
          </a:stretch>
        </p:blipFill>
        <p:spPr>
          <a:xfrm>
            <a:off x="500034" y="428604"/>
            <a:ext cx="1643074" cy="1500198"/>
          </a:xfrm>
          <a:prstGeom prst="ellipse">
            <a:avLst/>
          </a:prstGeom>
          <a:ln w="63500" cap="rnd">
            <a:no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to="" calcmode="lin" valueType="num">
                                      <p:cBhvr>
                                        <p:cTn id="7" dur="1" fill="hold"/>
                                        <p:tgtEl>
                                          <p:spTgt spid="2"/>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to="" calcmode="lin" valueType="num">
                                      <p:cBhvr>
                                        <p:cTn id="12" dur="1" fill="hold"/>
                                        <p:tgtEl>
                                          <p:spTgt spid="3">
                                            <p:txEl>
                                              <p:pRg st="0" end="0"/>
                                            </p:txEl>
                                          </p:spTgt>
                                        </p:tgtEl>
                                        <p:attrNameLst>
                                          <p:attrName/>
                                        </p:attrNameLst>
                                      </p:cBhvr>
                                    </p:anim>
                                  </p:childTnLst>
                                </p:cTn>
                              </p:par>
                              <p:par>
                                <p:cTn id="13" presetID="24" presetClass="entr" presetSubtype="0" fill="hold"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to="" calcmode="lin" valueType="num">
                                      <p:cBhvr>
                                        <p:cTn id="15" dur="1" fill="hold"/>
                                        <p:tgtEl>
                                          <p:spTgt spid="3">
                                            <p:txEl>
                                              <p:pRg st="1" end="1"/>
                                            </p:txEl>
                                          </p:spTgt>
                                        </p:tgtEl>
                                        <p:attrNameLst>
                                          <p:attrName/>
                                        </p:attrNameLst>
                                      </p:cBhvr>
                                    </p:anim>
                                  </p:childTnLst>
                                </p:cTn>
                              </p:par>
                            </p:childTnLst>
                          </p:cTn>
                        </p:par>
                      </p:childTnLst>
                    </p:cTn>
                  </p:par>
                  <p:par>
                    <p:cTn id="16" fill="hold">
                      <p:stCondLst>
                        <p:cond delay="indefinite"/>
                      </p:stCondLst>
                      <p:childTnLst>
                        <p:par>
                          <p:cTn id="17" fill="hold">
                            <p:stCondLst>
                              <p:cond delay="0"/>
                            </p:stCondLst>
                            <p:childTnLst>
                              <p:par>
                                <p:cTn id="18" presetID="24" presetClass="entr" presetSubtype="0" fill="hold" nodeType="click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 to="" calcmode="lin" valueType="num">
                                      <p:cBhvr>
                                        <p:cTn id="20" dur="1" fill="hold"/>
                                        <p:tgtEl>
                                          <p:spTgt spid="3">
                                            <p:txEl>
                                              <p:pRg st="2" end="2"/>
                                            </p:txEl>
                                          </p:spTgt>
                                        </p:tgtEl>
                                        <p:attrNameLst>
                                          <p:attrName/>
                                        </p:attrNameLst>
                                      </p:cBhvr>
                                    </p:anim>
                                  </p:childTnLst>
                                </p:cTn>
                              </p:par>
                            </p:childTnLst>
                          </p:cTn>
                        </p:par>
                      </p:childTnLst>
                    </p:cTn>
                  </p:par>
                  <p:par>
                    <p:cTn id="21" fill="hold">
                      <p:stCondLst>
                        <p:cond delay="indefinite"/>
                      </p:stCondLst>
                      <p:childTnLst>
                        <p:par>
                          <p:cTn id="22" fill="hold">
                            <p:stCondLst>
                              <p:cond delay="0"/>
                            </p:stCondLst>
                            <p:childTnLst>
                              <p:par>
                                <p:cTn id="23" presetID="24" presetClass="entr" presetSubtype="0"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to="" calcmode="lin" valueType="num">
                                      <p:cBhvr>
                                        <p:cTn id="25" dur="1" fill="hold"/>
                                        <p:tgtEl>
                                          <p:spTgt spid="3">
                                            <p:txEl>
                                              <p:pRg st="3" end="3"/>
                                            </p:txEl>
                                          </p:spTgt>
                                        </p:tgtEl>
                                        <p:attrNameLst>
                                          <p:attrName/>
                                        </p:attrNameLst>
                                      </p:cBhvr>
                                    </p:anim>
                                  </p:childTnLst>
                                </p:cTn>
                              </p:par>
                            </p:childTnLst>
                          </p:cTn>
                        </p:par>
                      </p:childTnLst>
                    </p:cTn>
                  </p:par>
                  <p:par>
                    <p:cTn id="26" fill="hold">
                      <p:stCondLst>
                        <p:cond delay="indefinite"/>
                      </p:stCondLst>
                      <p:childTnLst>
                        <p:par>
                          <p:cTn id="27" fill="hold">
                            <p:stCondLst>
                              <p:cond delay="0"/>
                            </p:stCondLst>
                            <p:childTnLst>
                              <p:par>
                                <p:cTn id="28" presetID="24" presetClass="entr" presetSubtype="0" fill="hold" nodeType="clickEffect">
                                  <p:stCondLst>
                                    <p:cond delay="0"/>
                                  </p:stCondLst>
                                  <p:childTnLst>
                                    <p:set>
                                      <p:cBhvr>
                                        <p:cTn id="29" dur="1" fill="hold">
                                          <p:stCondLst>
                                            <p:cond delay="0"/>
                                          </p:stCondLst>
                                        </p:cTn>
                                        <p:tgtEl>
                                          <p:spTgt spid="4">
                                            <p:txEl>
                                              <p:pRg st="0" end="0"/>
                                            </p:txEl>
                                          </p:spTgt>
                                        </p:tgtEl>
                                        <p:attrNameLst>
                                          <p:attrName>style.visibility</p:attrName>
                                        </p:attrNameLst>
                                      </p:cBhvr>
                                      <p:to>
                                        <p:strVal val="visible"/>
                                      </p:to>
                                    </p:set>
                                    <p:anim to="" calcmode="lin" valueType="num">
                                      <p:cBhvr>
                                        <p:cTn id="30" dur="1" fill="hold"/>
                                        <p:tgtEl>
                                          <p:spTgt spid="4">
                                            <p:txEl>
                                              <p:pRg st="0" end="0"/>
                                            </p:txEl>
                                          </p:spTgt>
                                        </p:tgtEl>
                                        <p:attrNameLst>
                                          <p:attrName/>
                                        </p:attrNameLst>
                                      </p:cBhvr>
                                    </p:anim>
                                  </p:childTnLst>
                                </p:cTn>
                              </p:par>
                            </p:childTnLst>
                          </p:cTn>
                        </p:par>
                      </p:childTnLst>
                    </p:cTn>
                  </p:par>
                  <p:par>
                    <p:cTn id="31" fill="hold">
                      <p:stCondLst>
                        <p:cond delay="indefinite"/>
                      </p:stCondLst>
                      <p:childTnLst>
                        <p:par>
                          <p:cTn id="32" fill="hold">
                            <p:stCondLst>
                              <p:cond delay="0"/>
                            </p:stCondLst>
                            <p:childTnLst>
                              <p:par>
                                <p:cTn id="33" presetID="24" presetClass="entr" presetSubtype="0" fill="hold" nodeType="clickEffect">
                                  <p:stCondLst>
                                    <p:cond delay="0"/>
                                  </p:stCondLst>
                                  <p:childTnLst>
                                    <p:set>
                                      <p:cBhvr>
                                        <p:cTn id="34" dur="1" fill="hold">
                                          <p:stCondLst>
                                            <p:cond delay="0"/>
                                          </p:stCondLst>
                                        </p:cTn>
                                        <p:tgtEl>
                                          <p:spTgt spid="4">
                                            <p:txEl>
                                              <p:pRg st="1" end="1"/>
                                            </p:txEl>
                                          </p:spTgt>
                                        </p:tgtEl>
                                        <p:attrNameLst>
                                          <p:attrName>style.visibility</p:attrName>
                                        </p:attrNameLst>
                                      </p:cBhvr>
                                      <p:to>
                                        <p:strVal val="visible"/>
                                      </p:to>
                                    </p:set>
                                    <p:anim to="" calcmode="lin" valueType="num">
                                      <p:cBhvr>
                                        <p:cTn id="35" dur="1" fill="hold"/>
                                        <p:tgtEl>
                                          <p:spTgt spid="4">
                                            <p:txEl>
                                              <p:pRg st="1" end="1"/>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p:cNvSpPr/>
          <p:nvPr/>
        </p:nvSpPr>
        <p:spPr>
          <a:xfrm>
            <a:off x="0" y="0"/>
            <a:ext cx="9144000" cy="6858000"/>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2" name="مربع نص 1"/>
          <p:cNvSpPr txBox="1"/>
          <p:nvPr/>
        </p:nvSpPr>
        <p:spPr>
          <a:xfrm>
            <a:off x="285720" y="142852"/>
            <a:ext cx="8501122" cy="6186309"/>
          </a:xfrm>
          <a:prstGeom prst="rect">
            <a:avLst/>
          </a:prstGeom>
          <a:noFill/>
        </p:spPr>
        <p:txBody>
          <a:bodyPr wrap="square" rtlCol="1">
            <a:spAutoFit/>
          </a:bodyPr>
          <a:lstStyle/>
          <a:p>
            <a:r>
              <a:rPr lang="ar-SA" sz="3600" b="1" dirty="0" smtClean="0">
                <a:solidFill>
                  <a:srgbClr val="C00000"/>
                </a:solidFill>
                <a:latin typeface="Arabic Typesetting" pitchFamily="66" charset="-78"/>
                <a:cs typeface="Arabic Typesetting" pitchFamily="66" charset="-78"/>
              </a:rPr>
              <a:t>حكم الإجارة على الطاعات : فيه تفصيل على النحو الآتي :</a:t>
            </a:r>
          </a:p>
          <a:p>
            <a:r>
              <a:rPr lang="ar-SA" sz="3600" b="1" dirty="0" smtClean="0">
                <a:solidFill>
                  <a:srgbClr val="C00000"/>
                </a:solidFill>
                <a:latin typeface="Arabic Typesetting" pitchFamily="66" charset="-78"/>
                <a:cs typeface="Arabic Typesetting" pitchFamily="66" charset="-78"/>
              </a:rPr>
              <a:t>أولاً : </a:t>
            </a:r>
            <a:r>
              <a:rPr lang="ar-SA" sz="3600" b="1" dirty="0" smtClean="0">
                <a:solidFill>
                  <a:srgbClr val="0070C0"/>
                </a:solidFill>
                <a:latin typeface="Arabic Typesetting" pitchFamily="66" charset="-78"/>
                <a:cs typeface="Arabic Typesetting" pitchFamily="66" charset="-78"/>
              </a:rPr>
              <a:t>إذا كانت تلك الطاعة </a:t>
            </a:r>
            <a:r>
              <a:rPr lang="ar-SA" sz="3600" b="1" dirty="0" err="1" smtClean="0">
                <a:solidFill>
                  <a:srgbClr val="0070C0"/>
                </a:solidFill>
                <a:latin typeface="Arabic Typesetting" pitchFamily="66" charset="-78"/>
                <a:cs typeface="Arabic Typesetting" pitchFamily="66" charset="-78"/>
              </a:rPr>
              <a:t>لاتقبل</a:t>
            </a:r>
            <a:r>
              <a:rPr lang="ar-SA" sz="3600" b="1" dirty="0" smtClean="0">
                <a:solidFill>
                  <a:srgbClr val="0070C0"/>
                </a:solidFill>
                <a:latin typeface="Arabic Typesetting" pitchFamily="66" charset="-78"/>
                <a:cs typeface="Arabic Typesetting" pitchFamily="66" charset="-78"/>
              </a:rPr>
              <a:t> بالنيابة فلا يجوز </a:t>
            </a:r>
            <a:r>
              <a:rPr lang="ar-SA" sz="3600" b="1" dirty="0" err="1" smtClean="0">
                <a:solidFill>
                  <a:srgbClr val="0070C0"/>
                </a:solidFill>
                <a:latin typeface="Arabic Typesetting" pitchFamily="66" charset="-78"/>
                <a:cs typeface="Arabic Typesetting" pitchFamily="66" charset="-78"/>
              </a:rPr>
              <a:t>الإستئجار</a:t>
            </a:r>
            <a:r>
              <a:rPr lang="ar-SA" sz="3600" b="1" dirty="0" smtClean="0">
                <a:solidFill>
                  <a:srgbClr val="0070C0"/>
                </a:solidFill>
                <a:latin typeface="Arabic Typesetting" pitchFamily="66" charset="-78"/>
                <a:cs typeface="Arabic Typesetting" pitchFamily="66" charset="-78"/>
              </a:rPr>
              <a:t> على فعلها كالصلاة .</a:t>
            </a:r>
            <a:endParaRPr lang="ar-SA" sz="3600" dirty="0" smtClean="0">
              <a:latin typeface="Arabic Typesetting" pitchFamily="66" charset="-78"/>
              <a:cs typeface="Arabic Typesetting" pitchFamily="66" charset="-78"/>
            </a:endParaRPr>
          </a:p>
          <a:p>
            <a:r>
              <a:rPr lang="ar-SA" sz="3600" b="1" dirty="0" smtClean="0">
                <a:solidFill>
                  <a:srgbClr val="C00000"/>
                </a:solidFill>
                <a:latin typeface="Arabic Typesetting" pitchFamily="66" charset="-78"/>
                <a:cs typeface="Arabic Typesetting" pitchFamily="66" charset="-78"/>
              </a:rPr>
              <a:t>ثانياً: </a:t>
            </a:r>
            <a:r>
              <a:rPr lang="ar-SA" sz="3600" b="1" dirty="0" err="1" smtClean="0">
                <a:solidFill>
                  <a:srgbClr val="0070C0"/>
                </a:solidFill>
                <a:latin typeface="Arabic Typesetting" pitchFamily="66" charset="-78"/>
                <a:cs typeface="Arabic Typesetting" pitchFamily="66" charset="-78"/>
              </a:rPr>
              <a:t>الإستئجار</a:t>
            </a:r>
            <a:r>
              <a:rPr lang="ar-SA" sz="3600" b="1" dirty="0" smtClean="0">
                <a:solidFill>
                  <a:srgbClr val="0070C0"/>
                </a:solidFill>
                <a:latin typeface="Arabic Typesetting" pitchFamily="66" charset="-78"/>
                <a:cs typeface="Arabic Typesetting" pitchFamily="66" charset="-78"/>
              </a:rPr>
              <a:t> على الإمامة أو الأذان كأن يأتي إمام ويقول لجماعة مسجده أنا لا أصلي بكم إلا إن أعطيتموني ألف ريال في الشهر.لا يجوز إلا عند الاضطرار لذلك كأن لا يوجد أحد يتفرغ للإمامة أو الأذان إلا بأجرة .</a:t>
            </a:r>
            <a:endParaRPr lang="ar-SA" sz="3600" dirty="0">
              <a:latin typeface="Arabic Typesetting" pitchFamily="66" charset="-78"/>
              <a:cs typeface="Arabic Typesetting" pitchFamily="66" charset="-78"/>
            </a:endParaRPr>
          </a:p>
          <a:p>
            <a:r>
              <a:rPr lang="ar-SA" sz="3600" b="1" dirty="0" smtClean="0">
                <a:solidFill>
                  <a:srgbClr val="C00000"/>
                </a:solidFill>
                <a:latin typeface="Arabic Typesetting" pitchFamily="66" charset="-78"/>
                <a:cs typeface="Arabic Typesetting" pitchFamily="66" charset="-78"/>
              </a:rPr>
              <a:t>ثالثاً : </a:t>
            </a:r>
            <a:r>
              <a:rPr lang="ar-SA" sz="3600" b="1" dirty="0" smtClean="0">
                <a:solidFill>
                  <a:srgbClr val="0070C0"/>
                </a:solidFill>
                <a:latin typeface="Arabic Typesetting" pitchFamily="66" charset="-78"/>
                <a:cs typeface="Arabic Typesetting" pitchFamily="66" charset="-78"/>
              </a:rPr>
              <a:t>الحج </a:t>
            </a:r>
            <a:r>
              <a:rPr lang="ar-SA" sz="3600" b="1" dirty="0" err="1" smtClean="0">
                <a:solidFill>
                  <a:srgbClr val="0070C0"/>
                </a:solidFill>
                <a:latin typeface="Arabic Typesetting" pitchFamily="66" charset="-78"/>
                <a:cs typeface="Arabic Typesetting" pitchFamily="66" charset="-78"/>
              </a:rPr>
              <a:t>إذاكان</a:t>
            </a:r>
            <a:r>
              <a:rPr lang="ar-SA" sz="3600" b="1" dirty="0" smtClean="0">
                <a:solidFill>
                  <a:srgbClr val="0070C0"/>
                </a:solidFill>
                <a:latin typeface="Arabic Typesetting" pitchFamily="66" charset="-78"/>
                <a:cs typeface="Arabic Typesetting" pitchFamily="66" charset="-78"/>
              </a:rPr>
              <a:t> واجباً على العبد وهو مستطيع ببدنه وماله </a:t>
            </a:r>
            <a:r>
              <a:rPr lang="ar-SA" sz="3600" b="1" dirty="0" err="1" smtClean="0">
                <a:solidFill>
                  <a:srgbClr val="0070C0"/>
                </a:solidFill>
                <a:latin typeface="Arabic Typesetting" pitchFamily="66" charset="-78"/>
                <a:cs typeface="Arabic Typesetting" pitchFamily="66" charset="-78"/>
              </a:rPr>
              <a:t>فلايجوز</a:t>
            </a:r>
            <a:r>
              <a:rPr lang="ar-SA" sz="3600" b="1" dirty="0" smtClean="0">
                <a:solidFill>
                  <a:srgbClr val="0070C0"/>
                </a:solidFill>
                <a:latin typeface="Arabic Typesetting" pitchFamily="66" charset="-78"/>
                <a:cs typeface="Arabic Typesetting" pitchFamily="66" charset="-78"/>
              </a:rPr>
              <a:t> له أن يستأجر من يقوم </a:t>
            </a:r>
            <a:r>
              <a:rPr lang="ar-SA" sz="3600" b="1" dirty="0" err="1" smtClean="0">
                <a:solidFill>
                  <a:srgbClr val="0070C0"/>
                </a:solidFill>
                <a:latin typeface="Arabic Typesetting" pitchFamily="66" charset="-78"/>
                <a:cs typeface="Arabic Typesetting" pitchFamily="66" charset="-78"/>
              </a:rPr>
              <a:t>به</a:t>
            </a:r>
            <a:r>
              <a:rPr lang="ar-SA" sz="3600" b="1" dirty="0" smtClean="0">
                <a:solidFill>
                  <a:srgbClr val="0070C0"/>
                </a:solidFill>
                <a:latin typeface="Arabic Typesetting" pitchFamily="66" charset="-78"/>
                <a:cs typeface="Arabic Typesetting" pitchFamily="66" charset="-78"/>
              </a:rPr>
              <a:t> بدلاً عنه بل يجب عليه أن يقوم </a:t>
            </a:r>
            <a:r>
              <a:rPr lang="ar-SA" sz="3600" b="1" dirty="0" err="1" smtClean="0">
                <a:solidFill>
                  <a:srgbClr val="0070C0"/>
                </a:solidFill>
                <a:latin typeface="Arabic Typesetting" pitchFamily="66" charset="-78"/>
                <a:cs typeface="Arabic Typesetting" pitchFamily="66" charset="-78"/>
              </a:rPr>
              <a:t>به</a:t>
            </a:r>
            <a:r>
              <a:rPr lang="ar-SA" sz="3600" b="1" dirty="0" smtClean="0">
                <a:solidFill>
                  <a:srgbClr val="0070C0"/>
                </a:solidFill>
                <a:latin typeface="Arabic Typesetting" pitchFamily="66" charset="-78"/>
                <a:cs typeface="Arabic Typesetting" pitchFamily="66" charset="-78"/>
              </a:rPr>
              <a:t> بنفسه أما إن مستحباً أو كان عاجزاً ببدنه مقتدراً بماله فإنه يجوز الإجارة على فعله ولكن </a:t>
            </a:r>
            <a:r>
              <a:rPr lang="ar-SA" sz="3600" b="1" dirty="0" err="1" smtClean="0">
                <a:solidFill>
                  <a:srgbClr val="0070C0"/>
                </a:solidFill>
                <a:latin typeface="Arabic Typesetting" pitchFamily="66" charset="-78"/>
                <a:cs typeface="Arabic Typesetting" pitchFamily="66" charset="-78"/>
              </a:rPr>
              <a:t>لايثاب</a:t>
            </a:r>
            <a:r>
              <a:rPr lang="ar-SA" sz="3600" b="1" dirty="0" smtClean="0">
                <a:solidFill>
                  <a:srgbClr val="0070C0"/>
                </a:solidFill>
                <a:latin typeface="Arabic Typesetting" pitchFamily="66" charset="-78"/>
                <a:cs typeface="Arabic Typesetting" pitchFamily="66" charset="-78"/>
              </a:rPr>
              <a:t> من يقوم بالحج إلا إن كان قصده الأجر أما إن كان قصده المال فلا ثواب له .</a:t>
            </a:r>
            <a:endParaRPr lang="ar-SA" sz="3200" dirty="0" smtClean="0">
              <a:latin typeface="Arabic Typesetting" pitchFamily="66" charset="-78"/>
              <a:cs typeface="Arabic Typesetting" pitchFamily="66" charset="-78"/>
            </a:endParaRPr>
          </a:p>
          <a:p>
            <a:r>
              <a:rPr lang="ar-SA" sz="3600" b="1" dirty="0" smtClean="0">
                <a:solidFill>
                  <a:srgbClr val="C00000"/>
                </a:solidFill>
                <a:latin typeface="Arabic Typesetting" pitchFamily="66" charset="-78"/>
                <a:cs typeface="Arabic Typesetting" pitchFamily="66" charset="-78"/>
              </a:rPr>
              <a:t>رابعاً : </a:t>
            </a:r>
            <a:r>
              <a:rPr lang="ar-SA" sz="3600" b="1" dirty="0" smtClean="0">
                <a:solidFill>
                  <a:srgbClr val="0070C0"/>
                </a:solidFill>
                <a:latin typeface="Arabic Typesetting" pitchFamily="66" charset="-78"/>
                <a:cs typeface="Arabic Typesetting" pitchFamily="66" charset="-78"/>
              </a:rPr>
              <a:t>الأعمال التي تجوز فيها النيابة كإخراج الزكاة وتوزيعها على الفقراء وبناء المساجد يجوز </a:t>
            </a:r>
            <a:r>
              <a:rPr lang="ar-SA" sz="3600" b="1" dirty="0" err="1" smtClean="0">
                <a:solidFill>
                  <a:srgbClr val="0070C0"/>
                </a:solidFill>
                <a:latin typeface="Arabic Typesetting" pitchFamily="66" charset="-78"/>
                <a:cs typeface="Arabic Typesetting" pitchFamily="66" charset="-78"/>
              </a:rPr>
              <a:t>الإستإجار</a:t>
            </a:r>
            <a:r>
              <a:rPr lang="ar-SA" sz="3600" b="1" dirty="0" smtClean="0">
                <a:solidFill>
                  <a:srgbClr val="0070C0"/>
                </a:solidFill>
                <a:latin typeface="Arabic Typesetting" pitchFamily="66" charset="-78"/>
                <a:cs typeface="Arabic Typesetting" pitchFamily="66" charset="-78"/>
              </a:rPr>
              <a:t> على فعلها .</a:t>
            </a:r>
          </a:p>
        </p:txBody>
      </p:sp>
      <p:pic>
        <p:nvPicPr>
          <p:cNvPr id="3" name="صورة 2" descr="untitled.bmp"/>
          <p:cNvPicPr>
            <a:picLocks noChangeAspect="1"/>
          </p:cNvPicPr>
          <p:nvPr/>
        </p:nvPicPr>
        <p:blipFill>
          <a:blip r:embed="rId2"/>
          <a:stretch>
            <a:fillRect/>
          </a:stretch>
        </p:blipFill>
        <p:spPr>
          <a:xfrm>
            <a:off x="214282" y="5357802"/>
            <a:ext cx="1280994" cy="1500198"/>
          </a:xfrm>
          <a:prstGeom prst="rect">
            <a:avLst/>
          </a:prstGeom>
          <a:effectLst>
            <a:softEdge rad="317500"/>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0"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400" decel="100000"/>
                                        <p:tgtEl>
                                          <p:spTgt spid="2">
                                            <p:txEl>
                                              <p:pRg st="0" end="0"/>
                                            </p:txEl>
                                          </p:spTgt>
                                        </p:tgtEl>
                                      </p:cBhvr>
                                    </p:animEffect>
                                    <p:anim calcmode="lin" valueType="num">
                                      <p:cBhvr>
                                        <p:cTn id="8" dur="400" decel="100000" fill="hold"/>
                                        <p:tgtEl>
                                          <p:spTgt spid="2">
                                            <p:txEl>
                                              <p:pRg st="0" end="0"/>
                                            </p:txEl>
                                          </p:spTgt>
                                        </p:tgtEl>
                                        <p:attrNameLst>
                                          <p:attrName>style.rotation</p:attrName>
                                        </p:attrNameLst>
                                      </p:cBhvr>
                                      <p:tavLst>
                                        <p:tav tm="0">
                                          <p:val>
                                            <p:fltVal val="-90"/>
                                          </p:val>
                                        </p:tav>
                                        <p:tav tm="100000">
                                          <p:val>
                                            <p:fltVal val="0"/>
                                          </p:val>
                                        </p:tav>
                                      </p:tavLst>
                                    </p:anim>
                                    <p:anim calcmode="lin" valueType="num">
                                      <p:cBhvr>
                                        <p:cTn id="9" dur="400" decel="100000" fill="hold"/>
                                        <p:tgtEl>
                                          <p:spTgt spid="2">
                                            <p:txEl>
                                              <p:pRg st="0" end="0"/>
                                            </p:txEl>
                                          </p:spTgt>
                                        </p:tgtEl>
                                        <p:attrNameLst>
                                          <p:attrName>ppt_x</p:attrName>
                                        </p:attrNameLst>
                                      </p:cBhvr>
                                      <p:tavLst>
                                        <p:tav tm="0">
                                          <p:val>
                                            <p:strVal val="#ppt_x+0.4"/>
                                          </p:val>
                                        </p:tav>
                                        <p:tav tm="100000">
                                          <p:val>
                                            <p:strVal val="#ppt_x-0.05"/>
                                          </p:val>
                                        </p:tav>
                                      </p:tavLst>
                                    </p:anim>
                                    <p:anim calcmode="lin" valueType="num">
                                      <p:cBhvr>
                                        <p:cTn id="10" dur="400" decel="100000" fill="hold"/>
                                        <p:tgtEl>
                                          <p:spTgt spid="2">
                                            <p:txEl>
                                              <p:pRg st="0" end="0"/>
                                            </p:txEl>
                                          </p:spTgt>
                                        </p:tgtEl>
                                        <p:attrNameLst>
                                          <p:attrName>ppt_y</p:attrName>
                                        </p:attrNameLst>
                                      </p:cBhvr>
                                      <p:tavLst>
                                        <p:tav tm="0">
                                          <p:val>
                                            <p:strVal val="#ppt_y-0.4"/>
                                          </p:val>
                                        </p:tav>
                                        <p:tav tm="100000">
                                          <p:val>
                                            <p:strVal val="#ppt_y+0.1"/>
                                          </p:val>
                                        </p:tav>
                                      </p:tavLst>
                                    </p:anim>
                                    <p:anim calcmode="lin" valueType="num">
                                      <p:cBhvr>
                                        <p:cTn id="11" dur="100" accel="100000" fill="hold">
                                          <p:stCondLst>
                                            <p:cond delay="400"/>
                                          </p:stCondLst>
                                        </p:cTn>
                                        <p:tgtEl>
                                          <p:spTgt spid="2">
                                            <p:txEl>
                                              <p:pRg st="0" end="0"/>
                                            </p:txEl>
                                          </p:spTgt>
                                        </p:tgtEl>
                                        <p:attrNameLst>
                                          <p:attrName>ppt_x</p:attrName>
                                        </p:attrNameLst>
                                      </p:cBhvr>
                                      <p:tavLst>
                                        <p:tav tm="0">
                                          <p:val>
                                            <p:strVal val="#ppt_x-0.05"/>
                                          </p:val>
                                        </p:tav>
                                        <p:tav tm="100000">
                                          <p:val>
                                            <p:strVal val="#ppt_x"/>
                                          </p:val>
                                        </p:tav>
                                      </p:tavLst>
                                    </p:anim>
                                    <p:anim calcmode="lin" valueType="num">
                                      <p:cBhvr>
                                        <p:cTn id="12" dur="100" accel="100000" fill="hold">
                                          <p:stCondLst>
                                            <p:cond delay="400"/>
                                          </p:stCondLst>
                                        </p:cTn>
                                        <p:tgtEl>
                                          <p:spTgt spid="2">
                                            <p:txEl>
                                              <p:pRg st="0" end="0"/>
                                            </p:txEl>
                                          </p:spTgt>
                                        </p:tgtEl>
                                        <p:attrNameLst>
                                          <p:attrName>ppt_y</p:attrName>
                                        </p:attrNameLst>
                                      </p:cBhvr>
                                      <p:tavLst>
                                        <p:tav tm="0">
                                          <p:val>
                                            <p:strVal val="#ppt_y+0.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2">
                                            <p:txEl>
                                              <p:pRg st="1" end="1"/>
                                            </p:txEl>
                                          </p:spTgt>
                                        </p:tgtEl>
                                        <p:attrNameLst>
                                          <p:attrName>style.visibility</p:attrName>
                                        </p:attrNameLst>
                                      </p:cBhvr>
                                      <p:to>
                                        <p:strVal val="visible"/>
                                      </p:to>
                                    </p:set>
                                    <p:animEffect transition="in" filter="blinds(horizontal)">
                                      <p:cBhvr>
                                        <p:cTn id="17" dur="500"/>
                                        <p:tgtEl>
                                          <p:spTgt spid="2">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2">
                                            <p:txEl>
                                              <p:pRg st="2" end="2"/>
                                            </p:txEl>
                                          </p:spTgt>
                                        </p:tgtEl>
                                        <p:attrNameLst>
                                          <p:attrName>style.visibility</p:attrName>
                                        </p:attrNameLst>
                                      </p:cBhvr>
                                      <p:to>
                                        <p:strVal val="visible"/>
                                      </p:to>
                                    </p:set>
                                    <p:animEffect transition="in" filter="blinds(horizontal)">
                                      <p:cBhvr>
                                        <p:cTn id="22" dur="500"/>
                                        <p:tgtEl>
                                          <p:spTgt spid="2">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2">
                                            <p:txEl>
                                              <p:pRg st="3" end="3"/>
                                            </p:txEl>
                                          </p:spTgt>
                                        </p:tgtEl>
                                        <p:attrNameLst>
                                          <p:attrName>style.visibility</p:attrName>
                                        </p:attrNameLst>
                                      </p:cBhvr>
                                      <p:to>
                                        <p:strVal val="visible"/>
                                      </p:to>
                                    </p:set>
                                    <p:animEffect transition="in" filter="blinds(horizontal)">
                                      <p:cBhvr>
                                        <p:cTn id="27" dur="500"/>
                                        <p:tgtEl>
                                          <p:spTgt spid="2">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2">
                                            <p:txEl>
                                              <p:pRg st="4" end="4"/>
                                            </p:txEl>
                                          </p:spTgt>
                                        </p:tgtEl>
                                        <p:attrNameLst>
                                          <p:attrName>style.visibility</p:attrName>
                                        </p:attrNameLst>
                                      </p:cBhvr>
                                      <p:to>
                                        <p:strVal val="visible"/>
                                      </p:to>
                                    </p:set>
                                    <p:animEffect transition="in" filter="blinds(horizontal)">
                                      <p:cBhvr>
                                        <p:cTn id="32" dur="5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مستطيل 5"/>
          <p:cNvSpPr/>
          <p:nvPr/>
        </p:nvSpPr>
        <p:spPr>
          <a:xfrm>
            <a:off x="0" y="0"/>
            <a:ext cx="9144000" cy="6858000"/>
          </a:xfrm>
          <a:prstGeom prst="rect">
            <a:avLst/>
          </a:prstGeom>
          <a:solidFill>
            <a:schemeClr val="accent3">
              <a:lumMod val="20000"/>
              <a:lumOff val="8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ln>
                <a:solidFill>
                  <a:schemeClr val="accent3">
                    <a:lumMod val="75000"/>
                  </a:schemeClr>
                </a:solidFill>
              </a:ln>
            </a:endParaRPr>
          </a:p>
        </p:txBody>
      </p:sp>
      <p:sp>
        <p:nvSpPr>
          <p:cNvPr id="2" name="مربع نص 1"/>
          <p:cNvSpPr txBox="1"/>
          <p:nvPr/>
        </p:nvSpPr>
        <p:spPr>
          <a:xfrm>
            <a:off x="357158" y="588703"/>
            <a:ext cx="8215370" cy="2677656"/>
          </a:xfrm>
          <a:prstGeom prst="rect">
            <a:avLst/>
          </a:prstGeom>
          <a:noFill/>
        </p:spPr>
        <p:txBody>
          <a:bodyPr wrap="square" rtlCol="1">
            <a:spAutoFit/>
          </a:bodyPr>
          <a:lstStyle/>
          <a:p>
            <a:r>
              <a:rPr lang="ar-SA" sz="2400" b="1" dirty="0" smtClean="0">
                <a:solidFill>
                  <a:schemeClr val="accent3">
                    <a:lumMod val="75000"/>
                  </a:schemeClr>
                </a:solidFill>
                <a:latin typeface="Arial Unicode MS" pitchFamily="34" charset="-128"/>
                <a:ea typeface="Arial Unicode MS" pitchFamily="34" charset="-128"/>
                <a:cs typeface="Arial Unicode MS" pitchFamily="34" charset="-128"/>
              </a:rPr>
              <a:t>حقوق الخدم والأجراء :</a:t>
            </a:r>
          </a:p>
          <a:p>
            <a:endParaRPr lang="ar-SA" sz="2400" b="1" dirty="0" smtClean="0">
              <a:solidFill>
                <a:schemeClr val="accent3">
                  <a:lumMod val="75000"/>
                </a:schemeClr>
              </a:solidFill>
              <a:latin typeface="Arial Unicode MS" pitchFamily="34" charset="-128"/>
              <a:ea typeface="Arial Unicode MS" pitchFamily="34" charset="-128"/>
              <a:cs typeface="Arial Unicode MS" pitchFamily="34" charset="-128"/>
            </a:endParaRPr>
          </a:p>
          <a:p>
            <a:r>
              <a:rPr lang="ar-SA" sz="2400" dirty="0" smtClean="0">
                <a:solidFill>
                  <a:schemeClr val="accent3">
                    <a:lumMod val="50000"/>
                  </a:schemeClr>
                </a:solidFill>
                <a:latin typeface="Arial Unicode MS" pitchFamily="34" charset="-128"/>
                <a:ea typeface="Arial Unicode MS" pitchFamily="34" charset="-128"/>
                <a:cs typeface="Arial Unicode MS" pitchFamily="34" charset="-128"/>
              </a:rPr>
              <a:t>تأمل النصوص التالية واستخرج منها حقوق الخدم والعمال في الإسلام.</a:t>
            </a:r>
          </a:p>
          <a:p>
            <a:r>
              <a:rPr lang="ar-SA" sz="2400" dirty="0" smtClean="0">
                <a:latin typeface="Arial Unicode MS" pitchFamily="34" charset="-128"/>
                <a:ea typeface="Arial Unicode MS" pitchFamily="34" charset="-128"/>
                <a:cs typeface="Arial Unicode MS" pitchFamily="34" charset="-128"/>
              </a:rPr>
              <a:t>عن أبي ذر عن النبي صلى اله عليه وسلم قال :(... إن </a:t>
            </a:r>
            <a:r>
              <a:rPr lang="ar-SA" sz="2400" dirty="0" err="1" smtClean="0">
                <a:latin typeface="Arial Unicode MS" pitchFamily="34" charset="-128"/>
                <a:ea typeface="Arial Unicode MS" pitchFamily="34" charset="-128"/>
                <a:cs typeface="Arial Unicode MS" pitchFamily="34" charset="-128"/>
              </a:rPr>
              <a:t>إخوا</a:t>
            </a:r>
            <a:r>
              <a:rPr lang="ar-SA" sz="2400" dirty="0" smtClean="0">
                <a:latin typeface="Arial Unicode MS" pitchFamily="34" charset="-128"/>
                <a:ea typeface="Arial Unicode MS" pitchFamily="34" charset="-128"/>
                <a:cs typeface="Arial Unicode MS" pitchFamily="34" charset="-128"/>
              </a:rPr>
              <a:t> </a:t>
            </a:r>
            <a:r>
              <a:rPr lang="ar-SA" sz="2400" dirty="0" err="1" smtClean="0">
                <a:latin typeface="Arial Unicode MS" pitchFamily="34" charset="-128"/>
                <a:ea typeface="Arial Unicode MS" pitchFamily="34" charset="-128"/>
                <a:cs typeface="Arial Unicode MS" pitchFamily="34" charset="-128"/>
              </a:rPr>
              <a:t>نكم</a:t>
            </a:r>
            <a:r>
              <a:rPr lang="ar-SA" sz="2400" dirty="0" smtClean="0">
                <a:latin typeface="Arial Unicode MS" pitchFamily="34" charset="-128"/>
                <a:ea typeface="Arial Unicode MS" pitchFamily="34" charset="-128"/>
                <a:cs typeface="Arial Unicode MS" pitchFamily="34" charset="-128"/>
              </a:rPr>
              <a:t> خولكم جعلهم الله تحت أيديكم فمن كان أخوه تحت يده فل يطعمه مما يأكل وليلبسه مما يلبس ولا تكلفوهم ما يغلبهم فإن كلفتموهم ما يغلبهم فأعينوهم )</a:t>
            </a:r>
          </a:p>
        </p:txBody>
      </p:sp>
      <p:sp>
        <p:nvSpPr>
          <p:cNvPr id="3" name="مربع نص 2"/>
          <p:cNvSpPr txBox="1"/>
          <p:nvPr/>
        </p:nvSpPr>
        <p:spPr>
          <a:xfrm>
            <a:off x="4429124" y="4643446"/>
            <a:ext cx="3143272" cy="369332"/>
          </a:xfrm>
          <a:prstGeom prst="rect">
            <a:avLst/>
          </a:prstGeom>
          <a:noFill/>
        </p:spPr>
        <p:txBody>
          <a:bodyPr wrap="square" rtlCol="1">
            <a:spAutoFit/>
          </a:bodyPr>
          <a:lstStyle/>
          <a:p>
            <a:endParaRPr lang="ar-SA" dirty="0"/>
          </a:p>
        </p:txBody>
      </p:sp>
      <p:sp>
        <p:nvSpPr>
          <p:cNvPr id="4" name="مربع نص 3"/>
          <p:cNvSpPr txBox="1"/>
          <p:nvPr/>
        </p:nvSpPr>
        <p:spPr>
          <a:xfrm>
            <a:off x="500034" y="3571876"/>
            <a:ext cx="8001056" cy="1569660"/>
          </a:xfrm>
          <a:prstGeom prst="rect">
            <a:avLst/>
          </a:prstGeom>
          <a:noFill/>
        </p:spPr>
        <p:txBody>
          <a:bodyPr wrap="square" rtlCol="1">
            <a:spAutoFit/>
          </a:bodyPr>
          <a:lstStyle/>
          <a:p>
            <a:r>
              <a:rPr lang="ar-SA" sz="2400" b="1" dirty="0" smtClean="0">
                <a:solidFill>
                  <a:schemeClr val="accent3">
                    <a:lumMod val="75000"/>
                  </a:schemeClr>
                </a:solidFill>
                <a:latin typeface="Arial Unicode MS" pitchFamily="34" charset="-128"/>
                <a:ea typeface="Arial Unicode MS" pitchFamily="34" charset="-128"/>
                <a:cs typeface="Arial Unicode MS" pitchFamily="34" charset="-128"/>
              </a:rPr>
              <a:t>نوع عقد الإجارة ومتى ينفسخ.</a:t>
            </a:r>
          </a:p>
          <a:p>
            <a:r>
              <a:rPr lang="ar-SA" sz="2400" u="sng" dirty="0" smtClean="0">
                <a:latin typeface="Arial Unicode MS" pitchFamily="34" charset="-128"/>
                <a:ea typeface="Arial Unicode MS" pitchFamily="34" charset="-128"/>
                <a:cs typeface="Arial Unicode MS" pitchFamily="34" charset="-128"/>
              </a:rPr>
              <a:t>عقد الإجارة عقدة لازم </a:t>
            </a:r>
            <a:r>
              <a:rPr lang="ar-SA" sz="2400" dirty="0" smtClean="0">
                <a:latin typeface="Arial Unicode MS" pitchFamily="34" charset="-128"/>
                <a:ea typeface="Arial Unicode MS" pitchFamily="34" charset="-128"/>
                <a:cs typeface="Arial Unicode MS" pitchFamily="34" charset="-128"/>
              </a:rPr>
              <a:t>فإذا وقع عقد الإجارة على الوجه الصحيح </a:t>
            </a:r>
            <a:r>
              <a:rPr lang="ar-SA" sz="2400" dirty="0">
                <a:latin typeface="Arial Unicode MS" pitchFamily="34" charset="-128"/>
                <a:ea typeface="Arial Unicode MS" pitchFamily="34" charset="-128"/>
                <a:cs typeface="Arial Unicode MS" pitchFamily="34" charset="-128"/>
              </a:rPr>
              <a:t> </a:t>
            </a:r>
            <a:endParaRPr lang="ar-SA" sz="2400" dirty="0" smtClean="0">
              <a:latin typeface="Arial Unicode MS" pitchFamily="34" charset="-128"/>
              <a:ea typeface="Arial Unicode MS" pitchFamily="34" charset="-128"/>
              <a:cs typeface="Arial Unicode MS" pitchFamily="34" charset="-128"/>
            </a:endParaRPr>
          </a:p>
          <a:p>
            <a:r>
              <a:rPr lang="ar-SA" sz="2400" dirty="0" smtClean="0">
                <a:latin typeface="Arial Unicode MS" pitchFamily="34" charset="-128"/>
                <a:ea typeface="Arial Unicode MS" pitchFamily="34" charset="-128"/>
                <a:cs typeface="Arial Unicode MS" pitchFamily="34" charset="-128"/>
              </a:rPr>
              <a:t>فإنه يلزم المستأجر والمؤجر المضي في هذا العقد إلا إذا تراضيا على فسخه فلهما ذلك</a:t>
            </a:r>
            <a:endParaRPr lang="ar-SA" sz="2400" dirty="0">
              <a:latin typeface="Arial Unicode MS" pitchFamily="34" charset="-128"/>
              <a:ea typeface="Arial Unicode MS" pitchFamily="34" charset="-128"/>
              <a:cs typeface="Arial Unicode MS" pitchFamily="34" charset="-128"/>
            </a:endParaRPr>
          </a:p>
        </p:txBody>
      </p:sp>
      <p:pic>
        <p:nvPicPr>
          <p:cNvPr id="5" name="صورة 4" descr="untitledq.bmp"/>
          <p:cNvPicPr>
            <a:picLocks noChangeAspect="1"/>
          </p:cNvPicPr>
          <p:nvPr/>
        </p:nvPicPr>
        <p:blipFill>
          <a:blip r:embed="rId2">
            <a:duotone>
              <a:schemeClr val="accent3">
                <a:shade val="45000"/>
                <a:satMod val="135000"/>
              </a:schemeClr>
              <a:prstClr val="white"/>
            </a:duotone>
          </a:blip>
          <a:stretch>
            <a:fillRect/>
          </a:stretch>
        </p:blipFill>
        <p:spPr>
          <a:xfrm>
            <a:off x="214282" y="214290"/>
            <a:ext cx="1071485" cy="961905"/>
          </a:xfrm>
          <a:prstGeom prst="ellipse">
            <a:avLst/>
          </a:prstGeom>
          <a:ln w="3175" cap="rnd">
            <a:solidFill>
              <a:schemeClr val="accent3">
                <a:lumMod val="75000"/>
              </a:schemeClr>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ox(in)">
                                      <p:cBhvr>
                                        <p:cTn id="7" dur="3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blinds(horizontal)">
                                      <p:cBhvr>
                                        <p:cTn id="12" dur="20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nodeType="clickEffect">
                                  <p:stCondLst>
                                    <p:cond delay="0"/>
                                  </p:stCondLst>
                                  <p:childTnLst>
                                    <p:set>
                                      <p:cBhvr>
                                        <p:cTn id="16" dur="1" fill="hold">
                                          <p:stCondLst>
                                            <p:cond delay="0"/>
                                          </p:stCondLst>
                                        </p:cTn>
                                        <p:tgtEl>
                                          <p:spTgt spid="2">
                                            <p:txEl>
                                              <p:pRg st="3" end="3"/>
                                            </p:txEl>
                                          </p:spTgt>
                                        </p:tgtEl>
                                        <p:attrNameLst>
                                          <p:attrName>style.visibility</p:attrName>
                                        </p:attrNameLst>
                                      </p:cBhvr>
                                      <p:to>
                                        <p:strVal val="visible"/>
                                      </p:to>
                                    </p:set>
                                    <p:animEffect transition="in" filter="diamond(in)">
                                      <p:cBhvr>
                                        <p:cTn id="17" dur="2000"/>
                                        <p:tgtEl>
                                          <p:spTgt spid="2">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nodeType="clickEffect">
                                  <p:stCondLst>
                                    <p:cond delay="0"/>
                                  </p:stCondLst>
                                  <p:childTnLst>
                                    <p:set>
                                      <p:cBhvr>
                                        <p:cTn id="21" dur="1" fill="hold">
                                          <p:stCondLst>
                                            <p:cond delay="0"/>
                                          </p:stCondLst>
                                        </p:cTn>
                                        <p:tgtEl>
                                          <p:spTgt spid="4">
                                            <p:txEl>
                                              <p:pRg st="0" end="0"/>
                                            </p:txEl>
                                          </p:spTgt>
                                        </p:tgtEl>
                                        <p:attrNameLst>
                                          <p:attrName>style.visibility</p:attrName>
                                        </p:attrNameLst>
                                      </p:cBhvr>
                                      <p:to>
                                        <p:strVal val="visible"/>
                                      </p:to>
                                    </p:set>
                                    <p:anim calcmode="lin" valueType="num">
                                      <p:cBhvr additive="base">
                                        <p:cTn id="22" dur="20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23" dur="20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5" presetClass="entr" presetSubtype="10" fill="hold" nodeType="clickEffect">
                                  <p:stCondLst>
                                    <p:cond delay="0"/>
                                  </p:stCondLst>
                                  <p:childTnLst>
                                    <p:set>
                                      <p:cBhvr>
                                        <p:cTn id="27" dur="1" fill="hold">
                                          <p:stCondLst>
                                            <p:cond delay="0"/>
                                          </p:stCondLst>
                                        </p:cTn>
                                        <p:tgtEl>
                                          <p:spTgt spid="4">
                                            <p:txEl>
                                              <p:pRg st="1" end="1"/>
                                            </p:txEl>
                                          </p:spTgt>
                                        </p:tgtEl>
                                        <p:attrNameLst>
                                          <p:attrName>style.visibility</p:attrName>
                                        </p:attrNameLst>
                                      </p:cBhvr>
                                      <p:to>
                                        <p:strVal val="visible"/>
                                      </p:to>
                                    </p:set>
                                    <p:animEffect transition="in" filter="checkerboard(across)">
                                      <p:cBhvr>
                                        <p:cTn id="28" dur="2000"/>
                                        <p:tgtEl>
                                          <p:spTgt spid="4">
                                            <p:txEl>
                                              <p:pRg st="1" end="1"/>
                                            </p:txEl>
                                          </p:spTgt>
                                        </p:tgtEl>
                                      </p:cBhvr>
                                    </p:animEffect>
                                  </p:childTnLst>
                                </p:cTn>
                              </p:par>
                              <p:par>
                                <p:cTn id="29" presetID="5" presetClass="entr" presetSubtype="10" fill="hold" nodeType="withEffect">
                                  <p:stCondLst>
                                    <p:cond delay="0"/>
                                  </p:stCondLst>
                                  <p:childTnLst>
                                    <p:set>
                                      <p:cBhvr>
                                        <p:cTn id="30" dur="1" fill="hold">
                                          <p:stCondLst>
                                            <p:cond delay="0"/>
                                          </p:stCondLst>
                                        </p:cTn>
                                        <p:tgtEl>
                                          <p:spTgt spid="4">
                                            <p:txEl>
                                              <p:pRg st="2" end="2"/>
                                            </p:txEl>
                                          </p:spTgt>
                                        </p:tgtEl>
                                        <p:attrNameLst>
                                          <p:attrName>style.visibility</p:attrName>
                                        </p:attrNameLst>
                                      </p:cBhvr>
                                      <p:to>
                                        <p:strVal val="visible"/>
                                      </p:to>
                                    </p:set>
                                    <p:animEffect transition="in" filter="checkerboard(across)">
                                      <p:cBhvr>
                                        <p:cTn id="31" dur="20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161</TotalTime>
  <Words>618</Words>
  <Application>Microsoft Office PowerPoint</Application>
  <PresentationFormat>عرض على الشاشة (3:4)‏</PresentationFormat>
  <Paragraphs>42</Paragraphs>
  <Slides>7</Slides>
  <Notes>0</Notes>
  <HiddenSlides>0</HiddenSlides>
  <MMClips>0</MMClips>
  <ScaleCrop>false</ScaleCrop>
  <HeadingPairs>
    <vt:vector size="4" baseType="variant">
      <vt:variant>
        <vt:lpstr>سمة</vt:lpstr>
      </vt:variant>
      <vt:variant>
        <vt:i4>1</vt:i4>
      </vt:variant>
      <vt:variant>
        <vt:lpstr>عناوين الشرائح</vt:lpstr>
      </vt:variant>
      <vt:variant>
        <vt:i4>7</vt:i4>
      </vt:variant>
    </vt:vector>
  </HeadingPairs>
  <TitlesOfParts>
    <vt:vector size="8" baseType="lpstr">
      <vt:lpstr>سمة Office</vt:lpstr>
      <vt:lpstr>الشريحة 1</vt:lpstr>
      <vt:lpstr>الشريحة 2</vt:lpstr>
      <vt:lpstr>الشريحة 3</vt:lpstr>
      <vt:lpstr>الشريحة 4</vt:lpstr>
      <vt:lpstr>الشريحة 5</vt:lpstr>
      <vt:lpstr>الشريحة 6</vt:lpstr>
      <vt:lpstr>الشريحة 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الشريحة 1</dc:title>
  <dc:creator>D E L L</dc:creator>
  <cp:lastModifiedBy>TatweerU</cp:lastModifiedBy>
  <cp:revision>19</cp:revision>
  <dcterms:created xsi:type="dcterms:W3CDTF">2010-11-04T10:33:45Z</dcterms:created>
  <dcterms:modified xsi:type="dcterms:W3CDTF">2010-12-11T05:33:29Z</dcterms:modified>
</cp:coreProperties>
</file>