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  <p:sldMasterId id="2147483684" r:id="rId2"/>
    <p:sldMasterId id="2147483708" r:id="rId3"/>
    <p:sldMasterId id="2147483720" r:id="rId4"/>
  </p:sldMasterIdLst>
  <p:notesMasterIdLst>
    <p:notesMasterId r:id="rId14"/>
  </p:notesMasterIdLst>
  <p:sldIdLst>
    <p:sldId id="260" r:id="rId5"/>
    <p:sldId id="262" r:id="rId6"/>
    <p:sldId id="263" r:id="rId7"/>
    <p:sldId id="257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84380"/>
    <p:restoredTop sz="94660"/>
  </p:normalViewPr>
  <p:slideViewPr>
    <p:cSldViewPr>
      <p:cViewPr varScale="1">
        <p:scale>
          <a:sx n="71" d="100"/>
          <a:sy n="71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13F207C-1BBA-4A16-AA1E-DE4D0569BE01}" type="datetimeFigureOut">
              <a:rPr lang="ar-EG" smtClean="0"/>
              <a:pPr/>
              <a:t>18/11/1431</a:t>
            </a:fld>
            <a:endParaRPr lang="ar-EG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EG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EG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EG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B78797C3-7205-4C82-BBB3-2FC3762F5BD3}" type="slidenum">
              <a:rPr lang="ar-EG" smtClean="0"/>
              <a:pPr/>
              <a:t>‹#›</a:t>
            </a:fld>
            <a:endParaRPr lang="ar-EG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FB996897-4DB3-4775-8B6C-B39515D68EA5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511929A6-8A3A-478E-9F10-2C4077A416B8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rtl="0"/>
            <a:fld id="{65562265-C440-4ABA-B945-78EED701466D}" type="datetimeFigureOut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46499F4F-0848-49A6-9397-CA91F9B7E74E}" type="slidenum">
              <a:rPr lang="en-US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 rtl="1"/>
            <a:fld id="{27F48BA2-D114-40D3-A2E1-483CDF5A785D}" type="datetimeFigureOut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r" rtl="1"/>
              <a:t>18/11/1431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 rtl="1"/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l" rtl="1"/>
            <a:fld id="{E1366804-2E4D-43EF-A5E4-B7155F88CF87}" type="slidenum">
              <a:rPr lang="ar-SA" sz="1200" kern="120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algn="l" rtl="1"/>
              <a:t>‹#›</a:t>
            </a:fld>
            <a:endParaRPr lang="ar-SA" sz="1200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7F48BA2-D114-40D3-A2E1-483CDF5A785D}" type="datetimeFigureOut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rtl="1"/>
              <a:t>18/11/1431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1366804-2E4D-43EF-A5E4-B7155F88CF87}" type="slidenum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rtl="1"/>
              <a:t>‹#›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27F48BA2-D114-40D3-A2E1-483CDF5A785D}" type="datetimeFigureOut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rtl="1"/>
              <a:t>18/11/1431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E1366804-2E4D-43EF-A5E4-B7155F88CF87}" type="slidenum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rtl="1"/>
              <a:t>‹#›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FB996897-4DB3-4775-8B6C-B39515D68EA5}" type="datetimeFigureOut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rtl="1"/>
              <a:t>18/11/1431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1"/>
            <a:fld id="{511929A6-8A3A-478E-9F10-2C4077A416B8}" type="slidenum">
              <a:rPr lang="ar-SA" kern="1200" smtClean="0">
                <a:solidFill>
                  <a:prstClr val="black">
                    <a:tint val="75000"/>
                  </a:prstClr>
                </a:solidFill>
                <a:latin typeface="Calibri"/>
                <a:ea typeface="+mn-ea"/>
                <a:cs typeface="Arial"/>
              </a:rPr>
              <a:pPr rtl="1"/>
              <a:t>‹#›</a:t>
            </a:fld>
            <a:endParaRPr lang="ar-SA" kern="1200">
              <a:solidFill>
                <a:prstClr val="black">
                  <a:tint val="75000"/>
                </a:prstClr>
              </a:solidFill>
              <a:latin typeface="Calibri"/>
              <a:ea typeface="+mn-ea"/>
              <a:cs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5562265-C440-4ABA-B945-78EED701466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10/25/2010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46499F4F-0848-49A6-9397-CA91F9B7E74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rtl="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oO_MeShO_Oo\PIC\صور\خلفيات\06kd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مربع نص 3"/>
          <p:cNvSpPr txBox="1"/>
          <p:nvPr/>
        </p:nvSpPr>
        <p:spPr>
          <a:xfrm rot="19820473">
            <a:off x="1714854" y="2826734"/>
            <a:ext cx="5826691" cy="1015663"/>
          </a:xfrm>
          <a:prstGeom prst="rect">
            <a:avLst/>
          </a:prstGeom>
          <a:noFill/>
        </p:spPr>
        <p:txBody>
          <a:bodyPr wrap="square" rtlCol="1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ar-EG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  <a:reflection blurRad="6350" stA="50000" endA="300" endPos="50000" dist="29997" dir="5400000" sy="-100000" algn="bl" rotWithShape="0"/>
                </a:effectLst>
              </a:rPr>
              <a:t>النــفــــقـــــات</a:t>
            </a:r>
            <a:endParaRPr lang="ar-EG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  <a:reflection blurRad="6350" stA="50000" endA="300" endPos="50000" dist="29997" dir="5400000" sy="-100000" algn="bl" rotWithShape="0"/>
              </a:effectLst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edars%20(6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1557338"/>
            <a:ext cx="8175653" cy="9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defRPr/>
            </a:pPr>
            <a:r>
              <a:rPr lang="ar-SA" sz="3200" b="1" u="sng" kern="0" dirty="0" smtClean="0">
                <a:ln w="11430"/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المقصود بالنفقات :</a:t>
            </a:r>
            <a:endParaRPr kumimoji="0" lang="en-US" sz="3200" b="1" i="0" u="sng" strike="noStrike" kern="0" normalizeH="0" baseline="0" noProof="0" dirty="0" smtClean="0">
              <a:ln w="11430"/>
              <a:solidFill>
                <a:srgbClr val="FFFF0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2643182"/>
            <a:ext cx="8429652" cy="1857388"/>
          </a:xfrm>
        </p:spPr>
        <p:txBody>
          <a:bodyPr>
            <a:noAutofit/>
          </a:bodyPr>
          <a:lstStyle/>
          <a:p>
            <a:r>
              <a:rPr lang="ar-EG" sz="3200" dirty="0" smtClean="0">
                <a:solidFill>
                  <a:srgbClr val="FFFF00"/>
                </a:solidFill>
              </a:rPr>
              <a:t/>
            </a:r>
            <a:br>
              <a:rPr lang="ar-EG" sz="3200" dirty="0" smtClean="0">
                <a:solidFill>
                  <a:srgbClr val="FFFF00"/>
                </a:solidFill>
              </a:rPr>
            </a:br>
            <a:r>
              <a:rPr lang="ar-EG" sz="3200" b="1" u="sng" dirty="0" smtClean="0"/>
              <a:t>توفير المطعم والمسكن والملبس ونحو ذلك مما يحتاجه المنفق عليه .</a:t>
            </a:r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285720" y="1285860"/>
            <a:ext cx="8286808" cy="5143536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sz="3200" b="1" u="sng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تجب النفقة على الزوج لزوجته غنية كانت </a:t>
            </a:r>
            <a:r>
              <a:rPr lang="ar-SA" sz="3200" b="1" u="sng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أ</a:t>
            </a:r>
            <a:r>
              <a:rPr lang="ar-EG" sz="3200" b="1" u="sng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و فقيرة وإن كانت مطلقة طلاقا رجعيا, لأنها زوجة, ودليل ذلك: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sz="3200" b="1" u="sng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قوله تعالى: ( لينفق ذو سعة من سعته ومن قدر عليه رزقه فلينفق مما آتاه الله ).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EG" sz="3200" b="1" u="sng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وما رواه جابر بن عبد الله رضي الله عنهما عن النبي (صلى الله عليه وسلم) أنه قال:  ( ولهن عليكم رزقهن وكسوتهن بالمعروف ). </a:t>
            </a:r>
          </a:p>
        </p:txBody>
      </p:sp>
      <p:sp>
        <p:nvSpPr>
          <p:cNvPr id="4" name="عنوان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11222"/>
          </a:xfrm>
        </p:spPr>
        <p:txBody>
          <a:bodyPr>
            <a:normAutofit/>
          </a:bodyPr>
          <a:lstStyle/>
          <a:p>
            <a:pPr algn="r"/>
            <a:r>
              <a:rPr lang="ar-EG" sz="3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أولا: النفقة على الزوجة</a:t>
            </a:r>
            <a:r>
              <a:rPr lang="ar-SA" sz="3600" b="1" u="sng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 :</a:t>
            </a:r>
            <a:endParaRPr lang="ar-SA" sz="3600" b="1" u="sng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1000100" y="785794"/>
            <a:ext cx="7429552" cy="4929222"/>
          </a:xfrm>
          <a:prstGeom prst="roundRect">
            <a:avLst/>
          </a:prstGeom>
          <a:solidFill>
            <a:srgbClr val="FFCCFF">
              <a:alpha val="31000"/>
            </a:srgb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ar-SA" kern="1200" dirty="0">
              <a:solidFill>
                <a:prstClr val="white"/>
              </a:solidFill>
              <a:latin typeface="Calibri"/>
              <a:ea typeface="+mn-ea"/>
              <a:cs typeface="Arial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785786" y="954362"/>
            <a:ext cx="7358114" cy="48320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EG" sz="4400" b="1" u="sng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مقدار النفقة :</a:t>
            </a:r>
          </a:p>
          <a:p>
            <a:r>
              <a:rPr lang="ar-SA" sz="4000" b="1" u="sng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النفقة ليس لها تحديد معين وإنما المرجع فيها إلى العرف وهي تختلف باختلاف الأزواج غني وفقيراً وباختلاف الأزمان والأماكن , كما قال سبحانه:</a:t>
            </a:r>
          </a:p>
          <a:p>
            <a:r>
              <a:rPr lang="ar-SA" sz="40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( لينفق ذو سعة من سعته ومن قدر عليه رزقه فينفق مما آتاه الله ) </a:t>
            </a:r>
            <a:r>
              <a:rPr lang="ar-SA" sz="2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.</a:t>
            </a:r>
            <a:endParaRPr lang="ar-SA" sz="2400" b="1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endParaRPr lang="ar-EG" sz="2400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3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42844" y="500042"/>
            <a:ext cx="8543956" cy="5626121"/>
          </a:xfrm>
        </p:spPr>
        <p:txBody>
          <a:bodyPr>
            <a:normAutofit fontScale="92500" lnSpcReduction="10000"/>
          </a:bodyPr>
          <a:lstStyle/>
          <a:p>
            <a:pPr algn="r">
              <a:buNone/>
            </a:pPr>
            <a:r>
              <a:rPr lang="ar-S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</a:t>
            </a:r>
            <a:endParaRPr lang="ar-SA" dirty="0" smtClean="0">
              <a:solidFill>
                <a:srgbClr val="FFFF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ar-SA" sz="3900" b="1" u="sng" spc="50" dirty="0" smtClean="0">
                <a:ln w="11430"/>
                <a:solidFill>
                  <a:srgbClr val="92D050"/>
                </a:solidFill>
                <a:cs typeface="Arabic Transparent" pitchFamily="2" charset="-78"/>
              </a:rPr>
              <a:t>ثانيا: </a:t>
            </a:r>
            <a:r>
              <a:rPr lang="ar-SA" sz="39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Arabic Transparent" pitchFamily="2" charset="-78"/>
              </a:rPr>
              <a:t>النفقة على الأولاد والآباء </a:t>
            </a:r>
            <a:r>
              <a:rPr lang="ar-EG" sz="3900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Arabic Transparent" pitchFamily="2" charset="-78"/>
              </a:rPr>
              <a:t>:</a:t>
            </a:r>
          </a:p>
          <a:p>
            <a:pPr lvl="0" algn="r">
              <a:spcBef>
                <a:spcPts val="0"/>
              </a:spcBef>
              <a:buNone/>
            </a:pPr>
            <a:r>
              <a:rPr lang="ar-SA" sz="3900" b="1" u="sng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cs typeface="Arabic Transparent" pitchFamily="2" charset="-78"/>
              </a:rPr>
              <a:t>يجب على الوالد النفقة على أولاده من بنين وبنات, </a:t>
            </a:r>
            <a:r>
              <a:rPr lang="ar-SA" sz="39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كما قال سبحانه: ( وعلى المولود له رزقهن وكسوتهن </a:t>
            </a:r>
            <a:r>
              <a:rPr lang="ar-SA" sz="39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  بالمعروف </a:t>
            </a:r>
            <a:r>
              <a:rPr lang="ar-SA" sz="3900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).  </a:t>
            </a:r>
            <a:r>
              <a:rPr lang="ar-SA" sz="39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لقوله صلى الله عليه وسلم </a:t>
            </a:r>
            <a:r>
              <a:rPr lang="ar-SA" sz="39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  <a:sym typeface="AGA Arabesque"/>
              </a:rPr>
              <a:t>لهند </a:t>
            </a:r>
            <a:r>
              <a:rPr lang="ar-SA" sz="3900" b="1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  <a:sym typeface="AGA Arabesque"/>
              </a:rPr>
              <a:t>بن عتبة ، عندما أخبرته أن أبا سفيان رجل شحيح لا يعطيها ما يكفيها وولدها ، قال : </a:t>
            </a:r>
            <a:r>
              <a:rPr lang="ar-SA" sz="3900" b="1" u="sng" spc="50" dirty="0" smtClean="0">
                <a:ln w="11430"/>
                <a:solidFill>
                  <a:srgbClr val="FFC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( خذي ما يكفيك وولدك بالمعروف ). </a:t>
            </a:r>
          </a:p>
          <a:p>
            <a:pPr lvl="0" algn="r">
              <a:spcBef>
                <a:spcPts val="0"/>
              </a:spcBef>
              <a:buNone/>
            </a:pPr>
            <a:r>
              <a:rPr lang="ar-SA" sz="3900" b="1" u="sng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وكذلك يجب على الولد النفقة على أبيه وأمه وجده وجدته إذا احتاجوا لذلك ، فهو داخل في البر والإحسان الذي أمر الله </a:t>
            </a:r>
            <a:r>
              <a:rPr lang="ar-SA" sz="3900" b="1" u="sng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به</a:t>
            </a:r>
            <a:r>
              <a:rPr lang="ar-SA" sz="3900" b="1" u="sng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abic Transparent" pitchFamily="2" charset="-78"/>
              </a:rPr>
              <a:t> للوالدين .</a:t>
            </a:r>
            <a:endParaRPr lang="ar-EG" sz="4300" b="1" u="sng" spc="50" dirty="0" smtClean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Arabic Transparent" pitchFamily="2" charset="-78"/>
            </a:endParaRPr>
          </a:p>
        </p:txBody>
      </p:sp>
    </p:spTree>
  </p:cSld>
  <p:clrMapOvr>
    <a:masterClrMapping/>
  </p:clrMapOvr>
  <p:transition>
    <p:cover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ar-SA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               </a:t>
            </a:r>
            <a:endParaRPr lang="ar-SA" dirty="0" smtClean="0">
              <a:solidFill>
                <a:srgbClr val="FFFF00"/>
              </a:solidFill>
            </a:endParaRPr>
          </a:p>
          <a:p>
            <a:pPr marL="0" indent="0" algn="r">
              <a:spcBef>
                <a:spcPts val="0"/>
              </a:spcBef>
              <a:buNone/>
            </a:pPr>
            <a:r>
              <a:rPr lang="ar-SA" b="1" u="sng" spc="50" dirty="0" smtClean="0">
                <a:ln w="11430"/>
                <a:solidFill>
                  <a:srgbClr val="92D050"/>
                </a:solidFill>
                <a:cs typeface="Arabic Transparent" pitchFamily="2" charset="-78"/>
              </a:rPr>
              <a:t>ثالثاً : </a:t>
            </a:r>
            <a:r>
              <a:rPr lang="ar-SA" b="1" u="sng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cs typeface="Arabic Transparent" pitchFamily="2" charset="-78"/>
              </a:rPr>
              <a:t>النفقة على الأقارب :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ar-SA" b="1" u="sng" spc="50" dirty="0" smtClean="0">
                <a:ln w="11430"/>
                <a:solidFill>
                  <a:schemeClr val="bg1"/>
                </a:solidFill>
                <a:cs typeface="Arabic Transparent" pitchFamily="2" charset="-78"/>
              </a:rPr>
              <a:t>إذا كان للشخص قريب فقير ولو مات هذا الفقير فإن هذا الشخص يرثه فإنه </a:t>
            </a:r>
            <a:r>
              <a:rPr lang="ar-SA" b="1" u="sng" spc="50" dirty="0" smtClean="0">
                <a:ln w="11430"/>
                <a:solidFill>
                  <a:srgbClr val="C00000"/>
                </a:solidFill>
                <a:cs typeface="Arabic Transparent" pitchFamily="2" charset="-78"/>
              </a:rPr>
              <a:t>يجب </a:t>
            </a:r>
            <a:r>
              <a:rPr lang="ar-SA" b="1" u="sng" spc="50" dirty="0" smtClean="0">
                <a:ln w="11430"/>
                <a:solidFill>
                  <a:schemeClr val="bg1"/>
                </a:solidFill>
                <a:cs typeface="Arabic Transparent" pitchFamily="2" charset="-78"/>
              </a:rPr>
              <a:t>عليه النفقة على هذا الفقير</a:t>
            </a:r>
          </a:p>
          <a:p>
            <a:pPr marL="0" indent="0" algn="r">
              <a:spcBef>
                <a:spcPts val="0"/>
              </a:spcBef>
              <a:buNone/>
            </a:pPr>
            <a:r>
              <a:rPr lang="ar-SA" b="1" u="sng" spc="50" dirty="0" smtClean="0">
                <a:ln w="11430"/>
                <a:solidFill>
                  <a:srgbClr val="FFFF00"/>
                </a:solidFill>
                <a:cs typeface="Arabic Transparent" pitchFamily="2" charset="-78"/>
              </a:rPr>
              <a:t>مثال ذلك : </a:t>
            </a:r>
            <a:r>
              <a:rPr lang="ar-SA" b="1" u="sng" spc="50" dirty="0" smtClean="0">
                <a:ln w="11430"/>
                <a:solidFill>
                  <a:srgbClr val="92D050"/>
                </a:solidFill>
                <a:cs typeface="Arabic Transparent" pitchFamily="2" charset="-78"/>
              </a:rPr>
              <a:t>رجل له أخر فقير وليس للأخ أولاد وليس له أب ولو مات الأخ يرثه هذا الرجل فإنه تجب عليه نفقته .</a:t>
            </a:r>
          </a:p>
          <a:p>
            <a:pPr marL="0" indent="0" algn="r">
              <a:spcBef>
                <a:spcPts val="0"/>
              </a:spcBef>
              <a:buNone/>
            </a:pPr>
            <a:endParaRPr lang="ar-SA" b="1" u="sng" spc="50" dirty="0" smtClean="0">
              <a:ln w="11430"/>
              <a:solidFill>
                <a:srgbClr val="92D050"/>
              </a:solidFill>
              <a:cs typeface="Arabic Transparent" pitchFamily="2" charset="-78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مستطيل مستدير الزوايا 2"/>
          <p:cNvSpPr/>
          <p:nvPr/>
        </p:nvSpPr>
        <p:spPr>
          <a:xfrm>
            <a:off x="500034" y="285728"/>
            <a:ext cx="8143932" cy="6143668"/>
          </a:xfrm>
          <a:prstGeom prst="roundRect">
            <a:avLst/>
          </a:prstGeom>
          <a:solidFill>
            <a:schemeClr val="tx2">
              <a:lumMod val="60000"/>
              <a:lumOff val="40000"/>
              <a:alpha val="50000"/>
            </a:schemeClr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r>
              <a:rPr lang="ar-SA" sz="3200" b="1" u="sng" dirty="0" smtClean="0">
                <a:solidFill>
                  <a:srgbClr val="92D050"/>
                </a:solidFill>
              </a:rPr>
              <a:t>شروط وجوب النفقة على الأقارب :</a:t>
            </a:r>
          </a:p>
          <a:p>
            <a:r>
              <a:rPr lang="ar-SA" sz="3200" b="1" u="sng" dirty="0" smtClean="0">
                <a:solidFill>
                  <a:srgbClr val="FFFF00"/>
                </a:solidFill>
              </a:rPr>
              <a:t>1- أن يكون المنفق غنياً عنده ما يكفي أولاده وزيادة .</a:t>
            </a:r>
          </a:p>
          <a:p>
            <a:r>
              <a:rPr lang="ar-SA" sz="3200" b="1" u="sng" dirty="0" smtClean="0">
                <a:solidFill>
                  <a:srgbClr val="FFFF00"/>
                </a:solidFill>
              </a:rPr>
              <a:t>2- أن يكون المنفق وارثاً للمنفق عليه أي إذا مات المنفق عليه ورثه المنفق . </a:t>
            </a:r>
          </a:p>
          <a:p>
            <a:r>
              <a:rPr lang="ar-SA" sz="3200" b="1" u="sng" dirty="0" smtClean="0">
                <a:solidFill>
                  <a:srgbClr val="FFFF00"/>
                </a:solidFill>
              </a:rPr>
              <a:t>3- أن يكون المنفق عليه فقيراً ليس عنده مال ولا مهنة يتكسب منها </a:t>
            </a:r>
            <a:r>
              <a:rPr lang="ar-SA" sz="3200" b="1" u="sng" dirty="0" err="1" smtClean="0">
                <a:solidFill>
                  <a:srgbClr val="FFFF00"/>
                </a:solidFill>
              </a:rPr>
              <a:t>أ</a:t>
            </a:r>
            <a:r>
              <a:rPr lang="ar-SA" sz="3200" b="1" u="sng" dirty="0" smtClean="0">
                <a:solidFill>
                  <a:srgbClr val="FFFF00"/>
                </a:solidFill>
              </a:rPr>
              <a:t>, عنده مال لكن لا يكفيه هذا المال .</a:t>
            </a:r>
          </a:p>
          <a:p>
            <a:endParaRPr lang="ar-SA" sz="3200" dirty="0" smtClean="0">
              <a:solidFill>
                <a:prstClr val="white"/>
              </a:solidFill>
            </a:endParaRPr>
          </a:p>
          <a:p>
            <a:r>
              <a:rPr lang="ar-SA" sz="3200" b="1" u="sng" dirty="0" smtClean="0">
                <a:solidFill>
                  <a:srgbClr val="92D050"/>
                </a:solidFill>
              </a:rPr>
              <a:t>مقدار النفقة : </a:t>
            </a:r>
          </a:p>
          <a:p>
            <a:r>
              <a:rPr lang="ar-SA" sz="3200" b="1" u="sng" dirty="0" smtClean="0">
                <a:solidFill>
                  <a:srgbClr val="FFC000"/>
                </a:solidFill>
              </a:rPr>
              <a:t>إذا وجبت النفقة على الشخص فإنه يدفع له النفقة التي تكفيه إن كان معدما أو تتمة النفقة التي تكفيه إن كان يقدر على بعضها ، ومرد النفقة إلى العرف .</a:t>
            </a:r>
            <a:endParaRPr lang="ar-SA" sz="3200" b="1" u="sng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357158" y="2071678"/>
            <a:ext cx="8286808" cy="4143404"/>
          </a:xfrm>
          <a:prstGeom prst="roundRect">
            <a:avLst/>
          </a:prstGeom>
          <a:solidFill>
            <a:srgbClr val="FF0000">
              <a:alpha val="26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32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1- الإنفاق على الأقارب يساعد في تقليل الجرائم في المجتمع .</a:t>
            </a:r>
            <a:endParaRPr lang="ar-EG" sz="3200" b="1" spc="50" dirty="0" smtClean="0">
              <a:ln w="13500">
                <a:solidFill>
                  <a:srgbClr val="4F81BD">
                    <a:shade val="2500"/>
                    <a:alpha val="6500"/>
                  </a:srgbClr>
                </a:solidFill>
                <a:prstDash val="solid"/>
              </a:ln>
              <a:solidFill>
                <a:srgbClr val="4F81BD">
                  <a:tint val="3000"/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3200" b="1" dirty="0" smtClean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2- إذا نظر القريب الفقير إلى قريبه الغني الذي يتمتع بالمال وهو معدم فقد يؤدي هذا إلى أن يحقد عليه ويحسده . </a:t>
            </a:r>
            <a:endParaRPr lang="ar-EG" sz="3200" b="1" dirty="0" smtClean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lang="ar-SA" sz="3200" b="1" spc="50" dirty="0" smtClean="0">
                <a:ln w="13500">
                  <a:solidFill>
                    <a:srgbClr val="4F81BD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4F81BD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3- إلزام الغني بالنفقة يساعد في إيجاد فرص عمل للعاطلين .</a:t>
            </a:r>
            <a:endParaRPr lang="ar-EG" sz="2800" b="1" dirty="0" smtClean="0">
              <a:ln w="19050">
                <a:solidFill>
                  <a:srgbClr val="1F497D">
                    <a:tint val="1000"/>
                  </a:srgbClr>
                </a:solidFill>
                <a:prstDash val="solid"/>
              </a:ln>
              <a:solidFill>
                <a:srgbClr val="9BBB59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عنوان 5"/>
          <p:cNvSpPr>
            <a:spLocks noGrp="1"/>
          </p:cNvSpPr>
          <p:nvPr>
            <p:ph type="title"/>
          </p:nvPr>
        </p:nvSpPr>
        <p:spPr>
          <a:xfrm>
            <a:off x="457200" y="631828"/>
            <a:ext cx="8229600" cy="1011222"/>
          </a:xfrm>
        </p:spPr>
        <p:txBody>
          <a:bodyPr>
            <a:normAutofit/>
          </a:bodyPr>
          <a:lstStyle/>
          <a:p>
            <a:r>
              <a:rPr lang="ar-SA" sz="36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  <a:reflection blurRad="6350" stA="50000" endA="300" endPos="50000" dist="60007" dir="5400000" sy="-100000" algn="bl" rotWithShape="0"/>
                </a:effectLst>
              </a:rPr>
              <a:t>الحكمة في نفقة القريب على قريبة :</a:t>
            </a:r>
            <a:endParaRPr lang="ar-SA" sz="36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  <a:reflection blurRad="6350" stA="50000" endA="300" endPos="50000" dist="60007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93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193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93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308" accel="100000" fill="hold">
                                          <p:stCondLst>
                                            <p:cond delay="19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 descr="Cedars%20(6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8313" y="700082"/>
            <a:ext cx="8175653" cy="942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base">
              <a:spcBef>
                <a:spcPct val="20000"/>
              </a:spcBef>
              <a:spcAft>
                <a:spcPct val="0"/>
              </a:spcAft>
              <a:buClr>
                <a:srgbClr val="00FFCC"/>
              </a:buClr>
              <a:buSzPct val="80000"/>
              <a:defRPr/>
            </a:pPr>
            <a:r>
              <a:rPr lang="ar-SA" sz="4800" b="1" kern="0" dirty="0" smtClean="0">
                <a:ln w="11430"/>
                <a:solidFill>
                  <a:srgbClr val="92D050"/>
                </a:solidFill>
                <a:latin typeface="Times New Roman" pitchFamily="18" charset="0"/>
                <a:cs typeface="Times New Roman" pitchFamily="18" charset="0"/>
              </a:rPr>
              <a:t>الصدقة على الأقارب :</a:t>
            </a:r>
            <a:endParaRPr kumimoji="0" lang="en-US" sz="4800" b="1" i="0" strike="noStrike" kern="0" normalizeH="0" baseline="0" noProof="0" dirty="0" smtClean="0">
              <a:ln w="11430"/>
              <a:solidFill>
                <a:srgbClr val="92D050"/>
              </a:solidFill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357158" y="1571612"/>
            <a:ext cx="8429652" cy="4500594"/>
          </a:xfrm>
        </p:spPr>
        <p:txBody>
          <a:bodyPr>
            <a:noAutofit/>
          </a:bodyPr>
          <a:lstStyle/>
          <a:p>
            <a:r>
              <a:rPr lang="ar-SA" b="1" smtClean="0"/>
              <a:t>تصدق </a:t>
            </a:r>
            <a:r>
              <a:rPr lang="ar-SA" b="1" dirty="0" smtClean="0"/>
              <a:t>الإنسان على قريبه الفقير الذي لا تجب عليه نفقته أفضل من الصدقة على الصدقة على البعيد فقد قال </a:t>
            </a:r>
            <a:r>
              <a:rPr lang="ar-SA" b="1" dirty="0" smtClean="0">
                <a:sym typeface="AGA Arabesque"/>
              </a:rPr>
              <a:t> : ( ابدأ بنفسك فتصدق عليها فإن فضل شيء  فلأهلك فإن فضل عن أهلك شيء فلذي قرابتك فإن فضل عن ذي قرابتك شيء فهكذا وهكذا ) .</a:t>
            </a:r>
            <a:endParaRPr lang="ar-EG" sz="3200" b="1" dirty="0" smtClean="0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theme/theme1.xml><?xml version="1.0" encoding="utf-8"?>
<a:theme xmlns:a="http://schemas.openxmlformats.org/drawingml/2006/main" name="1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390</TotalTime>
  <Words>447</Words>
  <Application>Microsoft Office PowerPoint</Application>
  <PresentationFormat>عرض على الشاشة (3:4)‏</PresentationFormat>
  <Paragraphs>31</Paragraphs>
  <Slides>9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4</vt:i4>
      </vt:variant>
      <vt:variant>
        <vt:lpstr>عناوين الشرائح</vt:lpstr>
      </vt:variant>
      <vt:variant>
        <vt:i4>9</vt:i4>
      </vt:variant>
    </vt:vector>
  </HeadingPairs>
  <TitlesOfParts>
    <vt:vector size="13" baseType="lpstr">
      <vt:lpstr>1_سمة Office</vt:lpstr>
      <vt:lpstr>2_سمة Office</vt:lpstr>
      <vt:lpstr>3_سمة Office</vt:lpstr>
      <vt:lpstr>5_سمة Office</vt:lpstr>
      <vt:lpstr>الشريحة 1</vt:lpstr>
      <vt:lpstr> توفير المطعم والمسكن والملبس ونحو ذلك مما يحتاجه المنفق عليه .</vt:lpstr>
      <vt:lpstr>أولا: النفقة على الزوجة :</vt:lpstr>
      <vt:lpstr>الشريحة 4</vt:lpstr>
      <vt:lpstr>الشريحة 5</vt:lpstr>
      <vt:lpstr>الشريحة 6</vt:lpstr>
      <vt:lpstr>الشريحة 7</vt:lpstr>
      <vt:lpstr>الحكمة في نفقة القريب على قريبة :</vt:lpstr>
      <vt:lpstr>تصدق الإنسان على قريبه الفقير الذي لا تجب عليه نفقته أفضل من الصدقة على الصدقة على البعيد فقد قال  : ( ابدأ بنفسك فتصدق عليها فإن فضل شيء  فلأهلك فإن فضل عن أهلك شيء فلذي قرابتك فإن فضل عن ذي قرابتك شيء فهكذا وهكذا ) 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samo</dc:creator>
  <cp:lastModifiedBy>Al Fajar</cp:lastModifiedBy>
  <cp:revision>45</cp:revision>
  <dcterms:created xsi:type="dcterms:W3CDTF">2009-10-17T18:01:24Z</dcterms:created>
  <dcterms:modified xsi:type="dcterms:W3CDTF">2010-10-25T05:56:18Z</dcterms:modified>
</cp:coreProperties>
</file>