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media2.mp4" ContentType="video/unknown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" name="Shape 1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431800" indent="-4064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431800" indent="762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431800" indent="5588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431800" indent="10414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431800" indent="1498600" algn="ctr">
              <a:spcBef>
                <a:spcPts val="600"/>
              </a:spcBef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5" name="مستوى النص الأول…"/>
          <p:cNvSpPr txBox="1"/>
          <p:nvPr>
            <p:ph type="body" sz="half" idx="1"/>
          </p:nvPr>
        </p:nvSpPr>
        <p:spPr>
          <a:xfrm>
            <a:off x="457200" y="1600200"/>
            <a:ext cx="4038600" cy="4526101"/>
          </a:xfrm>
          <a:prstGeom prst="rect">
            <a:avLst/>
          </a:prstGeom>
        </p:spPr>
        <p:txBody>
          <a:bodyPr/>
          <a:lstStyle>
            <a:lvl1pPr indent="-406400">
              <a:spcBef>
                <a:spcPts val="500"/>
              </a:spcBef>
              <a:buSzPts val="2800"/>
              <a:defRPr sz="2800"/>
            </a:lvl1pPr>
            <a:lvl2pPr marL="977900" indent="-444500">
              <a:spcBef>
                <a:spcPts val="500"/>
              </a:spcBef>
              <a:buSzPts val="2800"/>
              <a:defRPr sz="2800"/>
            </a:lvl2pPr>
            <a:lvl3pPr marL="1513839" indent="-497839">
              <a:spcBef>
                <a:spcPts val="500"/>
              </a:spcBef>
              <a:buSzPts val="2800"/>
              <a:defRPr sz="2800"/>
            </a:lvl3pPr>
            <a:lvl4pPr marL="2019300" indent="-533400">
              <a:spcBef>
                <a:spcPts val="500"/>
              </a:spcBef>
              <a:buSzPts val="2800"/>
              <a:defRPr sz="2800"/>
            </a:lvl4pPr>
            <a:lvl5pPr marL="2476500" indent="-533400">
              <a:spcBef>
                <a:spcPts val="500"/>
              </a:spcBef>
              <a:buSzPts val="2800"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" name="Google Shape;74;p11"/>
          <p:cNvSpPr txBox="1"/>
          <p:nvPr>
            <p:ph type="body" sz="half" idx="13"/>
          </p:nvPr>
        </p:nvSpPr>
        <p:spPr>
          <a:xfrm>
            <a:off x="4648200" y="1600200"/>
            <a:ext cx="4038600" cy="4526101"/>
          </a:xfrm>
          <a:prstGeom prst="rect">
            <a:avLst/>
          </a:prstGeom>
        </p:spPr>
        <p:txBody>
          <a:bodyPr/>
          <a:lstStyle/>
          <a:p>
            <a:pPr indent="-406400" rtl="0">
              <a:spcBef>
                <a:spcPts val="500"/>
              </a:spcBef>
              <a:buSzPts val="2800"/>
              <a:defRPr sz="2800"/>
            </a:pP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/>
          <p:nvPr>
            <p:ph type="title"/>
          </p:nvPr>
        </p:nvSpPr>
        <p:spPr>
          <a:xfrm>
            <a:off x="722312" y="4406900"/>
            <a:ext cx="7772401" cy="1362001"/>
          </a:xfrm>
          <a:prstGeom prst="rect">
            <a:avLst/>
          </a:prstGeom>
        </p:spPr>
        <p:txBody>
          <a:bodyPr anchor="t"/>
          <a:lstStyle>
            <a:lvl1pPr algn="r">
              <a:defRPr b="1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5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301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 rot="5400000">
            <a:off x="4732349" y="2171687"/>
            <a:ext cx="5851501" cy="20574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idx="1"/>
          </p:nvPr>
        </p:nvSpPr>
        <p:spPr>
          <a:xfrm rot="5400000">
            <a:off x="541349" y="190487"/>
            <a:ext cx="5851501" cy="6019801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idx="1"/>
          </p:nvPr>
        </p:nvSpPr>
        <p:spPr>
          <a:xfrm rot="5400000">
            <a:off x="2308949" y="-251551"/>
            <a:ext cx="4526102" cy="8229601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1792288" y="4800600"/>
            <a:ext cx="5486401" cy="566701"/>
          </a:xfrm>
          <a:prstGeom prst="rect">
            <a:avLst/>
          </a:prstGeom>
        </p:spPr>
        <p:txBody>
          <a:bodyPr anchor="b"/>
          <a:lstStyle>
            <a:lvl1pPr algn="r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8" name="Google Shape;41;p6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901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228600" indent="457200"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228600" indent="914400"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228600" indent="1371600"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228600" indent="1828800"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3050"/>
            <a:ext cx="3008401" cy="1162200"/>
          </a:xfrm>
          <a:prstGeom prst="rect">
            <a:avLst/>
          </a:prstGeom>
        </p:spPr>
        <p:txBody>
          <a:bodyPr anchor="b"/>
          <a:lstStyle>
            <a:lvl1pPr algn="r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" name="مستوى النص الأول…"/>
          <p:cNvSpPr txBox="1"/>
          <p:nvPr>
            <p:ph type="body" idx="1"/>
          </p:nvPr>
        </p:nvSpPr>
        <p:spPr>
          <a:xfrm>
            <a:off x="3575050" y="273050"/>
            <a:ext cx="5111701" cy="5853001"/>
          </a:xfrm>
          <a:prstGeom prst="rect">
            <a:avLst/>
          </a:prstGeom>
        </p:spPr>
        <p:txBody>
          <a:bodyPr/>
          <a:lstStyle>
            <a:lvl1pPr indent="-431800">
              <a:spcBef>
                <a:spcPts val="600"/>
              </a:spcBef>
            </a:lvl1pPr>
            <a:lvl2pPr marL="972457" indent="-464457">
              <a:spcBef>
                <a:spcPts val="600"/>
              </a:spcBef>
            </a:lvl2pPr>
            <a:lvl3pPr marL="1498600" indent="-508000">
              <a:spcBef>
                <a:spcPts val="600"/>
              </a:spcBef>
            </a:lvl3pPr>
            <a:lvl4pPr marL="2042160" indent="-568960">
              <a:spcBef>
                <a:spcPts val="600"/>
              </a:spcBef>
            </a:lvl4pPr>
            <a:lvl5pPr marL="2499360" indent="-568960">
              <a:spcBef>
                <a:spcPts val="600"/>
              </a:spcBef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" name="Google Shape;49;p7"/>
          <p:cNvSpPr txBox="1"/>
          <p:nvPr>
            <p:ph type="body" sz="half" idx="13"/>
          </p:nvPr>
        </p:nvSpPr>
        <p:spPr>
          <a:xfrm>
            <a:off x="457199" y="1435100"/>
            <a:ext cx="3008402" cy="4691101"/>
          </a:xfrm>
          <a:prstGeom prst="rect">
            <a:avLst/>
          </a:prstGeom>
        </p:spPr>
        <p:txBody>
          <a:bodyPr/>
          <a:lstStyle/>
          <a:p>
            <a:pPr marL="228600" indent="0" rtl="0">
              <a:spcBef>
                <a:spcPts val="200"/>
              </a:spcBef>
              <a:buClrTx/>
              <a:buSzTx/>
              <a:buFontTx/>
              <a:buNone/>
              <a:defRPr sz="1400"/>
            </a:pPr>
          </a:p>
        </p:txBody>
      </p:sp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00" cy="639901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b="1" sz="2400"/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b="1" sz="2400"/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b="1" sz="2400"/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b="1" sz="2400"/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65;p10"/>
          <p:cNvSpPr txBox="1"/>
          <p:nvPr>
            <p:ph type="body" sz="half" idx="13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</p:spPr>
        <p:txBody>
          <a:bodyPr/>
          <a:lstStyle/>
          <a:p>
            <a:pPr indent="-381000" rtl="0">
              <a:spcBef>
                <a:spcPts val="400"/>
              </a:spcBef>
              <a:buSzPts val="2400"/>
              <a:defRPr sz="2400"/>
            </a:pPr>
          </a:p>
        </p:txBody>
      </p:sp>
      <p:sp>
        <p:nvSpPr>
          <p:cNvPr id="85" name="Google Shape;66;p10"/>
          <p:cNvSpPr txBox="1"/>
          <p:nvPr>
            <p:ph type="body" sz="quarter" idx="14"/>
          </p:nvPr>
        </p:nvSpPr>
        <p:spPr>
          <a:xfrm>
            <a:off x="4645025" y="1535112"/>
            <a:ext cx="4041901" cy="639901"/>
          </a:xfrm>
          <a:prstGeom prst="rect">
            <a:avLst/>
          </a:prstGeom>
        </p:spPr>
        <p:txBody>
          <a:bodyPr anchor="b"/>
          <a:lstStyle/>
          <a:p>
            <a:pPr marL="228600" indent="0" rtl="0">
              <a:spcBef>
                <a:spcPts val="400"/>
              </a:spcBef>
              <a:buClrTx/>
              <a:buSzTx/>
              <a:buFontTx/>
              <a:buNone/>
              <a:defRPr b="1" sz="2400"/>
            </a:pPr>
          </a:p>
        </p:txBody>
      </p:sp>
      <p:sp>
        <p:nvSpPr>
          <p:cNvPr id="86" name="Google Shape;67;p10"/>
          <p:cNvSpPr txBox="1"/>
          <p:nvPr>
            <p:ph type="body" sz="half" idx="15"/>
          </p:nvPr>
        </p:nvSpPr>
        <p:spPr>
          <a:xfrm>
            <a:off x="4645025" y="2174875"/>
            <a:ext cx="4041901" cy="3951300"/>
          </a:xfrm>
          <a:prstGeom prst="rect">
            <a:avLst/>
          </a:prstGeom>
        </p:spPr>
        <p:txBody>
          <a:bodyPr/>
          <a:lstStyle/>
          <a:p>
            <a:pPr indent="-381000" rtl="0">
              <a:spcBef>
                <a:spcPts val="400"/>
              </a:spcBef>
              <a:buSzPts val="2400"/>
              <a:defRPr sz="2400"/>
            </a:pP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457200" y="1600200"/>
            <a:ext cx="8229600" cy="45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57200" y="6401187"/>
            <a:ext cx="264388" cy="275427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42900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63385" marR="0" indent="-391885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485900" marR="0" indent="-457200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34539" marR="0" indent="-548639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91739" marR="0" indent="-548639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48939" marR="0" indent="-548639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06140" marR="0" indent="-548640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63340" marR="0" indent="-548640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20540" marR="0" indent="-548640" algn="r" defTabSz="914400" rtl="1" latinLnBrk="0">
        <a:lnSpc>
          <a:spcPct val="100000"/>
        </a:lnSpc>
        <a:spcBef>
          <a:spcPts val="3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g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88;p13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Google Shape;89;p13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0"/>
              </a:spcBef>
              <a:defRPr/>
            </a:pPr>
          </a:p>
        </p:txBody>
      </p:sp>
      <p:pic>
        <p:nvPicPr>
          <p:cNvPr id="117" name="Google Shape;90;p13" descr="Google Shape;90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من خلال الادلة التالية استنبطي البيوعالمحرمة"/>
          <p:cNvSpPr/>
          <p:nvPr/>
        </p:nvSpPr>
        <p:spPr>
          <a:xfrm>
            <a:off x="479426" y="389059"/>
            <a:ext cx="8185148" cy="120629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rtl="0">
              <a:defRPr b="1" sz="46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defRPr>
            </a:pPr>
            <a:r>
              <a:rPr sz="4100"/>
              <a:t>من خلال الادلة التالية استنبطي البيوع</a:t>
            </a:r>
            <a:r>
              <a:t>المحرمة </a:t>
            </a:r>
          </a:p>
        </p:txBody>
      </p:sp>
      <p:sp>
        <p:nvSpPr>
          <p:cNvPr id="168" name="ان النبي عليه السلام &quot;نهى عن النجش &quot;"/>
          <p:cNvSpPr/>
          <p:nvPr/>
        </p:nvSpPr>
        <p:spPr>
          <a:xfrm>
            <a:off x="488673" y="2812274"/>
            <a:ext cx="8339668" cy="851753"/>
          </a:xfrm>
          <a:prstGeom prst="rect">
            <a:avLst/>
          </a:prstGeom>
          <a:gradFill>
            <a:gsLst>
              <a:gs pos="0">
                <a:srgbClr val="FF953E"/>
              </a:gs>
              <a:gs pos="100000">
                <a:schemeClr val="accent6">
                  <a:hueOff val="-456778"/>
                  <a:satOff val="8290"/>
                  <a:lumOff val="24503"/>
                </a:schemeClr>
              </a:gs>
            </a:gsLst>
            <a:lin ang="16200000"/>
          </a:gra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5100"/>
            </a:lvl1pPr>
          </a:lstStyle>
          <a:p>
            <a:pPr rtl="0">
              <a:defRPr/>
            </a:pPr>
            <a:r>
              <a:t>ان النبي عليه السلام "نهى عن النجش "</a:t>
            </a:r>
          </a:p>
        </p:txBody>
      </p:sp>
      <p:sp>
        <p:nvSpPr>
          <p:cNvPr id="169" name="قال عليه السلام &quot;من غشنا فليس منا &quot;"/>
          <p:cNvSpPr/>
          <p:nvPr/>
        </p:nvSpPr>
        <p:spPr>
          <a:xfrm>
            <a:off x="882557" y="1696229"/>
            <a:ext cx="8037813" cy="1021523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4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قال عليه السلام "من غشنا فليس منا "</a:t>
            </a:r>
          </a:p>
        </p:txBody>
      </p:sp>
      <p:sp>
        <p:nvSpPr>
          <p:cNvPr id="170" name="قال عليه السلام &quot;لايحتكر الا خاطئ&quot;"/>
          <p:cNvSpPr/>
          <p:nvPr/>
        </p:nvSpPr>
        <p:spPr>
          <a:xfrm>
            <a:off x="1986905" y="5078139"/>
            <a:ext cx="6845117" cy="1149463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4200"/>
            </a:lvl1pPr>
          </a:lstStyle>
          <a:p>
            <a:pPr rtl="0">
              <a:defRPr/>
            </a:pPr>
            <a:r>
              <a:t>قال عليه السلام "لايحتكر الا خاطئ"</a:t>
            </a:r>
          </a:p>
        </p:txBody>
      </p:sp>
      <p:sp>
        <p:nvSpPr>
          <p:cNvPr id="171" name="&quot;قال عليه السلام &quot;لايبع بعضكم على بيع بعض&quot;"/>
          <p:cNvSpPr/>
          <p:nvPr/>
        </p:nvSpPr>
        <p:spPr>
          <a:xfrm>
            <a:off x="1489948" y="3837947"/>
            <a:ext cx="7397292" cy="1139319"/>
          </a:xfrm>
          <a:prstGeom prst="rect">
            <a:avLst/>
          </a:prstGeom>
          <a:gradFill>
            <a:gsLst>
              <a:gs pos="0">
                <a:schemeClr val="accent4">
                  <a:hueOff val="-206663"/>
                  <a:satOff val="29896"/>
                  <a:lumOff val="29240"/>
                </a:schemeClr>
              </a:gs>
              <a:gs pos="35000">
                <a:srgbClr val="D8C9EE"/>
              </a:gs>
              <a:gs pos="100000">
                <a:schemeClr val="accent4">
                  <a:hueOff val="-242556"/>
                  <a:satOff val="32941"/>
                  <a:lumOff val="43328"/>
                </a:schemeClr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rtl="0">
              <a:defRPr sz="5100"/>
            </a:pPr>
            <a:r>
              <a:rPr b="1" sz="3200"/>
              <a:t>"قال عليه السلام "لايبع بعضكم على بيع بعض</a:t>
            </a:r>
            <a: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70" grpId="4"/>
      <p:bldP build="whole" bldLvl="1" animBg="1" rev="0" advAuto="0" spid="168" grpId="2"/>
      <p:bldP build="whole" bldLvl="1" animBg="1" rev="0" advAuto="0" spid="171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45;p19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Google Shape;146;p19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0"/>
              </a:spcBef>
              <a:defRPr/>
            </a:pPr>
          </a:p>
        </p:txBody>
      </p:sp>
      <p:sp>
        <p:nvSpPr>
          <p:cNvPr id="175" name="Google Shape;147;p19"/>
          <p:cNvSpPr/>
          <p:nvPr/>
        </p:nvSpPr>
        <p:spPr>
          <a:xfrm>
            <a:off x="-214313" y="0"/>
            <a:ext cx="9358202" cy="6858000"/>
          </a:xfrm>
          <a:prstGeom prst="rect">
            <a:avLst/>
          </a:prstGeom>
          <a:solidFill>
            <a:srgbClr val="F2DCDB"/>
          </a:solidFill>
          <a:ln>
            <a:solidFill>
              <a:srgbClr val="46AAC5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82" name="Google Shape;148;p19"/>
          <p:cNvGrpSpPr/>
          <p:nvPr/>
        </p:nvGrpSpPr>
        <p:grpSpPr>
          <a:xfrm>
            <a:off x="3132136" y="138111"/>
            <a:ext cx="5726102" cy="6315002"/>
            <a:chOff x="0" y="66479"/>
            <a:chExt cx="5726100" cy="6315000"/>
          </a:xfrm>
        </p:grpSpPr>
        <p:sp>
          <p:nvSpPr>
            <p:cNvPr id="176" name="مستطيل"/>
            <p:cNvSpPr/>
            <p:nvPr/>
          </p:nvSpPr>
          <p:spPr>
            <a:xfrm>
              <a:off x="0" y="66479"/>
              <a:ext cx="5726101" cy="631500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177" name="الظلم في البيوع له صور متعدده منها"/>
            <p:cNvSpPr/>
            <p:nvPr/>
          </p:nvSpPr>
          <p:spPr>
            <a:xfrm>
              <a:off x="45724" y="792065"/>
              <a:ext cx="56346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4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الظلم في البيوع له صور متعدده منها</a:t>
              </a:r>
            </a:p>
          </p:txBody>
        </p:sp>
        <p:sp>
          <p:nvSpPr>
            <p:cNvPr id="178" name="الغش"/>
            <p:cNvSpPr/>
            <p:nvPr/>
          </p:nvSpPr>
          <p:spPr>
            <a:xfrm>
              <a:off x="3412291" y="1646868"/>
              <a:ext cx="1780382" cy="86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37" y="0"/>
                  </a:moveTo>
                  <a:cubicBezTo>
                    <a:pt x="5100" y="0"/>
                    <a:pt x="4748" y="724"/>
                    <a:pt x="4748" y="1622"/>
                  </a:cubicBezTo>
                  <a:lnTo>
                    <a:pt x="4748" y="16556"/>
                  </a:lnTo>
                  <a:lnTo>
                    <a:pt x="0" y="21600"/>
                  </a:lnTo>
                  <a:lnTo>
                    <a:pt x="12610" y="20107"/>
                  </a:lnTo>
                  <a:lnTo>
                    <a:pt x="20810" y="20107"/>
                  </a:lnTo>
                  <a:cubicBezTo>
                    <a:pt x="21247" y="20107"/>
                    <a:pt x="21600" y="19382"/>
                    <a:pt x="21600" y="18485"/>
                  </a:cubicBezTo>
                  <a:lnTo>
                    <a:pt x="21600" y="1622"/>
                  </a:lnTo>
                  <a:cubicBezTo>
                    <a:pt x="21600" y="724"/>
                    <a:pt x="21247" y="0"/>
                    <a:pt x="20810" y="0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A7C6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4000"/>
              </a:lvl1pPr>
            </a:lstStyle>
            <a:p>
              <a:pPr rtl="0">
                <a:defRPr/>
              </a:pPr>
              <a:r>
                <a:t>الغش</a:t>
              </a:r>
            </a:p>
          </p:txBody>
        </p:sp>
        <p:sp>
          <p:nvSpPr>
            <p:cNvPr id="179" name="النجش"/>
            <p:cNvSpPr/>
            <p:nvPr/>
          </p:nvSpPr>
          <p:spPr>
            <a:xfrm>
              <a:off x="801862" y="1646868"/>
              <a:ext cx="2286001" cy="77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200" y="0"/>
                  </a:moveTo>
                  <a:cubicBezTo>
                    <a:pt x="3869" y="0"/>
                    <a:pt x="3600" y="789"/>
                    <a:pt x="3600" y="1761"/>
                  </a:cubicBezTo>
                  <a:lnTo>
                    <a:pt x="3600" y="9842"/>
                  </a:lnTo>
                  <a:lnTo>
                    <a:pt x="0" y="15028"/>
                  </a:lnTo>
                  <a:lnTo>
                    <a:pt x="3630" y="20268"/>
                  </a:lnTo>
                  <a:cubicBezTo>
                    <a:pt x="3697" y="21027"/>
                    <a:pt x="3921" y="21600"/>
                    <a:pt x="4200" y="21600"/>
                  </a:cubicBezTo>
                  <a:lnTo>
                    <a:pt x="21000" y="21600"/>
                  </a:lnTo>
                  <a:cubicBezTo>
                    <a:pt x="21331" y="21600"/>
                    <a:pt x="21600" y="20811"/>
                    <a:pt x="21600" y="19839"/>
                  </a:cubicBezTo>
                  <a:lnTo>
                    <a:pt x="21600" y="1761"/>
                  </a:lnTo>
                  <a:cubicBezTo>
                    <a:pt x="21600" y="789"/>
                    <a:pt x="21331" y="0"/>
                    <a:pt x="21000" y="0"/>
                  </a:cubicBezTo>
                  <a:lnTo>
                    <a:pt x="4200" y="0"/>
                  </a:lnTo>
                  <a:close/>
                </a:path>
              </a:pathLst>
            </a:custGeom>
            <a:solidFill>
              <a:srgbClr val="93E3FD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rtl="0">
                <a:defRPr b="1" sz="4000"/>
              </a:lvl1pPr>
            </a:lstStyle>
            <a:p>
              <a:pPr/>
              <a:r>
                <a:t>النجش</a:t>
              </a:r>
            </a:p>
          </p:txBody>
        </p:sp>
        <p:sp>
          <p:nvSpPr>
            <p:cNvPr id="180" name="بيع الرجل على بيع أخيه"/>
            <p:cNvSpPr/>
            <p:nvPr/>
          </p:nvSpPr>
          <p:spPr>
            <a:xfrm>
              <a:off x="2193257" y="3047548"/>
              <a:ext cx="2749154" cy="132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92" y="0"/>
                  </a:moveTo>
                  <a:cubicBezTo>
                    <a:pt x="3217" y="0"/>
                    <a:pt x="2994" y="463"/>
                    <a:pt x="2994" y="1034"/>
                  </a:cubicBezTo>
                  <a:lnTo>
                    <a:pt x="2994" y="4694"/>
                  </a:lnTo>
                  <a:lnTo>
                    <a:pt x="0" y="7797"/>
                  </a:lnTo>
                  <a:lnTo>
                    <a:pt x="2994" y="10900"/>
                  </a:lnTo>
                  <a:lnTo>
                    <a:pt x="2994" y="20566"/>
                  </a:lnTo>
                  <a:cubicBezTo>
                    <a:pt x="2994" y="21137"/>
                    <a:pt x="3217" y="21600"/>
                    <a:pt x="3492" y="21600"/>
                  </a:cubicBezTo>
                  <a:lnTo>
                    <a:pt x="21101" y="21600"/>
                  </a:lnTo>
                  <a:cubicBezTo>
                    <a:pt x="21377" y="21600"/>
                    <a:pt x="21600" y="21137"/>
                    <a:pt x="21600" y="20566"/>
                  </a:cubicBezTo>
                  <a:lnTo>
                    <a:pt x="21600" y="1034"/>
                  </a:lnTo>
                  <a:cubicBezTo>
                    <a:pt x="21600" y="463"/>
                    <a:pt x="21377" y="0"/>
                    <a:pt x="21101" y="0"/>
                  </a:cubicBezTo>
                  <a:lnTo>
                    <a:pt x="3492" y="0"/>
                  </a:lnTo>
                  <a:close/>
                </a:path>
              </a:pathLst>
            </a:custGeom>
            <a:solidFill>
              <a:srgbClr val="FFF994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4000"/>
              </a:lvl1pPr>
            </a:lstStyle>
            <a:p>
              <a:pPr rtl="0">
                <a:defRPr/>
              </a:pPr>
              <a:r>
                <a:t>بيع الرجل على بيع أخيه</a:t>
              </a:r>
            </a:p>
          </p:txBody>
        </p:sp>
        <p:sp>
          <p:nvSpPr>
            <p:cNvPr id="181" name="الاحتكار"/>
            <p:cNvSpPr/>
            <p:nvPr/>
          </p:nvSpPr>
          <p:spPr>
            <a:xfrm>
              <a:off x="801862" y="4907412"/>
              <a:ext cx="2286001" cy="1352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200" y="0"/>
                  </a:moveTo>
                  <a:cubicBezTo>
                    <a:pt x="3869" y="0"/>
                    <a:pt x="3600" y="454"/>
                    <a:pt x="3600" y="1014"/>
                  </a:cubicBezTo>
                  <a:lnTo>
                    <a:pt x="3600" y="14829"/>
                  </a:lnTo>
                  <a:lnTo>
                    <a:pt x="0" y="17821"/>
                  </a:lnTo>
                  <a:lnTo>
                    <a:pt x="3630" y="20833"/>
                  </a:lnTo>
                  <a:cubicBezTo>
                    <a:pt x="3697" y="21270"/>
                    <a:pt x="3921" y="21600"/>
                    <a:pt x="4200" y="21600"/>
                  </a:cubicBezTo>
                  <a:lnTo>
                    <a:pt x="21000" y="21600"/>
                  </a:lnTo>
                  <a:cubicBezTo>
                    <a:pt x="21331" y="21600"/>
                    <a:pt x="21600" y="21146"/>
                    <a:pt x="21600" y="20586"/>
                  </a:cubicBezTo>
                  <a:lnTo>
                    <a:pt x="21600" y="1014"/>
                  </a:lnTo>
                  <a:cubicBezTo>
                    <a:pt x="21600" y="454"/>
                    <a:pt x="21331" y="0"/>
                    <a:pt x="21000" y="0"/>
                  </a:cubicBezTo>
                  <a:lnTo>
                    <a:pt x="4200" y="0"/>
                  </a:lnTo>
                  <a:close/>
                </a:path>
              </a:pathLst>
            </a:custGeom>
            <a:solidFill>
              <a:srgbClr val="CDE8B5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4000"/>
              </a:lvl1pPr>
            </a:lstStyle>
            <a:p>
              <a:pPr rtl="0">
                <a:defRPr/>
              </a:pPr>
              <a:r>
                <a:t>الاحتكار</a:t>
              </a:r>
            </a:p>
          </p:txBody>
        </p:sp>
      </p:grpSp>
      <p:pic>
        <p:nvPicPr>
          <p:cNvPr id="183" name="Google Shape;150;p19" descr="Google Shape;150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337" y="4129087"/>
            <a:ext cx="2654301" cy="1463677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63500" dist="38100" dir="2700000">
              <a:srgbClr val="000000">
                <a:alpha val="42750"/>
              </a:srgbClr>
            </a:outerShdw>
          </a:effectLst>
        </p:spPr>
      </p:pic>
      <p:pic>
        <p:nvPicPr>
          <p:cNvPr id="184" name="Google Shape;151;p19" descr="Google Shape;151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36" y="508000"/>
            <a:ext cx="2773363" cy="323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C50533FE-3E8D-4AB5-8B65-DC9467C052DC-L0-001.gif" descr="C50533FE-3E8D-4AB5-8B65-DC9467C052DC-L0-001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3557" y="1211088"/>
            <a:ext cx="1317979" cy="994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56;p20"/>
          <p:cNvSpPr/>
          <p:nvPr/>
        </p:nvSpPr>
        <p:spPr>
          <a:xfrm>
            <a:off x="-1" y="84222"/>
            <a:ext cx="9144001" cy="6858001"/>
          </a:xfrm>
          <a:prstGeom prst="rect">
            <a:avLst/>
          </a:prstGeom>
          <a:solidFill>
            <a:srgbClr val="F2F2F2"/>
          </a:solidFill>
          <a:ln w="25400">
            <a:solidFill>
              <a:srgbClr val="B66D31"/>
            </a:solidFill>
            <a:miter/>
          </a:ln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90" name="Google Shape;157;p20"/>
          <p:cNvGrpSpPr/>
          <p:nvPr/>
        </p:nvGrpSpPr>
        <p:grpSpPr>
          <a:xfrm>
            <a:off x="397688" y="415108"/>
            <a:ext cx="8812468" cy="5651417"/>
            <a:chOff x="0" y="0"/>
            <a:chExt cx="8812466" cy="5651415"/>
          </a:xfrm>
        </p:grpSpPr>
        <p:sp>
          <p:nvSpPr>
            <p:cNvPr id="188" name="مستطيل"/>
            <p:cNvSpPr/>
            <p:nvPr/>
          </p:nvSpPr>
          <p:spPr>
            <a:xfrm>
              <a:off x="0" y="2204364"/>
              <a:ext cx="8348623" cy="324523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189" name="اكملي الفجوات التالية :…"/>
            <p:cNvSpPr txBox="1"/>
            <p:nvPr/>
          </p:nvSpPr>
          <p:spPr>
            <a:xfrm>
              <a:off x="552155" y="0"/>
              <a:ext cx="8260312" cy="5651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47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اكملي الفجوات التالية :</a:t>
              </a: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الغش: </a:t>
              </a:r>
              <a:r>
                <a:rPr>
                  <a:solidFill>
                    <a:srgbClr val="011D57"/>
                  </a:solidFill>
                </a:rPr>
                <a:t> يكون ...... العيوب في .......</a:t>
              </a:r>
              <a:r>
                <a:rPr u="none">
                  <a:solidFill>
                    <a:srgbClr val="000000"/>
                  </a:solidFill>
                </a:rPr>
                <a:t>.</a:t>
              </a:r>
              <a:endParaRPr u="none">
                <a:solidFill>
                  <a:srgbClr val="000000"/>
                </a:solidFill>
              </a:endParaRP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u="none">
                  <a:solidFill>
                    <a:srgbClr val="000000"/>
                  </a:solidFill>
                </a:rPr>
                <a:t>حكمه</a:t>
              </a:r>
              <a:r>
                <a:t>: </a:t>
              </a:r>
              <a:r>
                <a:rPr>
                  <a:solidFill>
                    <a:srgbClr val="11053B"/>
                  </a:solidFill>
                </a:rPr>
                <a:t>........</a:t>
              </a: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قال صلى الله عليه وسلم:</a:t>
              </a: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(من غشنا ............)</a:t>
              </a:r>
              <a:r>
                <a:rPr u="none">
                  <a:solidFill>
                    <a:srgbClr val="000000"/>
                  </a:solidFill>
                </a:rPr>
                <a:t> 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63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95" name="Google Shape;164;p21"/>
          <p:cNvGrpSpPr/>
          <p:nvPr/>
        </p:nvGrpSpPr>
        <p:grpSpPr>
          <a:xfrm>
            <a:off x="2049770" y="21813"/>
            <a:ext cx="7065792" cy="2398672"/>
            <a:chOff x="0" y="0"/>
            <a:chExt cx="7065791" cy="2398670"/>
          </a:xfrm>
        </p:grpSpPr>
        <p:sp>
          <p:nvSpPr>
            <p:cNvPr id="193" name="مستطيل مستدير الزوايا"/>
            <p:cNvSpPr/>
            <p:nvPr/>
          </p:nvSpPr>
          <p:spPr>
            <a:xfrm>
              <a:off x="0" y="0"/>
              <a:ext cx="7065792" cy="2398671"/>
            </a:xfrm>
            <a:prstGeom prst="roundRect">
              <a:avLst>
                <a:gd name="adj" fmla="val 3261"/>
              </a:avLst>
            </a:prstGeom>
            <a:solidFill>
              <a:srgbClr val="C2D59B"/>
            </a:solidFill>
            <a:ln w="25400" cap="flat">
              <a:solidFill>
                <a:srgbClr val="C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4" name="طالبتي النجيبة : بالتعاون مع مجموعتك مثلي بثلاث صور للغش التي قد تراها أو تسمع بها في واقعك مبيناً وجه الغش  .ص١٢٣"/>
            <p:cNvSpPr txBox="1"/>
            <p:nvPr/>
          </p:nvSpPr>
          <p:spPr>
            <a:xfrm>
              <a:off x="589430" y="38014"/>
              <a:ext cx="5760745" cy="23226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400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3000"/>
                <a:t>طالبتي النجيبة : بالتعاون مع مجموعتك مثلي بثلاث صور للغش التي قد تراها أو تسمع بها في واقعك مبيناً وجه الغش </a:t>
              </a:r>
              <a:r>
                <a:t> .ص١٢٣</a:t>
              </a:r>
            </a:p>
          </p:txBody>
        </p:sp>
      </p:grpSp>
      <p:graphicFrame>
        <p:nvGraphicFramePr>
          <p:cNvPr id="196" name="الجدول"/>
          <p:cNvGraphicFramePr/>
          <p:nvPr/>
        </p:nvGraphicFramePr>
        <p:xfrm>
          <a:off x="8212047" y="2626082"/>
          <a:ext cx="7671796" cy="50800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{2708684C-4D16-4618-839F-0558EEFCDFE6}</a:tableStyleId>
              </a:tblPr>
              <a:tblGrid>
                <a:gridCol w="3829547"/>
                <a:gridCol w="3829547"/>
              </a:tblGrid>
              <a:tr h="1013460">
                <a:tc>
                  <a:txBody>
                    <a:bodyPr/>
                    <a:lstStyle/>
                    <a:p>
                      <a:pPr rtl="0">
                        <a:defRPr b="0" sz="1800"/>
                      </a:pPr>
                      <a:r>
                        <a:rPr b="1" sz="2500">
                          <a:sym typeface="Arial"/>
                        </a:rPr>
                        <a:t>صور للغش بكتمان العيوب بالسلعه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rtl="0">
                        <a:defRPr b="0" sz="1800"/>
                      </a:pPr>
                      <a:r>
                        <a:rPr b="1" sz="1900">
                          <a:sym typeface="Arial"/>
                        </a:rPr>
                        <a:t>صور للغش بإظهار السلعة بأحسن مماهي عليه</a:t>
                      </a:r>
                    </a:p>
                  </a:txBody>
                  <a:tcPr marL="0" marR="0" marT="0" marB="0" anchor="t" anchorCtr="0" horzOverflow="overflow"/>
                </a:tc>
              </a:tr>
              <a:tr h="1013460"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1013460"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1013460"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  <a:tr h="1013460"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400">
                          <a:sym typeface="Arial"/>
                        </a:defRPr>
                      </a:pP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grpSp>
        <p:nvGrpSpPr>
          <p:cNvPr id="199" name="Google Shape;208;p22"/>
          <p:cNvGrpSpPr/>
          <p:nvPr/>
        </p:nvGrpSpPr>
        <p:grpSpPr>
          <a:xfrm>
            <a:off x="-316094" y="-991031"/>
            <a:ext cx="3243203" cy="3590872"/>
            <a:chOff x="0" y="0"/>
            <a:chExt cx="3243202" cy="3590870"/>
          </a:xfrm>
        </p:grpSpPr>
        <p:sp>
          <p:nvSpPr>
            <p:cNvPr id="197" name="مستطيل مستدير الزوايا"/>
            <p:cNvSpPr/>
            <p:nvPr/>
          </p:nvSpPr>
          <p:spPr>
            <a:xfrm rot="20820121">
              <a:off x="175029" y="1091456"/>
              <a:ext cx="2893144" cy="1407959"/>
            </a:xfrm>
            <a:prstGeom prst="roundRect">
              <a:avLst>
                <a:gd name="adj" fmla="val 16667"/>
              </a:avLst>
            </a:prstGeom>
            <a:solidFill>
              <a:srgbClr val="D7E4BD"/>
            </a:soli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198" name="تفكير إبداعي…"/>
            <p:cNvSpPr txBox="1"/>
            <p:nvPr/>
          </p:nvSpPr>
          <p:spPr>
            <a:xfrm rot="20820121">
              <a:off x="312971" y="254860"/>
              <a:ext cx="2617261" cy="3081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3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تفكير إبداعي</a:t>
              </a:r>
              <a:r>
                <a:rPr sz="2000"/>
                <a:t> </a:t>
              </a:r>
              <a:endParaRPr sz="2000"/>
            </a:p>
            <a:p>
              <a:pPr algn="ctr" rtl="0">
                <a:defRPr b="1" sz="2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مهارة  التصنيف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940.MP4" descr="IMG_1940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8773" y="1390770"/>
            <a:ext cx="8421465" cy="4737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0998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156;p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 w="25400">
            <a:solidFill>
              <a:srgbClr val="B66D31"/>
            </a:solidFill>
            <a:miter/>
          </a:ln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06" name="Google Shape;157;p20"/>
          <p:cNvGrpSpPr/>
          <p:nvPr/>
        </p:nvGrpSpPr>
        <p:grpSpPr>
          <a:xfrm>
            <a:off x="249299" y="1748700"/>
            <a:ext cx="8645402" cy="3360601"/>
            <a:chOff x="0" y="1257013"/>
            <a:chExt cx="8645400" cy="3360599"/>
          </a:xfrm>
        </p:grpSpPr>
        <p:sp>
          <p:nvSpPr>
            <p:cNvPr id="204" name="مستطيل"/>
            <p:cNvSpPr/>
            <p:nvPr/>
          </p:nvSpPr>
          <p:spPr>
            <a:xfrm>
              <a:off x="0" y="1257013"/>
              <a:ext cx="8645401" cy="33606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05" name="ثانياً :النجش: لغة:الإثارة مأخوذه من نجشت الصيد إذا أثرته.…"/>
            <p:cNvSpPr/>
            <p:nvPr/>
          </p:nvSpPr>
          <p:spPr>
            <a:xfrm>
              <a:off x="45724" y="2937313"/>
              <a:ext cx="85539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ثانياً :النجش: </a:t>
              </a:r>
              <a:r>
                <a:rPr>
                  <a:solidFill>
                    <a:srgbClr val="011D57"/>
                  </a:solidFill>
                </a:rPr>
                <a:t>لغة:الإثارة مأخوذه من نجشت الصيد إذا أثرته</a:t>
              </a:r>
              <a:r>
                <a:rPr u="none">
                  <a:solidFill>
                    <a:srgbClr val="000000"/>
                  </a:solidFill>
                </a:rPr>
                <a:t>.</a:t>
              </a:r>
              <a:endParaRPr u="none">
                <a:solidFill>
                  <a:srgbClr val="000000"/>
                </a:solidFill>
              </a:endParaRP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u="none">
                  <a:solidFill>
                    <a:srgbClr val="000000"/>
                  </a:solidFill>
                </a:rPr>
                <a:t>حكمه</a:t>
              </a:r>
              <a:r>
                <a:t>: </a:t>
              </a:r>
              <a:r>
                <a:rPr>
                  <a:solidFill>
                    <a:srgbClr val="11053B"/>
                  </a:solidFill>
                </a:rPr>
                <a:t>محرم</a:t>
              </a: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ان النبي عليه السلام :</a:t>
              </a:r>
            </a:p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(نهى عن النجش "</a:t>
              </a:r>
              <a:r>
                <a:rPr u="none">
                  <a:solidFill>
                    <a:srgbClr val="000000"/>
                  </a:solidFill>
                </a:rPr>
                <a:t> 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طالبتي النجيبه…"/>
          <p:cNvSpPr txBox="1"/>
          <p:nvPr/>
        </p:nvSpPr>
        <p:spPr>
          <a:xfrm>
            <a:off x="963250" y="220161"/>
            <a:ext cx="6664160" cy="479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54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طالبتي النجيبه</a:t>
            </a:r>
          </a:p>
          <a:p>
            <a:pPr algn="ctr" rtl="0">
              <a:defRPr b="1" sz="54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توجهي لكتابك المدرسي</a:t>
            </a:r>
          </a:p>
          <a:p>
            <a:pPr algn="ctr" rtl="0">
              <a:defRPr b="1" sz="54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ص١٢٣ </a:t>
            </a:r>
          </a:p>
          <a:p>
            <a:pPr algn="ctr" rtl="0">
              <a:defRPr b="1" sz="54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ومثلي للنجش </a:t>
            </a:r>
          </a:p>
          <a:p>
            <a:pPr algn="ctr" rtl="0">
              <a:defRPr b="1" sz="5400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وفق الصور المطلوبه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942.MP4" descr="IMG_194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6694" y="1083131"/>
            <a:ext cx="8630339" cy="4854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0002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56;p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 w="25400">
            <a:solidFill>
              <a:srgbClr val="B66D31"/>
            </a:solidFill>
            <a:miter/>
          </a:ln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16" name="Google Shape;157;p20"/>
          <p:cNvGrpSpPr/>
          <p:nvPr/>
        </p:nvGrpSpPr>
        <p:grpSpPr>
          <a:xfrm>
            <a:off x="249299" y="997085"/>
            <a:ext cx="8645402" cy="4112216"/>
            <a:chOff x="0" y="822950"/>
            <a:chExt cx="8645400" cy="4112214"/>
          </a:xfrm>
        </p:grpSpPr>
        <p:sp>
          <p:nvSpPr>
            <p:cNvPr id="213" name="مستطيل"/>
            <p:cNvSpPr/>
            <p:nvPr/>
          </p:nvSpPr>
          <p:spPr>
            <a:xfrm>
              <a:off x="0" y="1574565"/>
              <a:ext cx="8645401" cy="33606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14" name="ثالثاً :بيع الرجل على بيع أخيه  وشراؤه على شراء أخيه وسومه على سومة أخيه ."/>
            <p:cNvSpPr/>
            <p:nvPr/>
          </p:nvSpPr>
          <p:spPr>
            <a:xfrm>
              <a:off x="45725" y="822950"/>
              <a:ext cx="85539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 rtl="0">
                <a:defRPr b="1" sz="5400" u="sng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3900"/>
                <a:t>ثالثاً :بيع الرجل على بيع أخيه  وشراؤه على شراء أخيه وسومه على سومة أخيه</a:t>
              </a:r>
              <a:r>
                <a:t> </a:t>
              </a:r>
              <a:r>
                <a:rPr u="none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215" name="قال صلى الله عليه وسلم:…"/>
            <p:cNvSpPr/>
            <p:nvPr/>
          </p:nvSpPr>
          <p:spPr>
            <a:xfrm>
              <a:off x="4449700" y="242564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>
                <a:defRPr sz="4300" u="sng">
                  <a:ln w="1303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263E0F"/>
                  </a:solidFill>
                  <a:uFill>
                    <a:solidFill>
                      <a:srgbClr val="FF0000"/>
                    </a:solidFill>
                  </a:u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t>قال</a:t>
              </a: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t>صلى</a:t>
              </a: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t>الله</a:t>
              </a: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t>عليه</a:t>
              </a: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  <a:r>
                <a:t>وسلم</a:t>
              </a: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:</a:t>
              </a:r>
              <a:endParaRPr b="1"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algn="ctr">
                <a:defRPr sz="5400" u="sng">
                  <a:ln w="1303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Geeza Pro Bold"/>
                  <a:ea typeface="Geeza Pro Bold"/>
                  <a:cs typeface="Geeza Pro Bold"/>
                  <a:sym typeface="Geeza Pro Bold"/>
                </a:defRPr>
              </a:pPr>
              <a:r>
                <a:rPr b="1" sz="4300">
                  <a:solidFill>
                    <a:srgbClr val="263E0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(ولايبيع بعضكم على بيع أخيه</a:t>
              </a: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61;p27"/>
          <p:cNvSpPr/>
          <p:nvPr/>
        </p:nvSpPr>
        <p:spPr>
          <a:xfrm>
            <a:off x="323527" y="1340767"/>
            <a:ext cx="8572501" cy="684049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38"/>
          </a:gradFill>
          <a:ln>
            <a:solidFill>
              <a:srgbClr val="000000"/>
            </a:solidFill>
          </a:ln>
          <a:effectLst>
            <a:outerShdw sx="100000" sy="100000" kx="0" ky="0" algn="b" rotWithShape="0" blurRad="38100" dist="20000" dir="5400000">
              <a:srgbClr val="000000">
                <a:alpha val="376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طالبتي المبدعة : مثلي لما يلي </a:t>
            </a:r>
          </a:p>
        </p:txBody>
      </p:sp>
      <p:grpSp>
        <p:nvGrpSpPr>
          <p:cNvPr id="221" name="Google Shape;262;p27"/>
          <p:cNvGrpSpPr/>
          <p:nvPr/>
        </p:nvGrpSpPr>
        <p:grpSpPr>
          <a:xfrm>
            <a:off x="6875461" y="188912"/>
            <a:ext cx="1882553" cy="863601"/>
            <a:chOff x="0" y="0"/>
            <a:chExt cx="1882551" cy="863600"/>
          </a:xfrm>
        </p:grpSpPr>
        <p:sp>
          <p:nvSpPr>
            <p:cNvPr id="219" name="شكل"/>
            <p:cNvSpPr/>
            <p:nvPr/>
          </p:nvSpPr>
          <p:spPr>
            <a:xfrm>
              <a:off x="0" y="0"/>
              <a:ext cx="1882552" cy="86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1" y="0"/>
                  </a:moveTo>
                  <a:lnTo>
                    <a:pt x="19949" y="0"/>
                  </a:lnTo>
                  <a:cubicBezTo>
                    <a:pt x="20861" y="0"/>
                    <a:pt x="21600" y="1612"/>
                    <a:pt x="21600" y="3600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739" y="0"/>
                    <a:pt x="165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CBCBC"/>
                </a:gs>
                <a:gs pos="35000">
                  <a:srgbClr val="D0D0D0"/>
                </a:gs>
                <a:gs pos="100000">
                  <a:srgbClr val="EDEDED"/>
                </a:gs>
              </a:gsLst>
              <a:lin ang="16200038" scaled="0"/>
            </a:gradFill>
            <a:ln w="9525" cap="flat">
              <a:solidFill>
                <a:srgbClr val="000000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20" name="نشاط"/>
            <p:cNvSpPr txBox="1"/>
            <p:nvPr/>
          </p:nvSpPr>
          <p:spPr>
            <a:xfrm>
              <a:off x="45725" y="77176"/>
              <a:ext cx="1791102" cy="709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b="1" sz="3600" u="sng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نشاط </a:t>
              </a:r>
            </a:p>
          </p:txBody>
        </p:sp>
      </p:grpSp>
      <p:grpSp>
        <p:nvGrpSpPr>
          <p:cNvPr id="224" name="Google Shape;263;p27"/>
          <p:cNvGrpSpPr/>
          <p:nvPr/>
        </p:nvGrpSpPr>
        <p:grpSpPr>
          <a:xfrm>
            <a:off x="1178384" y="2131173"/>
            <a:ext cx="7229397" cy="3110811"/>
            <a:chOff x="0" y="0"/>
            <a:chExt cx="7229395" cy="3110809"/>
          </a:xfrm>
        </p:grpSpPr>
        <p:sp>
          <p:nvSpPr>
            <p:cNvPr id="222" name="مستطيل مستدير الزوايا"/>
            <p:cNvSpPr/>
            <p:nvPr/>
          </p:nvSpPr>
          <p:spPr>
            <a:xfrm>
              <a:off x="6372" y="0"/>
              <a:ext cx="7216652" cy="3110810"/>
            </a:xfrm>
            <a:prstGeom prst="roundRect">
              <a:avLst>
                <a:gd name="adj" fmla="val 9881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3200"/>
              </a:pPr>
            </a:p>
          </p:txBody>
        </p:sp>
        <p:sp>
          <p:nvSpPr>
            <p:cNvPr id="223" name="١-بيع الرجل على بيع أخيه.............. .....     ٢-شراء الرجل على شراء أخيه ................... ٣-سومة الرجل على سومة أخيه.................."/>
            <p:cNvSpPr/>
            <p:nvPr/>
          </p:nvSpPr>
          <p:spPr>
            <a:xfrm>
              <a:off x="0" y="185982"/>
              <a:ext cx="722939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r">
                <a:defRPr sz="3200">
                  <a:effectLst>
                    <a:outerShdw sx="100000" sy="100000" kx="0" ky="0" algn="b" rotWithShape="0" blurRad="38100" dist="19050" dir="2700000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١-بيع الرجل على بيع أخيه.............. .....     ٢-شراء الرجل على شراء أخيه ................... ٣-سومة الرجل على سومة أخيه..................        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95;p14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Google Shape;96;p14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0"/>
              </a:spcBef>
              <a:defRPr/>
            </a:pPr>
          </a:p>
        </p:txBody>
      </p:sp>
      <p:pic>
        <p:nvPicPr>
          <p:cNvPr id="121" name="Google Shape;97;p14" descr="Google Shape;97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C50533FE-3E8D-4AB5-8B65-DC9467C052DC-L0-001.gif" descr="C50533FE-3E8D-4AB5-8B65-DC9467C052DC-L0-001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51" y="1456039"/>
            <a:ext cx="1424512" cy="1074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324;p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 w="76200">
            <a:solidFill>
              <a:srgbClr val="F2F2F2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29" name="Google Shape;325;p31"/>
          <p:cNvGrpSpPr/>
          <p:nvPr/>
        </p:nvGrpSpPr>
        <p:grpSpPr>
          <a:xfrm>
            <a:off x="112791" y="5374507"/>
            <a:ext cx="1441930" cy="1197128"/>
            <a:chOff x="0" y="0"/>
            <a:chExt cx="1441928" cy="1197127"/>
          </a:xfrm>
        </p:grpSpPr>
        <p:sp>
          <p:nvSpPr>
            <p:cNvPr id="227" name="مستطيل"/>
            <p:cNvSpPr/>
            <p:nvPr/>
          </p:nvSpPr>
          <p:spPr>
            <a:xfrm>
              <a:off x="0" y="178043"/>
              <a:ext cx="1441929" cy="841042"/>
            </a:xfrm>
            <a:prstGeom prst="rect">
              <a:avLst/>
            </a:prstGeom>
            <a:solidFill>
              <a:schemeClr val="accent2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28" name="خارطة مفاهيم"/>
            <p:cNvSpPr txBox="1"/>
            <p:nvPr/>
          </p:nvSpPr>
          <p:spPr>
            <a:xfrm>
              <a:off x="76897" y="-1"/>
              <a:ext cx="1288134" cy="1197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 rtl="0">
                <a:defRPr/>
              </a:pPr>
              <a:r>
                <a:t>خارطة مفاهيم  </a:t>
              </a:r>
            </a:p>
          </p:txBody>
        </p:sp>
      </p:grpSp>
      <p:sp>
        <p:nvSpPr>
          <p:cNvPr id="230" name="Google Shape;326;p31"/>
          <p:cNvSpPr/>
          <p:nvPr/>
        </p:nvSpPr>
        <p:spPr>
          <a:xfrm>
            <a:off x="1553936" y="758297"/>
            <a:ext cx="6036128" cy="615024"/>
          </a:xfrm>
          <a:prstGeom prst="rect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38"/>
          </a:gradFill>
          <a:ln>
            <a:solidFill>
              <a:srgbClr val="F5913F"/>
            </a:solidFill>
          </a:ln>
          <a:effectLst>
            <a:outerShdw sx="100000" sy="100000" kx="0" ky="0" algn="b" rotWithShape="0" blurRad="38100" dist="20000" dir="5400000">
              <a:srgbClr val="000000">
                <a:alpha val="376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b="1"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من صور الظلم في البيوع </a:t>
            </a:r>
          </a:p>
        </p:txBody>
      </p:sp>
      <p:sp>
        <p:nvSpPr>
          <p:cNvPr id="231" name="Google Shape;327;p31"/>
          <p:cNvSpPr/>
          <p:nvPr/>
        </p:nvSpPr>
        <p:spPr>
          <a:xfrm>
            <a:off x="5319579" y="2557799"/>
            <a:ext cx="1525063" cy="1742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4" name="Google Shape;331;p31"/>
          <p:cNvGrpSpPr/>
          <p:nvPr/>
        </p:nvGrpSpPr>
        <p:grpSpPr>
          <a:xfrm>
            <a:off x="2705651" y="1461016"/>
            <a:ext cx="2174637" cy="1083359"/>
            <a:chOff x="0" y="0"/>
            <a:chExt cx="2174636" cy="1083358"/>
          </a:xfrm>
        </p:grpSpPr>
        <p:sp>
          <p:nvSpPr>
            <p:cNvPr id="232" name="شكل"/>
            <p:cNvSpPr/>
            <p:nvPr/>
          </p:nvSpPr>
          <p:spPr>
            <a:xfrm>
              <a:off x="0" y="234773"/>
              <a:ext cx="2174637" cy="848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05"/>
                  </a:lnTo>
                  <a:lnTo>
                    <a:pt x="11391" y="2105"/>
                  </a:lnTo>
                  <a:lnTo>
                    <a:pt x="11391" y="18101"/>
                  </a:lnTo>
                  <a:lnTo>
                    <a:pt x="11533" y="18101"/>
                  </a:lnTo>
                  <a:lnTo>
                    <a:pt x="10800" y="21600"/>
                  </a:lnTo>
                  <a:lnTo>
                    <a:pt x="10067" y="18101"/>
                  </a:lnTo>
                  <a:lnTo>
                    <a:pt x="10209" y="18101"/>
                  </a:lnTo>
                  <a:lnTo>
                    <a:pt x="10209" y="2105"/>
                  </a:lnTo>
                  <a:lnTo>
                    <a:pt x="0" y="21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  <a:lin ang="16200038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33" name="مستطيل"/>
            <p:cNvSpPr txBox="1"/>
            <p:nvPr/>
          </p:nvSpPr>
          <p:spPr>
            <a:xfrm>
              <a:off x="42433" y="0"/>
              <a:ext cx="2089770" cy="55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32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37" name="Google Shape;331;p31"/>
          <p:cNvGrpSpPr/>
          <p:nvPr/>
        </p:nvGrpSpPr>
        <p:grpSpPr>
          <a:xfrm>
            <a:off x="4861990" y="1445669"/>
            <a:ext cx="2071233" cy="1031845"/>
            <a:chOff x="0" y="0"/>
            <a:chExt cx="2071231" cy="1031843"/>
          </a:xfrm>
        </p:grpSpPr>
        <p:sp>
          <p:nvSpPr>
            <p:cNvPr id="235" name="شكل"/>
            <p:cNvSpPr/>
            <p:nvPr/>
          </p:nvSpPr>
          <p:spPr>
            <a:xfrm>
              <a:off x="0" y="223610"/>
              <a:ext cx="2071232" cy="80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05"/>
                  </a:lnTo>
                  <a:lnTo>
                    <a:pt x="11391" y="2105"/>
                  </a:lnTo>
                  <a:lnTo>
                    <a:pt x="11391" y="18101"/>
                  </a:lnTo>
                  <a:lnTo>
                    <a:pt x="11533" y="18101"/>
                  </a:lnTo>
                  <a:lnTo>
                    <a:pt x="10800" y="21600"/>
                  </a:lnTo>
                  <a:lnTo>
                    <a:pt x="10067" y="18101"/>
                  </a:lnTo>
                  <a:lnTo>
                    <a:pt x="10209" y="18101"/>
                  </a:lnTo>
                  <a:lnTo>
                    <a:pt x="10209" y="2105"/>
                  </a:lnTo>
                  <a:lnTo>
                    <a:pt x="0" y="21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  <a:lin ang="16200038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36" name="مستطيل"/>
            <p:cNvSpPr txBox="1"/>
            <p:nvPr/>
          </p:nvSpPr>
          <p:spPr>
            <a:xfrm>
              <a:off x="40416" y="0"/>
              <a:ext cx="1990400" cy="525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32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40" name="Google Shape;331;p31"/>
          <p:cNvGrpSpPr/>
          <p:nvPr/>
        </p:nvGrpSpPr>
        <p:grpSpPr>
          <a:xfrm>
            <a:off x="387780" y="1413828"/>
            <a:ext cx="2535781" cy="1263274"/>
            <a:chOff x="0" y="0"/>
            <a:chExt cx="2535780" cy="1263272"/>
          </a:xfrm>
        </p:grpSpPr>
        <p:sp>
          <p:nvSpPr>
            <p:cNvPr id="238" name="شكل"/>
            <p:cNvSpPr/>
            <p:nvPr/>
          </p:nvSpPr>
          <p:spPr>
            <a:xfrm>
              <a:off x="0" y="273763"/>
              <a:ext cx="2535781" cy="98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05"/>
                  </a:lnTo>
                  <a:lnTo>
                    <a:pt x="11391" y="2105"/>
                  </a:lnTo>
                  <a:lnTo>
                    <a:pt x="11391" y="18101"/>
                  </a:lnTo>
                  <a:lnTo>
                    <a:pt x="11533" y="18101"/>
                  </a:lnTo>
                  <a:lnTo>
                    <a:pt x="10800" y="21600"/>
                  </a:lnTo>
                  <a:lnTo>
                    <a:pt x="10067" y="18101"/>
                  </a:lnTo>
                  <a:lnTo>
                    <a:pt x="10209" y="18101"/>
                  </a:lnTo>
                  <a:lnTo>
                    <a:pt x="10209" y="2105"/>
                  </a:lnTo>
                  <a:lnTo>
                    <a:pt x="0" y="21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  <a:lin ang="16200038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39" name="مستطيل"/>
            <p:cNvSpPr txBox="1"/>
            <p:nvPr/>
          </p:nvSpPr>
          <p:spPr>
            <a:xfrm>
              <a:off x="49480" y="0"/>
              <a:ext cx="2436820" cy="643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32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43" name="Google Shape;331;p31"/>
          <p:cNvGrpSpPr/>
          <p:nvPr/>
        </p:nvGrpSpPr>
        <p:grpSpPr>
          <a:xfrm>
            <a:off x="6754036" y="1464883"/>
            <a:ext cx="2159113" cy="1075626"/>
            <a:chOff x="0" y="0"/>
            <a:chExt cx="2159112" cy="1075624"/>
          </a:xfrm>
        </p:grpSpPr>
        <p:sp>
          <p:nvSpPr>
            <p:cNvPr id="241" name="شكل"/>
            <p:cNvSpPr/>
            <p:nvPr/>
          </p:nvSpPr>
          <p:spPr>
            <a:xfrm>
              <a:off x="0" y="233097"/>
              <a:ext cx="2159113" cy="842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05"/>
                  </a:lnTo>
                  <a:lnTo>
                    <a:pt x="11391" y="2105"/>
                  </a:lnTo>
                  <a:lnTo>
                    <a:pt x="11391" y="18101"/>
                  </a:lnTo>
                  <a:lnTo>
                    <a:pt x="11533" y="18101"/>
                  </a:lnTo>
                  <a:lnTo>
                    <a:pt x="10800" y="21600"/>
                  </a:lnTo>
                  <a:lnTo>
                    <a:pt x="10067" y="18101"/>
                  </a:lnTo>
                  <a:lnTo>
                    <a:pt x="10209" y="18101"/>
                  </a:lnTo>
                  <a:lnTo>
                    <a:pt x="10209" y="2105"/>
                  </a:lnTo>
                  <a:lnTo>
                    <a:pt x="0" y="21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  <a:lin ang="16200038" scaled="0"/>
            </a:gra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42" name="مستطيل"/>
            <p:cNvSpPr txBox="1"/>
            <p:nvPr/>
          </p:nvSpPr>
          <p:spPr>
            <a:xfrm>
              <a:off x="42130" y="0"/>
              <a:ext cx="2074852" cy="548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699" tIns="45699" rIns="45699" bIns="45699" numCol="1" anchor="ctr">
              <a:noAutofit/>
            </a:bodyPr>
            <a:lstStyle/>
            <a:p>
              <a:pPr algn="ctr" rtl="0">
                <a:defRPr b="1" sz="32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44" name="Google Shape;327;p31"/>
          <p:cNvSpPr/>
          <p:nvPr/>
        </p:nvSpPr>
        <p:spPr>
          <a:xfrm>
            <a:off x="7071061" y="2262472"/>
            <a:ext cx="1525063" cy="233305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43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  <a:r>
              <a:t>الغش </a:t>
            </a:r>
          </a:p>
        </p:txBody>
      </p:sp>
      <p:sp>
        <p:nvSpPr>
          <p:cNvPr id="245" name="Google Shape;327;p31"/>
          <p:cNvSpPr/>
          <p:nvPr/>
        </p:nvSpPr>
        <p:spPr>
          <a:xfrm>
            <a:off x="893139" y="2557799"/>
            <a:ext cx="1525063" cy="1742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" name="Google Shape;327;p31"/>
          <p:cNvSpPr/>
          <p:nvPr/>
        </p:nvSpPr>
        <p:spPr>
          <a:xfrm>
            <a:off x="3030438" y="2557799"/>
            <a:ext cx="1525063" cy="1742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spAutoFit/>
          </a:bodyPr>
          <a:lstStyle/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 rtl="0">
              <a:defRPr sz="2800">
                <a:gradFill flip="none" rotWithShape="1">
                  <a:gsLst>
                    <a:gs pos="0">
                      <a:srgbClr val="FC7876"/>
                    </a:gs>
                    <a:gs pos="75000">
                      <a:srgbClr val="CD2C27"/>
                    </a:gs>
                    <a:gs pos="100000">
                      <a:srgbClr val="C60100"/>
                    </a:gs>
                  </a:gsLst>
                  <a:lin ang="5400000" scaled="0"/>
                </a:gra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7" name="Google Shape;150;p19" descr="Google Shape;150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0" y="766"/>
            <a:ext cx="1815015" cy="1000864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63500" dist="38100" dir="270000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357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52" name="Google Shape;358;p34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250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51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255" name="Google Shape;359;p34"/>
          <p:cNvGrpSpPr/>
          <p:nvPr/>
        </p:nvGrpSpPr>
        <p:grpSpPr>
          <a:xfrm>
            <a:off x="498401" y="3649688"/>
            <a:ext cx="2857501" cy="3042177"/>
            <a:chOff x="0" y="0"/>
            <a:chExt cx="2857500" cy="3042176"/>
          </a:xfrm>
        </p:grpSpPr>
        <p:sp>
          <p:nvSpPr>
            <p:cNvPr id="253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54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58" name="Google Shape;360;p34"/>
          <p:cNvGrpSpPr/>
          <p:nvPr/>
        </p:nvGrpSpPr>
        <p:grpSpPr>
          <a:xfrm>
            <a:off x="2821794" y="277479"/>
            <a:ext cx="6060603" cy="4881929"/>
            <a:chOff x="0" y="0"/>
            <a:chExt cx="6060601" cy="4881927"/>
          </a:xfrm>
        </p:grpSpPr>
        <p:sp>
          <p:nvSpPr>
            <p:cNvPr id="256" name="مستطيل"/>
            <p:cNvSpPr/>
            <p:nvPr/>
          </p:nvSpPr>
          <p:spPr>
            <a:xfrm>
              <a:off x="0" y="10460"/>
              <a:ext cx="6060602" cy="416617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40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" name="متى  ماأشتملت المعاملة على ظلم لأحد العاقدين للأخر فإنها تكون محرمه :"/>
            <p:cNvSpPr txBox="1"/>
            <p:nvPr/>
          </p:nvSpPr>
          <p:spPr>
            <a:xfrm>
              <a:off x="201113" y="0"/>
              <a:ext cx="4953015" cy="4881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/>
            <a:p>
              <a:pPr algn="ct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متى  ماأشتملت المعاملة على ظلم لأحد العاقدين للأخر فإنها تكون محرمه :</a:t>
              </a:r>
              <a:endParaRPr sz="3200">
                <a:solidFill>
                  <a:srgbClr val="17365D"/>
                </a:solidFill>
              </a:endParaRPr>
            </a:p>
            <a:p>
              <a:pPr algn="ctr" rtl="0">
                <a:defRPr sz="4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  <a:endParaRPr b="1" sz="2400"/>
            </a:p>
            <a:p>
              <a:pPr algn="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  <a:br>
                <a:rPr sz="2400"/>
              </a:br>
              <a:r>
                <a:rPr u="sng">
                  <a:solidFill>
                    <a:srgbClr val="FFFF00"/>
                  </a:solidFill>
                </a:rPr>
                <a:t> </a:t>
              </a:r>
              <a:br>
                <a:rPr u="sng">
                  <a:solidFill>
                    <a:srgbClr val="FFFF00"/>
                  </a:solidFill>
                </a:rPr>
              </a:br>
              <a:br>
                <a:rPr u="sng">
                  <a:solidFill>
                    <a:srgbClr val="FFFF00"/>
                  </a:solidFill>
                </a:rPr>
              </a:br>
            </a:p>
          </p:txBody>
        </p:sp>
      </p:grpSp>
      <p:grpSp>
        <p:nvGrpSpPr>
          <p:cNvPr id="261" name="Google Shape;405;p38"/>
          <p:cNvGrpSpPr/>
          <p:nvPr/>
        </p:nvGrpSpPr>
        <p:grpSpPr>
          <a:xfrm>
            <a:off x="3613465" y="4758216"/>
            <a:ext cx="4870543" cy="1149399"/>
            <a:chOff x="0" y="0"/>
            <a:chExt cx="4870541" cy="1149397"/>
          </a:xfrm>
        </p:grpSpPr>
        <p:sp>
          <p:nvSpPr>
            <p:cNvPr id="259" name="خطأ"/>
            <p:cNvSpPr/>
            <p:nvPr/>
          </p:nvSpPr>
          <p:spPr>
            <a:xfrm>
              <a:off x="0" y="9475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خطأ</a:t>
              </a:r>
            </a:p>
          </p:txBody>
        </p:sp>
        <p:sp>
          <p:nvSpPr>
            <p:cNvPr id="260" name="صواب"/>
            <p:cNvSpPr/>
            <p:nvPr/>
          </p:nvSpPr>
          <p:spPr>
            <a:xfrm>
              <a:off x="2589831" y="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صواب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357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66" name="Google Shape;358;p34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264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5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269" name="Google Shape;359;p34"/>
          <p:cNvGrpSpPr/>
          <p:nvPr/>
        </p:nvGrpSpPr>
        <p:grpSpPr>
          <a:xfrm>
            <a:off x="498401" y="3649688"/>
            <a:ext cx="2857501" cy="3042177"/>
            <a:chOff x="0" y="0"/>
            <a:chExt cx="2857500" cy="3042176"/>
          </a:xfrm>
        </p:grpSpPr>
        <p:sp>
          <p:nvSpPr>
            <p:cNvPr id="267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8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72" name="Google Shape;360;p34"/>
          <p:cNvGrpSpPr/>
          <p:nvPr/>
        </p:nvGrpSpPr>
        <p:grpSpPr>
          <a:xfrm>
            <a:off x="2821794" y="277479"/>
            <a:ext cx="6060603" cy="4881929"/>
            <a:chOff x="0" y="0"/>
            <a:chExt cx="6060601" cy="4881927"/>
          </a:xfrm>
        </p:grpSpPr>
        <p:sp>
          <p:nvSpPr>
            <p:cNvPr id="270" name="مستطيل"/>
            <p:cNvSpPr/>
            <p:nvPr/>
          </p:nvSpPr>
          <p:spPr>
            <a:xfrm>
              <a:off x="0" y="10460"/>
              <a:ext cx="6060602" cy="416617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40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" name="متى  ماأشتملت المعاملة على ظلم لأحد العاقدين للأخر فإنها تكون محرمه :"/>
            <p:cNvSpPr txBox="1"/>
            <p:nvPr/>
          </p:nvSpPr>
          <p:spPr>
            <a:xfrm>
              <a:off x="201113" y="0"/>
              <a:ext cx="4953015" cy="48819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/>
            <a:p>
              <a:pPr algn="ct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متى  ماأشتملت المعاملة على ظلم لأحد العاقدين للأخر فإنها تكون محرمه :</a:t>
              </a:r>
              <a:endParaRPr sz="3200">
                <a:solidFill>
                  <a:srgbClr val="17365D"/>
                </a:solidFill>
              </a:endParaRPr>
            </a:p>
            <a:p>
              <a:pPr algn="ctr" rtl="0">
                <a:defRPr sz="40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  <a:endParaRPr b="1" sz="2400"/>
            </a:p>
            <a:p>
              <a:pPr algn="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  <a:br>
                <a:rPr sz="2400"/>
              </a:br>
              <a:r>
                <a:rPr u="sng">
                  <a:solidFill>
                    <a:srgbClr val="FFFF00"/>
                  </a:solidFill>
                </a:rPr>
                <a:t> </a:t>
              </a:r>
              <a:br>
                <a:rPr u="sng">
                  <a:solidFill>
                    <a:srgbClr val="FFFF00"/>
                  </a:solidFill>
                </a:rPr>
              </a:br>
              <a:br>
                <a:rPr u="sng">
                  <a:solidFill>
                    <a:srgbClr val="FFFF00"/>
                  </a:solidFill>
                </a:rPr>
              </a:br>
            </a:p>
          </p:txBody>
        </p:sp>
      </p:grpSp>
      <p:grpSp>
        <p:nvGrpSpPr>
          <p:cNvPr id="275" name="Google Shape;405;p38"/>
          <p:cNvGrpSpPr/>
          <p:nvPr/>
        </p:nvGrpSpPr>
        <p:grpSpPr>
          <a:xfrm>
            <a:off x="3613465" y="4758216"/>
            <a:ext cx="4870543" cy="1149399"/>
            <a:chOff x="0" y="0"/>
            <a:chExt cx="4870541" cy="1149397"/>
          </a:xfrm>
        </p:grpSpPr>
        <p:sp>
          <p:nvSpPr>
            <p:cNvPr id="273" name="خطأ"/>
            <p:cNvSpPr/>
            <p:nvPr/>
          </p:nvSpPr>
          <p:spPr>
            <a:xfrm>
              <a:off x="0" y="9475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خطأ</a:t>
              </a:r>
            </a:p>
          </p:txBody>
        </p:sp>
        <p:sp>
          <p:nvSpPr>
            <p:cNvPr id="274" name="صواب"/>
            <p:cNvSpPr/>
            <p:nvPr/>
          </p:nvSpPr>
          <p:spPr>
            <a:xfrm>
              <a:off x="2589831" y="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96D35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صواب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370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80" name="Google Shape;371;p35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278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79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283" name="Google Shape;372;p35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281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82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86" name="Google Shape;373;p35"/>
          <p:cNvGrpSpPr/>
          <p:nvPr/>
        </p:nvGrpSpPr>
        <p:grpSpPr>
          <a:xfrm>
            <a:off x="3353387" y="404662"/>
            <a:ext cx="5572202" cy="3960302"/>
            <a:chOff x="0" y="0"/>
            <a:chExt cx="5572200" cy="3960300"/>
          </a:xfrm>
        </p:grpSpPr>
        <p:sp>
          <p:nvSpPr>
            <p:cNvPr id="284" name="مستطيل"/>
            <p:cNvSpPr/>
            <p:nvPr/>
          </p:nvSpPr>
          <p:spPr>
            <a:xfrm>
              <a:off x="0" y="0"/>
              <a:ext cx="5572201" cy="39603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" name="أن يزيد في قيمة السلعة من لايريد شراءها يسمى"/>
            <p:cNvSpPr/>
            <p:nvPr/>
          </p:nvSpPr>
          <p:spPr>
            <a:xfrm>
              <a:off x="45724" y="0"/>
              <a:ext cx="548075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b="1" sz="4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أن يزيد في قيمة السلعة من لايريد شراءها يسمى </a:t>
              </a:r>
            </a:p>
          </p:txBody>
        </p:sp>
      </p:grpSp>
      <p:grpSp>
        <p:nvGrpSpPr>
          <p:cNvPr id="289" name="Google Shape;374;p35"/>
          <p:cNvGrpSpPr/>
          <p:nvPr/>
        </p:nvGrpSpPr>
        <p:grpSpPr>
          <a:xfrm>
            <a:off x="3584728" y="5089545"/>
            <a:ext cx="5047201" cy="1044001"/>
            <a:chOff x="0" y="0"/>
            <a:chExt cx="5047200" cy="1044000"/>
          </a:xfrm>
        </p:grpSpPr>
        <p:sp>
          <p:nvSpPr>
            <p:cNvPr id="287" name="مستطيل مستدير الزوايا"/>
            <p:cNvSpPr/>
            <p:nvPr/>
          </p:nvSpPr>
          <p:spPr>
            <a:xfrm>
              <a:off x="0" y="0"/>
              <a:ext cx="5047201" cy="10440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" name="........................."/>
            <p:cNvSpPr/>
            <p:nvPr/>
          </p:nvSpPr>
          <p:spPr>
            <a:xfrm>
              <a:off x="96688" y="521999"/>
              <a:ext cx="485382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.........................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370;p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94" name="Google Shape;371;p35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292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93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297" name="Google Shape;372;p35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295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96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00" name="Google Shape;373;p35"/>
          <p:cNvGrpSpPr/>
          <p:nvPr/>
        </p:nvGrpSpPr>
        <p:grpSpPr>
          <a:xfrm>
            <a:off x="3353387" y="404662"/>
            <a:ext cx="5572202" cy="3960302"/>
            <a:chOff x="0" y="0"/>
            <a:chExt cx="5572200" cy="3960300"/>
          </a:xfrm>
        </p:grpSpPr>
        <p:sp>
          <p:nvSpPr>
            <p:cNvPr id="298" name="مستطيل"/>
            <p:cNvSpPr/>
            <p:nvPr/>
          </p:nvSpPr>
          <p:spPr>
            <a:xfrm>
              <a:off x="0" y="0"/>
              <a:ext cx="5572201" cy="39603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" name="أن يزيد في قيمة السلعة من لايريد شراءها يسمى"/>
            <p:cNvSpPr/>
            <p:nvPr/>
          </p:nvSpPr>
          <p:spPr>
            <a:xfrm>
              <a:off x="45724" y="0"/>
              <a:ext cx="548075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b="1" sz="4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أن يزيد في قيمة السلعة من لايريد شراءها يسمى </a:t>
              </a:r>
            </a:p>
          </p:txBody>
        </p:sp>
      </p:grpSp>
      <p:sp>
        <p:nvSpPr>
          <p:cNvPr id="301" name="Google Shape;374;p35"/>
          <p:cNvSpPr/>
          <p:nvPr/>
        </p:nvSpPr>
        <p:spPr>
          <a:xfrm>
            <a:off x="3584728" y="5089545"/>
            <a:ext cx="5047201" cy="10440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النجش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79;p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06" name="Google Shape;380;p36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04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5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09" name="Google Shape;381;p36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07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8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12" name="Google Shape;382;p36"/>
          <p:cNvGrpSpPr/>
          <p:nvPr/>
        </p:nvGrpSpPr>
        <p:grpSpPr>
          <a:xfrm>
            <a:off x="3353387" y="404662"/>
            <a:ext cx="5572202" cy="1512302"/>
            <a:chOff x="0" y="0"/>
            <a:chExt cx="5572200" cy="1512300"/>
          </a:xfrm>
        </p:grpSpPr>
        <p:sp>
          <p:nvSpPr>
            <p:cNvPr id="310" name="مستطيل"/>
            <p:cNvSpPr/>
            <p:nvPr/>
          </p:nvSpPr>
          <p:spPr>
            <a:xfrm>
              <a:off x="0" y="0"/>
              <a:ext cx="5572201" cy="15123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66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" name="حكم النجش"/>
            <p:cNvSpPr/>
            <p:nvPr/>
          </p:nvSpPr>
          <p:spPr>
            <a:xfrm>
              <a:off x="45724" y="0"/>
              <a:ext cx="54807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b="1" sz="6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حكم النجش</a:t>
              </a:r>
            </a:p>
          </p:txBody>
        </p:sp>
      </p:grpSp>
      <p:grpSp>
        <p:nvGrpSpPr>
          <p:cNvPr id="315" name="Google Shape;383;p36"/>
          <p:cNvGrpSpPr/>
          <p:nvPr/>
        </p:nvGrpSpPr>
        <p:grpSpPr>
          <a:xfrm>
            <a:off x="3615944" y="2731636"/>
            <a:ext cx="5047201" cy="1836001"/>
            <a:chOff x="0" y="0"/>
            <a:chExt cx="5047200" cy="1835999"/>
          </a:xfrm>
        </p:grpSpPr>
        <p:sp>
          <p:nvSpPr>
            <p:cNvPr id="313" name="مستطيل مستدير الزوايا"/>
            <p:cNvSpPr/>
            <p:nvPr/>
          </p:nvSpPr>
          <p:spPr>
            <a:xfrm>
              <a:off x="0" y="0"/>
              <a:ext cx="5047201" cy="183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........................."/>
            <p:cNvSpPr txBox="1"/>
            <p:nvPr/>
          </p:nvSpPr>
          <p:spPr>
            <a:xfrm>
              <a:off x="135350" y="573849"/>
              <a:ext cx="4776500" cy="68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.........................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79;p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20" name="Google Shape;380;p36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18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19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23" name="Google Shape;381;p36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21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22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26" name="Google Shape;382;p36"/>
          <p:cNvGrpSpPr/>
          <p:nvPr/>
        </p:nvGrpSpPr>
        <p:grpSpPr>
          <a:xfrm>
            <a:off x="3353387" y="404662"/>
            <a:ext cx="5572202" cy="1512302"/>
            <a:chOff x="0" y="0"/>
            <a:chExt cx="5572200" cy="1512300"/>
          </a:xfrm>
        </p:grpSpPr>
        <p:sp>
          <p:nvSpPr>
            <p:cNvPr id="324" name="مستطيل"/>
            <p:cNvSpPr/>
            <p:nvPr/>
          </p:nvSpPr>
          <p:spPr>
            <a:xfrm>
              <a:off x="0" y="0"/>
              <a:ext cx="5572201" cy="15123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66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" name="حكم النجش"/>
            <p:cNvSpPr/>
            <p:nvPr/>
          </p:nvSpPr>
          <p:spPr>
            <a:xfrm>
              <a:off x="45724" y="0"/>
              <a:ext cx="54807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b="1" sz="6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حكم النجش</a:t>
              </a:r>
            </a:p>
          </p:txBody>
        </p:sp>
      </p:grpSp>
      <p:sp>
        <p:nvSpPr>
          <p:cNvPr id="327" name="Google Shape;383;p36"/>
          <p:cNvSpPr/>
          <p:nvPr/>
        </p:nvSpPr>
        <p:spPr>
          <a:xfrm>
            <a:off x="3615944" y="2731636"/>
            <a:ext cx="5047201" cy="183600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حرام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401;p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32" name="Google Shape;402;p38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30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31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35" name="Google Shape;403;p38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33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34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38" name="Google Shape;404;p38"/>
          <p:cNvGrpSpPr/>
          <p:nvPr/>
        </p:nvGrpSpPr>
        <p:grpSpPr>
          <a:xfrm>
            <a:off x="3353387" y="404662"/>
            <a:ext cx="5572202" cy="3384302"/>
            <a:chOff x="0" y="0"/>
            <a:chExt cx="5572200" cy="3384300"/>
          </a:xfrm>
        </p:grpSpPr>
        <p:sp>
          <p:nvSpPr>
            <p:cNvPr id="336" name="مستطيل"/>
            <p:cNvSpPr/>
            <p:nvPr/>
          </p:nvSpPr>
          <p:spPr>
            <a:xfrm>
              <a:off x="0" y="0"/>
              <a:ext cx="5572201" cy="33843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54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اذا تقدم شخص لعمل أو وطيفه وقبلته جهة العمل فما رأيك في منافسة شخص آخر له ليحل محله ولماذا؟"/>
            <p:cNvSpPr/>
            <p:nvPr/>
          </p:nvSpPr>
          <p:spPr>
            <a:xfrm>
              <a:off x="45724" y="0"/>
              <a:ext cx="548075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اذا تقدم شخص لعمل أو وطيفه وقبلته جهة العمل فما رأيك في منافسة شخص آخر له ليحل محله ولماذا؟</a:t>
              </a:r>
            </a:p>
          </p:txBody>
        </p:sp>
      </p:grpSp>
      <p:grpSp>
        <p:nvGrpSpPr>
          <p:cNvPr id="341" name="Google Shape;405;p38"/>
          <p:cNvGrpSpPr/>
          <p:nvPr/>
        </p:nvGrpSpPr>
        <p:grpSpPr>
          <a:xfrm>
            <a:off x="3615944" y="4252726"/>
            <a:ext cx="5047201" cy="1836001"/>
            <a:chOff x="0" y="0"/>
            <a:chExt cx="5047200" cy="1835999"/>
          </a:xfrm>
        </p:grpSpPr>
        <p:sp>
          <p:nvSpPr>
            <p:cNvPr id="339" name="مستطيل مستدير الزوايا"/>
            <p:cNvSpPr/>
            <p:nvPr/>
          </p:nvSpPr>
          <p:spPr>
            <a:xfrm>
              <a:off x="0" y="0"/>
              <a:ext cx="5047201" cy="183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0" name="النص"/>
            <p:cNvSpPr txBox="1"/>
            <p:nvPr/>
          </p:nvSpPr>
          <p:spPr>
            <a:xfrm>
              <a:off x="135350" y="563848"/>
              <a:ext cx="4776500" cy="708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 rtl="0">
                <a:defRPr b="1" sz="40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423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46" name="Google Shape;424;p40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44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5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49" name="Google Shape;425;p40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47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8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52" name="Google Shape;426;p40"/>
          <p:cNvGrpSpPr/>
          <p:nvPr/>
        </p:nvGrpSpPr>
        <p:grpSpPr>
          <a:xfrm>
            <a:off x="3087577" y="72523"/>
            <a:ext cx="5524795" cy="4390196"/>
            <a:chOff x="0" y="0"/>
            <a:chExt cx="5524794" cy="4390194"/>
          </a:xfrm>
        </p:grpSpPr>
        <p:sp>
          <p:nvSpPr>
            <p:cNvPr id="350" name="مستطيل"/>
            <p:cNvSpPr/>
            <p:nvPr/>
          </p:nvSpPr>
          <p:spPr>
            <a:xfrm>
              <a:off x="0" y="81633"/>
              <a:ext cx="5524795" cy="43085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54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1" name="يحرم السوم على سوم أخيه بعد ركون كل منهما الى الأخر أما لو كانا في مرحلة المفاوضه فلا يحرم"/>
            <p:cNvSpPr txBox="1"/>
            <p:nvPr/>
          </p:nvSpPr>
          <p:spPr>
            <a:xfrm>
              <a:off x="216944" y="0"/>
              <a:ext cx="5090906" cy="4222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 algn="ctr">
                <a:defRPr b="1" sz="4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يحرم السوم على سوم أخيه بعد ركون كل منهما الى الأخر أما لو كانا في مرحلة المفاوضه فلا يحرم</a:t>
              </a:r>
            </a:p>
          </p:txBody>
        </p:sp>
      </p:grpSp>
      <p:grpSp>
        <p:nvGrpSpPr>
          <p:cNvPr id="355" name="Google Shape;405;p38"/>
          <p:cNvGrpSpPr/>
          <p:nvPr/>
        </p:nvGrpSpPr>
        <p:grpSpPr>
          <a:xfrm>
            <a:off x="3414704" y="4821383"/>
            <a:ext cx="4870542" cy="1149399"/>
            <a:chOff x="0" y="0"/>
            <a:chExt cx="4870541" cy="1149397"/>
          </a:xfrm>
        </p:grpSpPr>
        <p:sp>
          <p:nvSpPr>
            <p:cNvPr id="353" name="خطأ"/>
            <p:cNvSpPr/>
            <p:nvPr/>
          </p:nvSpPr>
          <p:spPr>
            <a:xfrm>
              <a:off x="0" y="9475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خطأ</a:t>
              </a:r>
            </a:p>
          </p:txBody>
        </p:sp>
        <p:sp>
          <p:nvSpPr>
            <p:cNvPr id="354" name="صواب"/>
            <p:cNvSpPr/>
            <p:nvPr/>
          </p:nvSpPr>
          <p:spPr>
            <a:xfrm>
              <a:off x="2589831" y="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صواب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423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60" name="Google Shape;424;p40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58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59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63" name="Google Shape;425;p40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61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62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66" name="Google Shape;426;p40"/>
          <p:cNvGrpSpPr/>
          <p:nvPr/>
        </p:nvGrpSpPr>
        <p:grpSpPr>
          <a:xfrm>
            <a:off x="3087577" y="72523"/>
            <a:ext cx="5524795" cy="4390196"/>
            <a:chOff x="0" y="0"/>
            <a:chExt cx="5524794" cy="4390194"/>
          </a:xfrm>
        </p:grpSpPr>
        <p:sp>
          <p:nvSpPr>
            <p:cNvPr id="364" name="مستطيل"/>
            <p:cNvSpPr/>
            <p:nvPr/>
          </p:nvSpPr>
          <p:spPr>
            <a:xfrm>
              <a:off x="0" y="81633"/>
              <a:ext cx="5524795" cy="43085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54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5" name="يحرم السوم على سوم أخيه بعد ركون كل منهما الى الأخر أما لو كانا في مرحلة المفاوضه فلا يحرم"/>
            <p:cNvSpPr txBox="1"/>
            <p:nvPr/>
          </p:nvSpPr>
          <p:spPr>
            <a:xfrm>
              <a:off x="216944" y="0"/>
              <a:ext cx="5090906" cy="4222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 algn="ctr">
                <a:defRPr b="1" sz="4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يحرم السوم على سوم أخيه بعد ركون كل منهما الى الأخر أما لو كانا في مرحلة المفاوضه فلا يحرم</a:t>
              </a:r>
            </a:p>
          </p:txBody>
        </p:sp>
      </p:grpSp>
      <p:grpSp>
        <p:nvGrpSpPr>
          <p:cNvPr id="369" name="Google Shape;405;p38"/>
          <p:cNvGrpSpPr/>
          <p:nvPr/>
        </p:nvGrpSpPr>
        <p:grpSpPr>
          <a:xfrm>
            <a:off x="3414704" y="4821383"/>
            <a:ext cx="4870542" cy="1149399"/>
            <a:chOff x="0" y="0"/>
            <a:chExt cx="4870541" cy="1149397"/>
          </a:xfrm>
        </p:grpSpPr>
        <p:sp>
          <p:nvSpPr>
            <p:cNvPr id="367" name="خطأ"/>
            <p:cNvSpPr/>
            <p:nvPr/>
          </p:nvSpPr>
          <p:spPr>
            <a:xfrm>
              <a:off x="0" y="9475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خطأ</a:t>
              </a:r>
            </a:p>
          </p:txBody>
        </p:sp>
        <p:sp>
          <p:nvSpPr>
            <p:cNvPr id="368" name="صواب"/>
            <p:cNvSpPr/>
            <p:nvPr/>
          </p:nvSpPr>
          <p:spPr>
            <a:xfrm>
              <a:off x="2589831" y="0"/>
              <a:ext cx="2280711" cy="1054648"/>
            </a:xfrm>
            <a:prstGeom prst="roundRect">
              <a:avLst>
                <a:gd name="adj" fmla="val 16667"/>
              </a:avLst>
            </a:prstGeom>
            <a:solidFill>
              <a:srgbClr val="96D35F"/>
            </a:solidFill>
            <a:ln w="25400" cap="flat">
              <a:solidFill>
                <a:schemeClr val="accent2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defRPr b="1"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صواب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02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2F2F2"/>
          </a:solidFill>
          <a:ln>
            <a:solidFill>
              <a:srgbClr val="98B954"/>
            </a:solidFill>
            <a:miter/>
          </a:ln>
          <a:effectLst>
            <a:outerShdw sx="100000" sy="100000" kx="0" ky="0" algn="b" rotWithShape="0" blurRad="63500" dist="23000" dir="5400000">
              <a:srgbClr val="000000">
                <a:alpha val="34900"/>
              </a:srgbClr>
            </a:outerShdw>
          </a:effectLst>
        </p:spPr>
        <p:txBody>
          <a:bodyPr lIns="0" tIns="0" rIns="0" bIns="0" anchor="ctr"/>
          <a:lstStyle/>
          <a:p>
            <a:pPr algn="r"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5" name="Google Shape;104;p15"/>
          <p:cNvSpPr/>
          <p:nvPr/>
        </p:nvSpPr>
        <p:spPr>
          <a:xfrm>
            <a:off x="415130" y="4512142"/>
            <a:ext cx="2500200" cy="1067875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38100" dist="20000" dir="5400000">
              <a:srgbClr val="000000">
                <a:alpha val="3765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8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تدريس تبادلي (تنبؤ) </a:t>
            </a:r>
          </a:p>
        </p:txBody>
      </p:sp>
      <p:grpSp>
        <p:nvGrpSpPr>
          <p:cNvPr id="128" name="Google Shape;106;p15"/>
          <p:cNvGrpSpPr/>
          <p:nvPr/>
        </p:nvGrpSpPr>
        <p:grpSpPr>
          <a:xfrm>
            <a:off x="230186" y="269875"/>
            <a:ext cx="1911301" cy="1560600"/>
            <a:chOff x="0" y="0"/>
            <a:chExt cx="1911300" cy="1560599"/>
          </a:xfrm>
        </p:grpSpPr>
        <p:sp>
          <p:nvSpPr>
            <p:cNvPr id="126" name="مستطيل"/>
            <p:cNvSpPr/>
            <p:nvPr/>
          </p:nvSpPr>
          <p:spPr>
            <a:xfrm>
              <a:off x="-1" y="0"/>
              <a:ext cx="1911302" cy="1560600"/>
            </a:xfrm>
            <a:prstGeom prst="rect">
              <a:avLst/>
            </a:prstGeom>
            <a:gradFill flip="none" rotWithShape="1">
              <a:gsLst>
                <a:gs pos="0">
                  <a:srgbClr val="FFBE86"/>
                </a:gs>
                <a:gs pos="35000">
                  <a:srgbClr val="FFD0AA"/>
                </a:gs>
                <a:gs pos="100000">
                  <a:srgbClr val="FFEBDB"/>
                </a:gs>
              </a:gsLst>
              <a:lin ang="16200038" scaled="0"/>
            </a:gradFill>
            <a:ln w="9525" cap="flat">
              <a:solidFill>
                <a:srgbClr val="F69240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127" name="تأملي ثم عبري"/>
            <p:cNvSpPr txBox="1"/>
            <p:nvPr/>
          </p:nvSpPr>
          <p:spPr>
            <a:xfrm>
              <a:off x="45724" y="48004"/>
              <a:ext cx="1819851" cy="1464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4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تأملي ثم عبري </a:t>
              </a:r>
            </a:p>
          </p:txBody>
        </p:sp>
      </p:grpSp>
      <p:pic>
        <p:nvPicPr>
          <p:cNvPr id="129" name="Google Shape;108;p15" descr="Google Shape;108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000002">
            <a:off x="2365375" y="695325"/>
            <a:ext cx="2097087" cy="2097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71054A6C-A756-4494-8B5B-B1ABBD4D9C04-L0-001.png" descr="71054A6C-A756-4494-8B5B-B1ABBD4D9C04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6349" y="161918"/>
            <a:ext cx="3753783" cy="274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7706D74A-1C9B-4708-A659-3D4E58A1919C-L0-001.jpeg" descr="7706D74A-1C9B-4708-A659-3D4E58A1919C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3468" y="2718089"/>
            <a:ext cx="2911175" cy="409720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❌"/>
          <p:cNvSpPr txBox="1"/>
          <p:nvPr/>
        </p:nvSpPr>
        <p:spPr>
          <a:xfrm>
            <a:off x="4774699" y="4715893"/>
            <a:ext cx="2734544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sz="9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133" name="❌"/>
          <p:cNvSpPr txBox="1"/>
          <p:nvPr/>
        </p:nvSpPr>
        <p:spPr>
          <a:xfrm>
            <a:off x="6301723" y="1531167"/>
            <a:ext cx="1219201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 sz="9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134" name="ماحكم بيع هذه الامور"/>
          <p:cNvSpPr/>
          <p:nvPr/>
        </p:nvSpPr>
        <p:spPr>
          <a:xfrm>
            <a:off x="161979" y="2209283"/>
            <a:ext cx="3006502" cy="190500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6100"/>
            </a:lvl1pPr>
          </a:lstStyle>
          <a:p>
            <a:pPr rtl="0">
              <a:defRPr/>
            </a:pPr>
            <a:r>
              <a:t>ماحكم بيع هذه الامور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423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74" name="Google Shape;424;p40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72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3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77" name="Google Shape;425;p40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75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6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80" name="Google Shape;426;p40"/>
          <p:cNvGrpSpPr/>
          <p:nvPr/>
        </p:nvGrpSpPr>
        <p:grpSpPr>
          <a:xfrm>
            <a:off x="3087577" y="72523"/>
            <a:ext cx="5524795" cy="4390196"/>
            <a:chOff x="0" y="0"/>
            <a:chExt cx="5524794" cy="4390194"/>
          </a:xfrm>
        </p:grpSpPr>
        <p:sp>
          <p:nvSpPr>
            <p:cNvPr id="378" name="مستطيل"/>
            <p:cNvSpPr/>
            <p:nvPr/>
          </p:nvSpPr>
          <p:spPr>
            <a:xfrm>
              <a:off x="0" y="81633"/>
              <a:ext cx="5524795" cy="43085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54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9" name="البيع في حالة النجش صحيح ويثبت للمشتري الحق في"/>
            <p:cNvSpPr txBox="1"/>
            <p:nvPr/>
          </p:nvSpPr>
          <p:spPr>
            <a:xfrm>
              <a:off x="216944" y="0"/>
              <a:ext cx="5090906" cy="4222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 algn="ctr">
                <a:defRPr b="1" sz="4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البيع في حالة النجش صحيح ويثبت للمشتري الحق في </a:t>
              </a:r>
            </a:p>
          </p:txBody>
        </p:sp>
      </p:grpSp>
      <p:sp>
        <p:nvSpPr>
          <p:cNvPr id="381" name="Google Shape;405;p38"/>
          <p:cNvSpPr/>
          <p:nvPr/>
        </p:nvSpPr>
        <p:spPr>
          <a:xfrm>
            <a:off x="3204148" y="4789799"/>
            <a:ext cx="5333764" cy="138101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423;p4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38"/>
          </a:gra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86" name="Google Shape;424;p40"/>
          <p:cNvGrpSpPr/>
          <p:nvPr/>
        </p:nvGrpSpPr>
        <p:grpSpPr>
          <a:xfrm>
            <a:off x="505119" y="404664"/>
            <a:ext cx="2343151" cy="2840360"/>
            <a:chOff x="0" y="0"/>
            <a:chExt cx="2343150" cy="2840359"/>
          </a:xfrm>
        </p:grpSpPr>
        <p:sp>
          <p:nvSpPr>
            <p:cNvPr id="384" name="مستطيل"/>
            <p:cNvSpPr/>
            <p:nvPr/>
          </p:nvSpPr>
          <p:spPr>
            <a:xfrm>
              <a:off x="0" y="0"/>
              <a:ext cx="2343150" cy="2840360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85" name="image18.png" descr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3150" cy="2840360"/>
            </a:xfrm>
            <a:prstGeom prst="rect">
              <a:avLst/>
            </a:prstGeom>
            <a:ln w="1905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50800" dir="12900000">
                <a:srgbClr val="000000">
                  <a:alpha val="29800"/>
                </a:srgbClr>
              </a:outerShdw>
            </a:effectLst>
          </p:spPr>
        </p:pic>
      </p:grpSp>
      <p:grpSp>
        <p:nvGrpSpPr>
          <p:cNvPr id="389" name="Google Shape;425;p40"/>
          <p:cNvGrpSpPr/>
          <p:nvPr/>
        </p:nvGrpSpPr>
        <p:grpSpPr>
          <a:xfrm>
            <a:off x="182783" y="3649688"/>
            <a:ext cx="2857501" cy="3042177"/>
            <a:chOff x="0" y="0"/>
            <a:chExt cx="2857500" cy="3042176"/>
          </a:xfrm>
        </p:grpSpPr>
        <p:sp>
          <p:nvSpPr>
            <p:cNvPr id="387" name="مستطيل"/>
            <p:cNvSpPr/>
            <p:nvPr/>
          </p:nvSpPr>
          <p:spPr>
            <a:xfrm>
              <a:off x="0" y="0"/>
              <a:ext cx="2857500" cy="3042177"/>
            </a:xfrm>
            <a:prstGeom prst="rect">
              <a:avLst/>
            </a:pr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88" name="image19.png" descr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452" r="0" b="3190"/>
            <a:stretch>
              <a:fillRect/>
            </a:stretch>
          </p:blipFill>
          <p:spPr>
            <a:xfrm>
              <a:off x="0" y="0"/>
              <a:ext cx="2857500" cy="304217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92" name="Google Shape;426;p40"/>
          <p:cNvGrpSpPr/>
          <p:nvPr/>
        </p:nvGrpSpPr>
        <p:grpSpPr>
          <a:xfrm>
            <a:off x="3087577" y="72523"/>
            <a:ext cx="5524795" cy="4390196"/>
            <a:chOff x="0" y="0"/>
            <a:chExt cx="5524794" cy="4390194"/>
          </a:xfrm>
        </p:grpSpPr>
        <p:sp>
          <p:nvSpPr>
            <p:cNvPr id="390" name="مستطيل"/>
            <p:cNvSpPr/>
            <p:nvPr/>
          </p:nvSpPr>
          <p:spPr>
            <a:xfrm>
              <a:off x="0" y="81633"/>
              <a:ext cx="5524795" cy="430856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5400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1" name="البيع في حالة النجش صحيح ويثبت للمشتري الحق في"/>
            <p:cNvSpPr txBox="1"/>
            <p:nvPr/>
          </p:nvSpPr>
          <p:spPr>
            <a:xfrm>
              <a:off x="216944" y="0"/>
              <a:ext cx="5090906" cy="4222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noAutofit/>
            </a:bodyPr>
            <a:lstStyle>
              <a:lvl1pPr algn="ctr">
                <a:defRPr b="1" sz="4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البيع في حالة النجش صحيح ويثبت للمشتري الحق في </a:t>
              </a:r>
            </a:p>
          </p:txBody>
        </p:sp>
      </p:grpSp>
      <p:sp>
        <p:nvSpPr>
          <p:cNvPr id="393" name="Google Shape;405;p38"/>
          <p:cNvSpPr/>
          <p:nvPr/>
        </p:nvSpPr>
        <p:spPr>
          <a:xfrm>
            <a:off x="3204148" y="4789799"/>
            <a:ext cx="5333764" cy="138101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>
            <a:solidFill>
              <a:schemeClr val="accent2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4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رد المبيع أو إمساكه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485;p4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Google Shape;486;p46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39700" indent="63500" rtl="0">
              <a:spcBef>
                <a:spcPts val="0"/>
              </a:spcBef>
              <a:buSzTx/>
              <a:buNone/>
              <a:defRPr/>
            </a:pPr>
          </a:p>
        </p:txBody>
      </p:sp>
      <p:sp>
        <p:nvSpPr>
          <p:cNvPr id="397" name="Google Shape;487;p4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F6228"/>
          </a:solidFill>
          <a:ln w="25400">
            <a:solidFill>
              <a:srgbClr val="385D8A"/>
            </a:solidFill>
            <a:miter/>
          </a:ln>
        </p:spPr>
        <p:txBody>
          <a:bodyPr lIns="0" tIns="0" rIns="0" bIns="0" anchor="ctr"/>
          <a:lstStyle/>
          <a:p>
            <a:pPr rtl="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398" name="Google Shape;488;p46" descr="Google Shape;488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0" y="304800"/>
            <a:ext cx="2981325" cy="3733800"/>
          </a:xfrm>
          <a:prstGeom prst="rect">
            <a:avLst/>
          </a:prstGeom>
          <a:ln w="38100" cap="sq">
            <a:solidFill>
              <a:srgbClr val="FFC000"/>
            </a:solidFill>
            <a:miter/>
          </a:ln>
          <a:effectLst>
            <a:outerShdw sx="100000" sy="100000" kx="0" ky="0" algn="b" rotWithShape="0" blurRad="63500" dist="38100" dir="2700000">
              <a:srgbClr val="000000">
                <a:alpha val="42750"/>
              </a:srgbClr>
            </a:outerShdw>
          </a:effectLst>
        </p:spPr>
      </p:pic>
      <p:grpSp>
        <p:nvGrpSpPr>
          <p:cNvPr id="404" name="Google Shape;489;p46"/>
          <p:cNvGrpSpPr/>
          <p:nvPr/>
        </p:nvGrpSpPr>
        <p:grpSpPr>
          <a:xfrm>
            <a:off x="762000" y="1600200"/>
            <a:ext cx="4267200" cy="4800600"/>
            <a:chOff x="0" y="1668757"/>
            <a:chExt cx="4267200" cy="4800600"/>
          </a:xfrm>
        </p:grpSpPr>
        <p:grpSp>
          <p:nvGrpSpPr>
            <p:cNvPr id="402" name="تجميع"/>
            <p:cNvGrpSpPr/>
            <p:nvPr/>
          </p:nvGrpSpPr>
          <p:grpSpPr>
            <a:xfrm>
              <a:off x="0" y="1668757"/>
              <a:ext cx="4267200" cy="4800601"/>
              <a:chOff x="0" y="0"/>
              <a:chExt cx="4267200" cy="4800600"/>
            </a:xfrm>
          </p:grpSpPr>
          <p:sp>
            <p:nvSpPr>
              <p:cNvPr id="399" name="شكل"/>
              <p:cNvSpPr/>
              <p:nvPr/>
            </p:nvSpPr>
            <p:spPr>
              <a:xfrm>
                <a:off x="0" y="0"/>
                <a:ext cx="4267200" cy="4800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4697"/>
                    </a:lnTo>
                    <a:lnTo>
                      <a:pt x="1383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400" name="المثلث"/>
              <p:cNvSpPr/>
              <p:nvPr/>
            </p:nvSpPr>
            <p:spPr>
              <a:xfrm>
                <a:off x="2733013" y="3266414"/>
                <a:ext cx="1534187" cy="1534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4320" y="432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401" name="خط"/>
              <p:cNvSpPr/>
              <p:nvPr/>
            </p:nvSpPr>
            <p:spPr>
              <a:xfrm>
                <a:off x="0" y="0"/>
                <a:ext cx="4267200" cy="4800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34" y="21600"/>
                    </a:moveTo>
                    <a:lnTo>
                      <a:pt x="15387" y="16078"/>
                    </a:lnTo>
                    <a:lnTo>
                      <a:pt x="21600" y="14697"/>
                    </a:lnTo>
                    <a:lnTo>
                      <a:pt x="1383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4697"/>
                    </a:lnTo>
                  </a:path>
                </a:pathLst>
              </a:custGeom>
              <a:noFill/>
              <a:ln w="25400" cap="flat">
                <a:solidFill>
                  <a:srgbClr val="FFC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</p:grpSp>
        <p:sp>
          <p:nvSpPr>
            <p:cNvPr id="403" name="أهم أفكار الدرس…"/>
            <p:cNvSpPr/>
            <p:nvPr/>
          </p:nvSpPr>
          <p:spPr>
            <a:xfrm>
              <a:off x="45724" y="3301964"/>
              <a:ext cx="41757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 rtl="0">
                <a:defRPr/>
              </a:pPr>
              <a:endParaRPr b="1" sz="3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0">
                <a:defRPr/>
              </a:pPr>
              <a:endParaRPr b="1" sz="3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0">
                <a:defRPr/>
              </a:pPr>
              <a:endParaRPr b="1" sz="3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0">
                <a:defRPr/>
              </a:pPr>
              <a:endParaRPr b="1" sz="3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0">
                <a:defRPr b="1" sz="3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أهم أفكار الدرس</a:t>
              </a:r>
            </a:p>
            <a:p>
              <a:pPr algn="ctr" rtl="0">
                <a:defRPr b="1" sz="3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1-.....................</a:t>
              </a:r>
            </a:p>
            <a:p>
              <a:pPr algn="ctr" rtl="0">
                <a:defRPr b="1" sz="3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2-.....................</a:t>
              </a:r>
            </a:p>
            <a:p>
              <a:pPr algn="ctr" rtl="0">
                <a:defRPr b="1" sz="3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3-.....................</a:t>
              </a:r>
            </a:p>
            <a:p>
              <a:pPr algn="ctr" rtl="0">
                <a:defRPr b="1" sz="3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4-....................</a:t>
              </a:r>
            </a:p>
            <a:p>
              <a:pPr algn="ctr" rtl="0">
                <a:defRPr/>
              </a:pPr>
              <a:endParaRPr b="1" sz="3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0">
                <a:defRPr/>
              </a:pPr>
              <a:endParaRPr b="1" sz="3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rtl="0">
                <a:defRPr b="1" sz="36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</p:txBody>
        </p:sp>
      </p:grpSp>
      <p:grpSp>
        <p:nvGrpSpPr>
          <p:cNvPr id="407" name="Google Shape;490;p46"/>
          <p:cNvGrpSpPr/>
          <p:nvPr/>
        </p:nvGrpSpPr>
        <p:grpSpPr>
          <a:xfrm>
            <a:off x="609600" y="381000"/>
            <a:ext cx="1828800" cy="838201"/>
            <a:chOff x="0" y="66369"/>
            <a:chExt cx="1828800" cy="838200"/>
          </a:xfrm>
        </p:grpSpPr>
        <p:sp>
          <p:nvSpPr>
            <p:cNvPr id="405" name="مستطيل"/>
            <p:cNvSpPr/>
            <p:nvPr/>
          </p:nvSpPr>
          <p:spPr>
            <a:xfrm>
              <a:off x="0" y="66369"/>
              <a:ext cx="1828800" cy="838201"/>
            </a:xfrm>
            <a:prstGeom prst="rect">
              <a:avLst/>
            </a:prstGeom>
            <a:solidFill>
              <a:srgbClr val="9A0000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406" name="إستراتيجية…"/>
            <p:cNvSpPr/>
            <p:nvPr/>
          </p:nvSpPr>
          <p:spPr>
            <a:xfrm>
              <a:off x="45724" y="485469"/>
              <a:ext cx="17373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إستراتيجية </a:t>
              </a:r>
            </a:p>
            <a:p>
              <a:pPr algn="ctr" rtl="0">
                <a:defRPr sz="24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t>أرسم أفكارك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1938.MP4" descr="IMG_193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3851" y="182887"/>
            <a:ext cx="8656298" cy="6492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0001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14;p16"/>
          <p:cNvSpPr/>
          <p:nvPr/>
        </p:nvSpPr>
        <p:spPr>
          <a:xfrm>
            <a:off x="-19050" y="0"/>
            <a:ext cx="9182100" cy="6858000"/>
          </a:xfrm>
          <a:prstGeom prst="rect">
            <a:avLst/>
          </a:prstGeom>
          <a:solidFill>
            <a:srgbClr val="F2F2F2"/>
          </a:solidFill>
          <a:ln>
            <a:solidFill>
              <a:srgbClr val="F69240"/>
            </a:solidFill>
            <a:miter/>
          </a:ln>
          <a:effectLst>
            <a:outerShdw sx="100000" sy="100000" kx="0" ky="0" algn="b" rotWithShape="0" blurRad="63500" dist="20000" dir="5400000">
              <a:srgbClr val="000000">
                <a:alpha val="3765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b="1" sz="10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9" name="Google Shape;117;p16"/>
          <p:cNvSpPr txBox="1"/>
          <p:nvPr/>
        </p:nvSpPr>
        <p:spPr>
          <a:xfrm>
            <a:off x="2439149" y="3734830"/>
            <a:ext cx="4265702" cy="27926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2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8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البيوع المحرمه</a:t>
            </a:r>
          </a:p>
        </p:txBody>
      </p:sp>
      <p:sp>
        <p:nvSpPr>
          <p:cNvPr id="140" name="❌"/>
          <p:cNvSpPr txBox="1"/>
          <p:nvPr/>
        </p:nvSpPr>
        <p:spPr>
          <a:xfrm>
            <a:off x="779398" y="859009"/>
            <a:ext cx="2598672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0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141" name="75226CBC-0BAD-4646-AD76-C8D784C6E9BF-L0-001.jpeg" descr="75226CBC-0BAD-4646-AD76-C8D784C6E9B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525" y="347179"/>
            <a:ext cx="5417318" cy="3045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22;p17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Google Shape;123;p17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0"/>
              </a:spcBef>
              <a:defRPr/>
            </a:pPr>
          </a:p>
        </p:txBody>
      </p:sp>
      <p:grpSp>
        <p:nvGrpSpPr>
          <p:cNvPr id="147" name="Google Shape;124;p1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45" name="مستطيل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EBF1DE"/>
            </a:solidFill>
            <a:ln w="9525" cap="flat">
              <a:solidFill>
                <a:srgbClr val="BE4B48"/>
              </a:solidFill>
              <a:prstDash val="solid"/>
              <a:miter lim="800000"/>
            </a:ln>
            <a:effectLst>
              <a:outerShdw sx="100000" sy="100000" kx="0" ky="0" algn="b" rotWithShape="0" blurRad="635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146" name="النص"/>
            <p:cNvSpPr txBox="1"/>
            <p:nvPr/>
          </p:nvSpPr>
          <p:spPr>
            <a:xfrm>
              <a:off x="45724" y="2983249"/>
              <a:ext cx="9052551" cy="89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br/>
              <a:br/>
            </a:p>
          </p:txBody>
        </p:sp>
      </p:grpSp>
      <p:grpSp>
        <p:nvGrpSpPr>
          <p:cNvPr id="150" name="Google Shape;125;p17"/>
          <p:cNvGrpSpPr/>
          <p:nvPr/>
        </p:nvGrpSpPr>
        <p:grpSpPr>
          <a:xfrm>
            <a:off x="714347" y="2643182"/>
            <a:ext cx="5643602" cy="3500401"/>
            <a:chOff x="0" y="0"/>
            <a:chExt cx="5643600" cy="3500399"/>
          </a:xfrm>
        </p:grpSpPr>
        <p:sp>
          <p:nvSpPr>
            <p:cNvPr id="148" name="مستطيل"/>
            <p:cNvSpPr/>
            <p:nvPr/>
          </p:nvSpPr>
          <p:spPr>
            <a:xfrm>
              <a:off x="-1" y="0"/>
              <a:ext cx="5643602" cy="3500400"/>
            </a:xfrm>
            <a:prstGeom prst="rect">
              <a:avLst/>
            </a:prstGeom>
            <a:solidFill>
              <a:srgbClr val="EDF39F"/>
            </a:solidFill>
            <a:ln w="9525" cap="flat">
              <a:solidFill>
                <a:srgbClr val="F5913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765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  <p:sp>
          <p:nvSpPr>
            <p:cNvPr id="149" name="1- أسباب الكسب المحرم.…"/>
            <p:cNvSpPr txBox="1"/>
            <p:nvPr/>
          </p:nvSpPr>
          <p:spPr>
            <a:xfrm>
              <a:off x="45724" y="927893"/>
              <a:ext cx="5552152" cy="1644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algn="r" rtl="0">
                <a:defRPr sz="32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1- </a:t>
              </a:r>
              <a:r>
                <a:rPr>
                  <a:solidFill>
                    <a:srgbClr val="0C0C0C"/>
                  </a:solidFill>
                </a:rPr>
                <a:t>أسباب الكسب المحرم</a:t>
              </a:r>
              <a:r>
                <a:t>.</a:t>
              </a:r>
            </a:p>
            <a:p>
              <a:pPr algn="r" rtl="0">
                <a:defRPr sz="32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  <a:p>
              <a:pPr algn="r" rtl="0">
                <a:defRPr sz="3200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2-</a:t>
              </a:r>
              <a:r>
                <a:rPr>
                  <a:solidFill>
                    <a:srgbClr val="000000"/>
                  </a:solidFill>
                </a:rPr>
                <a:t> صور البيع المحرم بسبب الظلم</a:t>
              </a:r>
              <a:r>
                <a:t> .</a:t>
              </a:r>
            </a:p>
          </p:txBody>
        </p:sp>
      </p:grpSp>
      <p:pic>
        <p:nvPicPr>
          <p:cNvPr id="151" name="Google Shape;126;p17" descr="Google Shape;126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2125" y="-214312"/>
            <a:ext cx="3933825" cy="4462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50533FE-3E8D-4AB5-8B65-DC9467C052DC-L0-001.gif" descr="C50533FE-3E8D-4AB5-8B65-DC9467C052DC-L0-001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624" y="653046"/>
            <a:ext cx="1338864" cy="100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340;p32"/>
          <p:cNvSpPr/>
          <p:nvPr/>
        </p:nvSpPr>
        <p:spPr>
          <a:xfrm>
            <a:off x="1925948" y="243597"/>
            <a:ext cx="6692298" cy="6486768"/>
          </a:xfrm>
          <a:prstGeom prst="rect">
            <a:avLst/>
          </a:prstGeom>
          <a:gradFill>
            <a:gsLst>
              <a:gs pos="0">
                <a:schemeClr val="accent4">
                  <a:hueOff val="-206663"/>
                  <a:satOff val="29896"/>
                  <a:lumOff val="29240"/>
                </a:schemeClr>
              </a:gs>
              <a:gs pos="35000">
                <a:srgbClr val="D8C9EE"/>
              </a:gs>
              <a:gs pos="100000">
                <a:schemeClr val="accent4">
                  <a:hueOff val="-242556"/>
                  <a:satOff val="32941"/>
                  <a:lumOff val="43328"/>
                </a:schemeClr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 rtl="0">
              <a:defRPr b="1" sz="3600"/>
            </a:pPr>
            <a:r>
              <a:t>طالبتي المبدعة : </a:t>
            </a:r>
          </a:p>
          <a:p>
            <a:pPr algn="just" rtl="0">
              <a:defRPr b="1" sz="3600"/>
            </a:pPr>
            <a:r>
              <a:t>الناظر في المعاملات المحرمه يلحظ عدة امور .</a:t>
            </a:r>
          </a:p>
          <a:p>
            <a:pPr algn="just" rtl="0">
              <a:defRPr b="1" sz="3600"/>
            </a:pPr>
            <a:r>
              <a:t>هاتي هذه الملاحظات من خلال الجواب على هذه الاسئلة .</a:t>
            </a:r>
          </a:p>
          <a:p>
            <a:pPr algn="just" rtl="0">
              <a:defRPr b="1" sz="3600"/>
            </a:pPr>
            <a:r>
              <a:t>س١:ايهما نطاقه اوسع الحلال ام الحرام ؟</a:t>
            </a:r>
          </a:p>
          <a:p>
            <a:pPr algn="just" rtl="0">
              <a:defRPr b="1" sz="3600"/>
            </a:pPr>
            <a:r>
              <a:t>س٢: عندما الله يحرم شيئا فهل يعطينا بديلا له من الحلال ؟</a:t>
            </a:r>
          </a:p>
          <a:p>
            <a:pPr algn="just" rtl="0">
              <a:defRPr b="1" sz="3600"/>
            </a:pPr>
            <a:r>
              <a:t>س٣:لم الله يحرم بعض الامور والمعاملات ؟</a:t>
            </a:r>
          </a:p>
          <a:p>
            <a:pPr algn="just" rtl="0">
              <a:defRPr b="1" sz="3600"/>
            </a:pPr>
          </a:p>
          <a:p>
            <a:pPr algn="just" rtl="0">
              <a:defRPr b="1" sz="3600"/>
            </a:pPr>
            <a:r>
              <a:t>اذن ماهي ملاحظتك على المعاملات المحرمة ؟</a:t>
            </a:r>
          </a:p>
        </p:txBody>
      </p:sp>
      <p:pic>
        <p:nvPicPr>
          <p:cNvPr id="155" name="Google Shape;108;p15" descr="Google Shape;108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000002">
            <a:off x="95998" y="1210279"/>
            <a:ext cx="1488663" cy="1488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١–انهامحدودة في نطاق ضيق…"/>
          <p:cNvSpPr/>
          <p:nvPr/>
        </p:nvSpPr>
        <p:spPr>
          <a:xfrm>
            <a:off x="309618" y="626059"/>
            <a:ext cx="8051214" cy="586442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just" rtl="0">
              <a:defRPr b="1" sz="4000"/>
            </a:pPr>
            <a:r>
              <a:t>١–انهامحدودة في نطاق ضيق</a:t>
            </a:r>
          </a:p>
          <a:p>
            <a:pPr algn="just" rtl="0">
              <a:defRPr b="1" sz="4000"/>
            </a:pPr>
            <a:r>
              <a:t>٢-أن الله لم يحرم شيئاً من المعاملات إلا وأباح بدائل كثيره تغني عنه من المباحات </a:t>
            </a:r>
          </a:p>
          <a:p>
            <a:pPr algn="just" rtl="0">
              <a:defRPr/>
            </a:pPr>
            <a:r>
              <a:rPr b="1" sz="4000"/>
              <a:t>٣-ان التحريم في المعاملات إنما يكون في الغالب لمايشتمل عليه من </a:t>
            </a:r>
            <a:r>
              <a:rPr b="1" sz="4000">
                <a:solidFill>
                  <a:srgbClr val="5C0701"/>
                </a:solidFill>
              </a:rPr>
              <a:t>الظلم</a:t>
            </a:r>
            <a:r>
              <a:rPr b="1" sz="4000"/>
              <a:t> فكان منعها مصلحه للعباد ودفعاً لأثارها السيئة عن المجتمع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40;p18" descr="Google Shape;140;p18"/>
          <p:cNvPicPr>
            <a:picLocks noChangeAspect="1"/>
          </p:cNvPicPr>
          <p:nvPr/>
        </p:nvPicPr>
        <p:blipFill>
          <a:blip r:embed="rId2">
            <a:extLst/>
          </a:blip>
          <a:srcRect l="0" t="0" r="0" b="4760"/>
          <a:stretch>
            <a:fillRect/>
          </a:stretch>
        </p:blipFill>
        <p:spPr>
          <a:xfrm>
            <a:off x="-27340" y="5987"/>
            <a:ext cx="1769909" cy="2331100"/>
          </a:xfrm>
          <a:prstGeom prst="rect">
            <a:avLst/>
          </a:prstGeom>
          <a:ln w="38100" cap="sq">
            <a:solidFill>
              <a:srgbClr val="984807"/>
            </a:solidFill>
            <a:miter/>
          </a:ln>
          <a:effectLst>
            <a:outerShdw sx="100000" sy="100000" kx="0" ky="0" algn="b" rotWithShape="0" blurRad="63500" dist="38100" dir="2700000">
              <a:srgbClr val="000000">
                <a:alpha val="42750"/>
              </a:srgbClr>
            </a:outerShdw>
          </a:effectLst>
        </p:spPr>
      </p:pic>
      <p:sp>
        <p:nvSpPr>
          <p:cNvPr id="160" name="ذكر أهل العلم أن الكسب المحرم في المعاملات يرجع إلى ثلاثة أسباب هي"/>
          <p:cNvSpPr txBox="1"/>
          <p:nvPr/>
        </p:nvSpPr>
        <p:spPr>
          <a:xfrm>
            <a:off x="1927583" y="218968"/>
            <a:ext cx="7046971" cy="296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8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sz="5000"/>
              <a:t>ذكر أهل العلم أن الكسب المحرم في المعاملات يرجع إلى ثلاثة أسباب هي</a:t>
            </a:r>
            <a:r>
              <a:t> </a:t>
            </a:r>
          </a:p>
        </p:txBody>
      </p:sp>
      <p:sp>
        <p:nvSpPr>
          <p:cNvPr id="161" name="الظلم"/>
          <p:cNvSpPr/>
          <p:nvPr/>
        </p:nvSpPr>
        <p:spPr>
          <a:xfrm>
            <a:off x="6524664" y="3111089"/>
            <a:ext cx="2095501" cy="2868383"/>
          </a:xfrm>
          <a:prstGeom prst="wedgeEllipseCallout">
            <a:avLst>
              <a:gd name="adj1" fmla="val -49212"/>
              <a:gd name="adj2" fmla="val 5920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rtl="0">
              <a:defRPr sz="7000">
                <a:solidFill>
                  <a:srgbClr val="3C071B"/>
                </a:solidFill>
              </a:defRPr>
            </a:pPr>
          </a:p>
          <a:p>
            <a:pPr rtl="0">
              <a:defRPr sz="7000">
                <a:solidFill>
                  <a:srgbClr val="3C071B"/>
                </a:solidFill>
              </a:defRPr>
            </a:pPr>
            <a:r>
              <a:t>الظلم  </a:t>
            </a:r>
          </a:p>
        </p:txBody>
      </p:sp>
      <p:sp>
        <p:nvSpPr>
          <p:cNvPr id="162" name="فقاعة اقتباس"/>
          <p:cNvSpPr/>
          <p:nvPr/>
        </p:nvSpPr>
        <p:spPr>
          <a:xfrm>
            <a:off x="4219082" y="3111089"/>
            <a:ext cx="2095501" cy="2868383"/>
          </a:xfrm>
          <a:prstGeom prst="wedgeEllipseCallout">
            <a:avLst>
              <a:gd name="adj1" fmla="val -49212"/>
              <a:gd name="adj2" fmla="val 5920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3" name="فقاعة اقتباس"/>
          <p:cNvSpPr/>
          <p:nvPr/>
        </p:nvSpPr>
        <p:spPr>
          <a:xfrm>
            <a:off x="1345001" y="3395339"/>
            <a:ext cx="2095501" cy="2868383"/>
          </a:xfrm>
          <a:prstGeom prst="wedgeEllipseCallout">
            <a:avLst>
              <a:gd name="adj1" fmla="val -49212"/>
              <a:gd name="adj2" fmla="val 5920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64" name="الربا"/>
          <p:cNvSpPr txBox="1"/>
          <p:nvPr/>
        </p:nvSpPr>
        <p:spPr>
          <a:xfrm>
            <a:off x="4575718" y="4183898"/>
            <a:ext cx="1236378" cy="986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7000">
                <a:solidFill>
                  <a:srgbClr val="3C071B"/>
                </a:solidFill>
              </a:defRPr>
            </a:lvl1pPr>
          </a:lstStyle>
          <a:p>
            <a:pPr rtl="0">
              <a:defRPr/>
            </a:pPr>
            <a:r>
              <a:t>الربا</a:t>
            </a:r>
          </a:p>
        </p:txBody>
      </p:sp>
      <p:sp>
        <p:nvSpPr>
          <p:cNvPr id="165" name="الغرر"/>
          <p:cNvSpPr txBox="1"/>
          <p:nvPr/>
        </p:nvSpPr>
        <p:spPr>
          <a:xfrm>
            <a:off x="1701637" y="4468148"/>
            <a:ext cx="1600139" cy="98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7000">
                <a:solidFill>
                  <a:srgbClr val="3C071B"/>
                </a:solidFill>
              </a:defRPr>
            </a:lvl1pPr>
          </a:lstStyle>
          <a:p>
            <a:pPr rtl="0">
              <a:defRPr/>
            </a:pPr>
            <a:r>
              <a:t>الغرر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1" grpId="1"/>
      <p:bldP build="whole" bldLvl="1" animBg="1" rev="0" advAuto="0" spid="164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سمة Office">
  <a:themeElements>
    <a:clrScheme name="سمة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سمة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سمة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سمة Office">
  <a:themeElements>
    <a:clrScheme name="سمة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سمة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سمة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