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71" r:id="rId3"/>
    <p:sldId id="258" r:id="rId4"/>
    <p:sldId id="273" r:id="rId5"/>
    <p:sldId id="274" r:id="rId6"/>
    <p:sldId id="276" r:id="rId7"/>
    <p:sldId id="279" r:id="rId8"/>
    <p:sldId id="280" r:id="rId9"/>
    <p:sldId id="281" r:id="rId10"/>
    <p:sldId id="275" r:id="rId11"/>
    <p:sldId id="282" r:id="rId12"/>
    <p:sldId id="283" r:id="rId13"/>
    <p:sldId id="272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58AB"/>
    <a:srgbClr val="840503"/>
    <a:srgbClr val="99FF99"/>
    <a:srgbClr val="306C07"/>
    <a:srgbClr val="EFD891"/>
    <a:srgbClr val="FCDC7C"/>
    <a:srgbClr val="FFFF99"/>
    <a:srgbClr val="FEDE7E"/>
    <a:srgbClr val="D5E3CF"/>
    <a:srgbClr val="35B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16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263-B7B8-411D-8A80-1F0A67507025}" type="datetimeFigureOut">
              <a:rPr lang="ar-SA" smtClean="0"/>
              <a:t>04/02/42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14633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263-B7B8-411D-8A80-1F0A67507025}" type="datetimeFigureOut">
              <a:rPr lang="ar-SA" smtClean="0"/>
              <a:t>04/02/42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24021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263-B7B8-411D-8A80-1F0A67507025}" type="datetimeFigureOut">
              <a:rPr lang="ar-SA" smtClean="0"/>
              <a:t>04/02/42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72476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263-B7B8-411D-8A80-1F0A67507025}" type="datetimeFigureOut">
              <a:rPr lang="ar-SA" smtClean="0"/>
              <a:t>04/02/42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41564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263-B7B8-411D-8A80-1F0A67507025}" type="datetimeFigureOut">
              <a:rPr lang="ar-SA" smtClean="0"/>
              <a:t>04/02/42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33047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263-B7B8-411D-8A80-1F0A67507025}" type="datetimeFigureOut">
              <a:rPr lang="ar-SA" smtClean="0"/>
              <a:t>04/02/42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748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263-B7B8-411D-8A80-1F0A67507025}" type="datetimeFigureOut">
              <a:rPr lang="ar-SA" smtClean="0"/>
              <a:t>04/02/42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89698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263-B7B8-411D-8A80-1F0A67507025}" type="datetimeFigureOut">
              <a:rPr lang="ar-SA" smtClean="0"/>
              <a:t>04/02/42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7317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263-B7B8-411D-8A80-1F0A67507025}" type="datetimeFigureOut">
              <a:rPr lang="ar-SA" smtClean="0"/>
              <a:t>04/02/42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72722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263-B7B8-411D-8A80-1F0A67507025}" type="datetimeFigureOut">
              <a:rPr lang="ar-SA" smtClean="0"/>
              <a:t>04/02/42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48701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263-B7B8-411D-8A80-1F0A67507025}" type="datetimeFigureOut">
              <a:rPr lang="ar-SA" smtClean="0"/>
              <a:t>04/02/42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17726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D8263-B7B8-411D-8A80-1F0A67507025}" type="datetimeFigureOut">
              <a:rPr lang="ar-SA" smtClean="0"/>
              <a:t>04/02/42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511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.me/abd_tawhee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jp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7">
            <a:extLst>
              <a:ext uri="{FF2B5EF4-FFF2-40B4-BE49-F238E27FC236}">
                <a16:creationId xmlns:a16="http://schemas.microsoft.com/office/drawing/2014/main" id="{F7686839-1500-48CC-91E0-C64BBF785AD3}"/>
              </a:ext>
            </a:extLst>
          </p:cNvPr>
          <p:cNvGrpSpPr/>
          <p:nvPr/>
        </p:nvGrpSpPr>
        <p:grpSpPr>
          <a:xfrm>
            <a:off x="2845887" y="833934"/>
            <a:ext cx="7344816" cy="5337394"/>
            <a:chOff x="1907704" y="1459898"/>
            <a:chExt cx="5328592" cy="3922120"/>
          </a:xfrm>
          <a:noFill/>
        </p:grpSpPr>
        <p:sp>
          <p:nvSpPr>
            <p:cNvPr id="21" name="Rectangle 1">
              <a:extLst>
                <a:ext uri="{FF2B5EF4-FFF2-40B4-BE49-F238E27FC236}">
                  <a16:creationId xmlns:a16="http://schemas.microsoft.com/office/drawing/2014/main" id="{FCC0EF8B-351A-4960-A273-594BA4BFC5D9}"/>
                </a:ext>
              </a:extLst>
            </p:cNvPr>
            <p:cNvSpPr/>
            <p:nvPr/>
          </p:nvSpPr>
          <p:spPr>
            <a:xfrm>
              <a:off x="2026972" y="1556793"/>
              <a:ext cx="5065308" cy="3728330"/>
            </a:xfrm>
            <a:custGeom>
              <a:avLst/>
              <a:gdLst/>
              <a:ahLst/>
              <a:cxnLst/>
              <a:rect l="l" t="t" r="r" b="b"/>
              <a:pathLst>
                <a:path w="4464496" h="4464497">
                  <a:moveTo>
                    <a:pt x="1087670" y="0"/>
                  </a:moveTo>
                  <a:lnTo>
                    <a:pt x="2209558" y="0"/>
                  </a:lnTo>
                  <a:lnTo>
                    <a:pt x="2254939" y="0"/>
                  </a:lnTo>
                  <a:lnTo>
                    <a:pt x="3376827" y="0"/>
                  </a:lnTo>
                  <a:cubicBezTo>
                    <a:pt x="3376827" y="221413"/>
                    <a:pt x="3556317" y="400903"/>
                    <a:pt x="3777730" y="400903"/>
                  </a:cubicBezTo>
                  <a:cubicBezTo>
                    <a:pt x="3779832" y="400903"/>
                    <a:pt x="3781931" y="400887"/>
                    <a:pt x="3784017" y="400269"/>
                  </a:cubicBezTo>
                  <a:lnTo>
                    <a:pt x="3784017" y="683477"/>
                  </a:lnTo>
                  <a:lnTo>
                    <a:pt x="4064227" y="683477"/>
                  </a:lnTo>
                  <a:cubicBezTo>
                    <a:pt x="4063609" y="685563"/>
                    <a:pt x="4063593" y="687662"/>
                    <a:pt x="4063593" y="689764"/>
                  </a:cubicBezTo>
                  <a:cubicBezTo>
                    <a:pt x="4063593" y="911177"/>
                    <a:pt x="4243083" y="1090667"/>
                    <a:pt x="4464496" y="1090667"/>
                  </a:cubicBezTo>
                  <a:lnTo>
                    <a:pt x="4464496" y="2212555"/>
                  </a:lnTo>
                  <a:lnTo>
                    <a:pt x="4464496" y="2257936"/>
                  </a:lnTo>
                  <a:lnTo>
                    <a:pt x="4464496" y="3379824"/>
                  </a:lnTo>
                  <a:cubicBezTo>
                    <a:pt x="4243083" y="3379824"/>
                    <a:pt x="4063593" y="3559314"/>
                    <a:pt x="4063593" y="3780727"/>
                  </a:cubicBezTo>
                  <a:cubicBezTo>
                    <a:pt x="4063593" y="3782829"/>
                    <a:pt x="4063609" y="3784928"/>
                    <a:pt x="4064227" y="3787014"/>
                  </a:cubicBezTo>
                  <a:lnTo>
                    <a:pt x="3784016" y="3787014"/>
                  </a:lnTo>
                  <a:lnTo>
                    <a:pt x="3784016" y="4064228"/>
                  </a:lnTo>
                  <a:cubicBezTo>
                    <a:pt x="3781930" y="4063610"/>
                    <a:pt x="3779831" y="4063594"/>
                    <a:pt x="3777729" y="4063594"/>
                  </a:cubicBezTo>
                  <a:cubicBezTo>
                    <a:pt x="3556316" y="4063594"/>
                    <a:pt x="3376826" y="4243084"/>
                    <a:pt x="3376826" y="4464497"/>
                  </a:cubicBezTo>
                  <a:lnTo>
                    <a:pt x="2254940" y="4464497"/>
                  </a:lnTo>
                  <a:lnTo>
                    <a:pt x="2209557" y="4464497"/>
                  </a:lnTo>
                  <a:lnTo>
                    <a:pt x="1087671" y="4464497"/>
                  </a:lnTo>
                  <a:cubicBezTo>
                    <a:pt x="1087671" y="4243084"/>
                    <a:pt x="908181" y="4063594"/>
                    <a:pt x="686768" y="4063594"/>
                  </a:cubicBezTo>
                  <a:cubicBezTo>
                    <a:pt x="684666" y="4063594"/>
                    <a:pt x="682567" y="4063610"/>
                    <a:pt x="680481" y="4064228"/>
                  </a:cubicBezTo>
                  <a:lnTo>
                    <a:pt x="680481" y="3787013"/>
                  </a:lnTo>
                  <a:lnTo>
                    <a:pt x="400269" y="3787013"/>
                  </a:lnTo>
                  <a:cubicBezTo>
                    <a:pt x="400887" y="3784927"/>
                    <a:pt x="400903" y="3782828"/>
                    <a:pt x="400903" y="3780726"/>
                  </a:cubicBezTo>
                  <a:cubicBezTo>
                    <a:pt x="400903" y="3559313"/>
                    <a:pt x="221413" y="3379823"/>
                    <a:pt x="0" y="3379823"/>
                  </a:cubicBezTo>
                  <a:lnTo>
                    <a:pt x="0" y="2257937"/>
                  </a:lnTo>
                  <a:lnTo>
                    <a:pt x="0" y="2212554"/>
                  </a:lnTo>
                  <a:lnTo>
                    <a:pt x="0" y="1090668"/>
                  </a:lnTo>
                  <a:cubicBezTo>
                    <a:pt x="221413" y="1090668"/>
                    <a:pt x="400903" y="911178"/>
                    <a:pt x="400903" y="689765"/>
                  </a:cubicBezTo>
                  <a:cubicBezTo>
                    <a:pt x="400903" y="687663"/>
                    <a:pt x="400887" y="685564"/>
                    <a:pt x="400269" y="683478"/>
                  </a:cubicBezTo>
                  <a:lnTo>
                    <a:pt x="680480" y="683478"/>
                  </a:lnTo>
                  <a:lnTo>
                    <a:pt x="680480" y="400269"/>
                  </a:lnTo>
                  <a:cubicBezTo>
                    <a:pt x="682566" y="400887"/>
                    <a:pt x="684665" y="400903"/>
                    <a:pt x="686767" y="400903"/>
                  </a:cubicBezTo>
                  <a:cubicBezTo>
                    <a:pt x="908180" y="400903"/>
                    <a:pt x="1087670" y="221413"/>
                    <a:pt x="1087670" y="0"/>
                  </a:cubicBezTo>
                  <a:close/>
                </a:path>
              </a:pathLst>
            </a:custGeom>
            <a:solidFill>
              <a:schemeClr val="accent3">
                <a:alpha val="19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 b="1" dirty="0">
                <a:solidFill>
                  <a:schemeClr val="accent1">
                    <a:lumMod val="5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endParaRPr>
            </a:p>
            <a:p>
              <a:pPr algn="ctr"/>
              <a:endParaRPr lang="ar-SA" altLang="ko-KR" b="1" dirty="0">
                <a:solidFill>
                  <a:schemeClr val="accent1">
                    <a:lumMod val="50000"/>
                  </a:schemeClr>
                </a:solidFill>
                <a:latin typeface="Tajawal" panose="00000500000000000000" pitchFamily="2" charset="-78"/>
                <a:cs typeface="Tajawal" panose="00000500000000000000" pitchFamily="2" charset="-78"/>
              </a:endParaRPr>
            </a:p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">
              <a:extLst>
                <a:ext uri="{FF2B5EF4-FFF2-40B4-BE49-F238E27FC236}">
                  <a16:creationId xmlns:a16="http://schemas.microsoft.com/office/drawing/2014/main" id="{280F855B-FA19-4C5F-B450-BC7324B884F3}"/>
                </a:ext>
              </a:extLst>
            </p:cNvPr>
            <p:cNvSpPr/>
            <p:nvPr/>
          </p:nvSpPr>
          <p:spPr>
            <a:xfrm>
              <a:off x="1907704" y="1459898"/>
              <a:ext cx="5328592" cy="3922120"/>
            </a:xfrm>
            <a:custGeom>
              <a:avLst/>
              <a:gdLst/>
              <a:ahLst/>
              <a:cxnLst/>
              <a:rect l="l" t="t" r="r" b="b"/>
              <a:pathLst>
                <a:path w="4464496" h="4464497">
                  <a:moveTo>
                    <a:pt x="1087670" y="0"/>
                  </a:moveTo>
                  <a:lnTo>
                    <a:pt x="2209558" y="0"/>
                  </a:lnTo>
                  <a:lnTo>
                    <a:pt x="2254939" y="0"/>
                  </a:lnTo>
                  <a:lnTo>
                    <a:pt x="3376827" y="0"/>
                  </a:lnTo>
                  <a:cubicBezTo>
                    <a:pt x="3376827" y="221413"/>
                    <a:pt x="3556317" y="400903"/>
                    <a:pt x="3777730" y="400903"/>
                  </a:cubicBezTo>
                  <a:cubicBezTo>
                    <a:pt x="3779832" y="400903"/>
                    <a:pt x="3781931" y="400887"/>
                    <a:pt x="3784017" y="400269"/>
                  </a:cubicBezTo>
                  <a:lnTo>
                    <a:pt x="3784017" y="683477"/>
                  </a:lnTo>
                  <a:lnTo>
                    <a:pt x="4064227" y="683477"/>
                  </a:lnTo>
                  <a:cubicBezTo>
                    <a:pt x="4063609" y="685563"/>
                    <a:pt x="4063593" y="687662"/>
                    <a:pt x="4063593" y="689764"/>
                  </a:cubicBezTo>
                  <a:cubicBezTo>
                    <a:pt x="4063593" y="911177"/>
                    <a:pt x="4243083" y="1090667"/>
                    <a:pt x="4464496" y="1090667"/>
                  </a:cubicBezTo>
                  <a:lnTo>
                    <a:pt x="4464496" y="2212555"/>
                  </a:lnTo>
                  <a:lnTo>
                    <a:pt x="4464496" y="2257936"/>
                  </a:lnTo>
                  <a:lnTo>
                    <a:pt x="4464496" y="3379824"/>
                  </a:lnTo>
                  <a:cubicBezTo>
                    <a:pt x="4243083" y="3379824"/>
                    <a:pt x="4063593" y="3559314"/>
                    <a:pt x="4063593" y="3780727"/>
                  </a:cubicBezTo>
                  <a:cubicBezTo>
                    <a:pt x="4063593" y="3782829"/>
                    <a:pt x="4063609" y="3784928"/>
                    <a:pt x="4064227" y="3787014"/>
                  </a:cubicBezTo>
                  <a:lnTo>
                    <a:pt x="3784016" y="3787014"/>
                  </a:lnTo>
                  <a:lnTo>
                    <a:pt x="3784016" y="4064228"/>
                  </a:lnTo>
                  <a:cubicBezTo>
                    <a:pt x="3781930" y="4063610"/>
                    <a:pt x="3779831" y="4063594"/>
                    <a:pt x="3777729" y="4063594"/>
                  </a:cubicBezTo>
                  <a:cubicBezTo>
                    <a:pt x="3556316" y="4063594"/>
                    <a:pt x="3376826" y="4243084"/>
                    <a:pt x="3376826" y="4464497"/>
                  </a:cubicBezTo>
                  <a:lnTo>
                    <a:pt x="2254940" y="4464497"/>
                  </a:lnTo>
                  <a:lnTo>
                    <a:pt x="2209557" y="4464497"/>
                  </a:lnTo>
                  <a:lnTo>
                    <a:pt x="1087671" y="4464497"/>
                  </a:lnTo>
                  <a:cubicBezTo>
                    <a:pt x="1087671" y="4243084"/>
                    <a:pt x="908181" y="4063594"/>
                    <a:pt x="686768" y="4063594"/>
                  </a:cubicBezTo>
                  <a:cubicBezTo>
                    <a:pt x="684666" y="4063594"/>
                    <a:pt x="682567" y="4063610"/>
                    <a:pt x="680481" y="4064228"/>
                  </a:cubicBezTo>
                  <a:lnTo>
                    <a:pt x="680481" y="3787013"/>
                  </a:lnTo>
                  <a:lnTo>
                    <a:pt x="400269" y="3787013"/>
                  </a:lnTo>
                  <a:cubicBezTo>
                    <a:pt x="400887" y="3784927"/>
                    <a:pt x="400903" y="3782828"/>
                    <a:pt x="400903" y="3780726"/>
                  </a:cubicBezTo>
                  <a:cubicBezTo>
                    <a:pt x="400903" y="3559313"/>
                    <a:pt x="221413" y="3379823"/>
                    <a:pt x="0" y="3379823"/>
                  </a:cubicBezTo>
                  <a:lnTo>
                    <a:pt x="0" y="2257937"/>
                  </a:lnTo>
                  <a:lnTo>
                    <a:pt x="0" y="2212554"/>
                  </a:lnTo>
                  <a:lnTo>
                    <a:pt x="0" y="1090668"/>
                  </a:lnTo>
                  <a:cubicBezTo>
                    <a:pt x="221413" y="1090668"/>
                    <a:pt x="400903" y="911178"/>
                    <a:pt x="400903" y="689765"/>
                  </a:cubicBezTo>
                  <a:cubicBezTo>
                    <a:pt x="400903" y="687663"/>
                    <a:pt x="400887" y="685564"/>
                    <a:pt x="400269" y="683478"/>
                  </a:cubicBezTo>
                  <a:lnTo>
                    <a:pt x="680480" y="683478"/>
                  </a:lnTo>
                  <a:lnTo>
                    <a:pt x="680480" y="400269"/>
                  </a:lnTo>
                  <a:cubicBezTo>
                    <a:pt x="682566" y="400887"/>
                    <a:pt x="684665" y="400903"/>
                    <a:pt x="686767" y="400903"/>
                  </a:cubicBezTo>
                  <a:cubicBezTo>
                    <a:pt x="908180" y="400903"/>
                    <a:pt x="1087670" y="221413"/>
                    <a:pt x="1087670" y="0"/>
                  </a:cubicBez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مستطيل 4"/>
          <p:cNvSpPr/>
          <p:nvPr/>
        </p:nvSpPr>
        <p:spPr>
          <a:xfrm>
            <a:off x="3971435" y="1637142"/>
            <a:ext cx="4912864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الإيمان بالرسل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 </a:t>
            </a:r>
          </a:p>
          <a:p>
            <a:pPr algn="ctr"/>
            <a:r>
              <a:rPr lang="ar-SA" sz="24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/>
                <a:sym typeface="Calibri"/>
              </a:rPr>
              <a:t>(الدرس الأول: النبوة والرسالة)ِِ.</a:t>
            </a:r>
            <a:endParaRPr lang="ar-SA" sz="2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28"/>
          <p:cNvGrpSpPr/>
          <p:nvPr/>
        </p:nvGrpSpPr>
        <p:grpSpPr>
          <a:xfrm>
            <a:off x="5131723" y="3061663"/>
            <a:ext cx="2592288" cy="180858"/>
            <a:chOff x="5364088" y="1664804"/>
            <a:chExt cx="3096344" cy="216024"/>
          </a:xfrm>
        </p:grpSpPr>
        <p:grpSp>
          <p:nvGrpSpPr>
            <p:cNvPr id="7" name="Group 18"/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14" name="Rectangle 16"/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17"/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24"/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2" name="Straight Connector 20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22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5"/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0" name="Straight Connector 26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27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8" name="صورة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362" y="117558"/>
            <a:ext cx="2273638" cy="1432753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713049A2-53FE-465F-8CCD-945A694834A4}"/>
              </a:ext>
            </a:extLst>
          </p:cNvPr>
          <p:cNvSpPr/>
          <p:nvPr/>
        </p:nvSpPr>
        <p:spPr>
          <a:xfrm>
            <a:off x="3901156" y="3502631"/>
            <a:ext cx="53091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اعداد العرض: </a:t>
            </a:r>
          </a:p>
          <a:p>
            <a:pPr algn="ctr"/>
            <a:r>
              <a:rPr lang="ar-SA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أ.خديجة</a:t>
            </a:r>
            <a:r>
              <a:rPr lang="ar-SA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0564378627</a:t>
            </a:r>
            <a:endParaRPr lang="ar-SA" sz="2000" b="1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/>
            <a:r>
              <a:rPr lang="ar-SA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راجعه وأشرف عليه </a:t>
            </a:r>
          </a:p>
          <a:p>
            <a:pPr algn="ctr"/>
            <a:r>
              <a:rPr lang="ar-SA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الأستاذ / عبدالرحمن الشراري.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  <a:hlinkClick r:id="rId3"/>
              </a:rPr>
              <a:t>http://t.me/abd_tawheed</a:t>
            </a:r>
            <a:endParaRPr lang="en-US" sz="2000" b="1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53176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 descr="صورة تحتوي على مرآة&#10;&#10;تم إنشاء الوصف تلقائياً">
            <a:extLst>
              <a:ext uri="{FF2B5EF4-FFF2-40B4-BE49-F238E27FC236}">
                <a16:creationId xmlns:a16="http://schemas.microsoft.com/office/drawing/2014/main" id="{F90DA99C-BC21-46B0-BFCF-AE6BF71A9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86" b="90000" l="4778" r="90000">
                        <a14:foregroundMark x1="72333" y1="41310" x2="66111" y2="49167"/>
                        <a14:foregroundMark x1="66111" y1="49167" x2="37778" y2="68810"/>
                        <a14:foregroundMark x1="37778" y1="68810" x2="37556" y2="68810"/>
                        <a14:foregroundMark x1="12889" y1="51190" x2="13222" y2="50119"/>
                        <a14:foregroundMark x1="14667" y1="42976" x2="14667" y2="42976"/>
                        <a14:foregroundMark x1="10111" y1="42976" x2="6222" y2="49643"/>
                        <a14:foregroundMark x1="6222" y1="49643" x2="4778" y2="55238"/>
                        <a14:foregroundMark x1="42444" y1="25238" x2="42444" y2="25238"/>
                        <a14:foregroundMark x1="47444" y1="9286" x2="47444" y2="9286"/>
                        <a14:foregroundMark x1="25333" y1="9286" x2="25333" y2="9286"/>
                        <a14:backgroundMark x1="44222" y1="11905" x2="44222" y2="11905"/>
                        <a14:backgroundMark x1="46667" y1="16071" x2="46667" y2="16071"/>
                        <a14:backgroundMark x1="41333" y1="14762" x2="41333" y2="1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1" y="1627507"/>
            <a:ext cx="5967184" cy="556937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CFD7CE4-35C0-471F-8BBB-91EFD8937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088" y="249919"/>
            <a:ext cx="6981825" cy="55245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EC91883-45E2-4625-BF0C-33C54A35EB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5425" y="893763"/>
            <a:ext cx="9201150" cy="11334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وسيلة الشرح: سهم لليسار 7">
            <a:extLst>
              <a:ext uri="{FF2B5EF4-FFF2-40B4-BE49-F238E27FC236}">
                <a16:creationId xmlns:a16="http://schemas.microsoft.com/office/drawing/2014/main" id="{5E076CD7-094C-4B14-8013-F682B65E7B0B}"/>
              </a:ext>
            </a:extLst>
          </p:cNvPr>
          <p:cNvSpPr/>
          <p:nvPr/>
        </p:nvSpPr>
        <p:spPr>
          <a:xfrm>
            <a:off x="7373257" y="2264229"/>
            <a:ext cx="4310743" cy="4005942"/>
          </a:xfrm>
          <a:prstGeom prst="leftArrowCallout">
            <a:avLst>
              <a:gd name="adj1" fmla="val 12454"/>
              <a:gd name="adj2" fmla="val 15775"/>
              <a:gd name="adj3" fmla="val 15406"/>
              <a:gd name="adj4" fmla="val 64977"/>
            </a:avLst>
          </a:prstGeom>
          <a:solidFill>
            <a:srgbClr val="FCDC7C"/>
          </a:solidFill>
          <a:ln>
            <a:solidFill>
              <a:srgbClr val="EFD8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840503"/>
                </a:solidFill>
              </a:rPr>
              <a:t>بالرجوع لتفسير ابن كثير أوضح وجه الاستشهاد من النصوص السابقة</a:t>
            </a:r>
          </a:p>
          <a:p>
            <a:pPr algn="ctr"/>
            <a:r>
              <a:rPr lang="ar-SA" sz="2800" b="1" dirty="0">
                <a:solidFill>
                  <a:srgbClr val="840503"/>
                </a:solidFill>
              </a:rPr>
              <a:t>على أن النبوة والرسالة اصطفاء من الله تعالى</a:t>
            </a:r>
          </a:p>
        </p:txBody>
      </p:sp>
      <p:pic>
        <p:nvPicPr>
          <p:cNvPr id="4098" name="Picture 2" descr="كتاب التفسير ابن كثير – Праграмы ў Google Play">
            <a:extLst>
              <a:ext uri="{FF2B5EF4-FFF2-40B4-BE49-F238E27FC236}">
                <a16:creationId xmlns:a16="http://schemas.microsoft.com/office/drawing/2014/main" id="{261CB2A7-AC7F-42E8-8AA8-A0D46461A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71" y="5245008"/>
            <a:ext cx="1363073" cy="136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4964678-96E4-475F-BF4A-652677295F50}"/>
              </a:ext>
            </a:extLst>
          </p:cNvPr>
          <p:cNvSpPr txBox="1"/>
          <p:nvPr/>
        </p:nvSpPr>
        <p:spPr>
          <a:xfrm>
            <a:off x="2453821" y="3922822"/>
            <a:ext cx="431074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أن الله يصطفي ويختار من يستحق من عباده لتبليغ رسالاته، فالنبوة نعمة ربانية ومنحة إلاهية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766CFFD-31E7-4055-885D-5DEC0B20D316}"/>
              </a:ext>
            </a:extLst>
          </p:cNvPr>
          <p:cNvSpPr/>
          <p:nvPr/>
        </p:nvSpPr>
        <p:spPr>
          <a:xfrm>
            <a:off x="1" y="2668250"/>
            <a:ext cx="1916482" cy="45073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50000"/>
                  </a:schemeClr>
                </a:solidFill>
              </a:rPr>
              <a:t>نشاط صـ 55</a:t>
            </a:r>
          </a:p>
        </p:txBody>
      </p:sp>
    </p:spTree>
    <p:extLst>
      <p:ext uri="{BB962C8B-B14F-4D97-AF65-F5344CB8AC3E}">
        <p14:creationId xmlns:p14="http://schemas.microsoft.com/office/powerpoint/2010/main" val="18311937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9BFFAA09-E51F-450C-B29F-337DF90A6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683" y="877803"/>
            <a:ext cx="7492633" cy="1822862"/>
          </a:xfrm>
          <a:prstGeom prst="rect">
            <a:avLst/>
          </a:prstGeom>
        </p:spPr>
      </p:pic>
      <p:pic>
        <p:nvPicPr>
          <p:cNvPr id="5122" name="Picture 2" descr="عصمة الأنبياء بين الإسلام والمسيحية (2/1)">
            <a:extLst>
              <a:ext uri="{FF2B5EF4-FFF2-40B4-BE49-F238E27FC236}">
                <a16:creationId xmlns:a16="http://schemas.microsoft.com/office/drawing/2014/main" id="{08CAA0AD-B136-4AE4-8FB8-8DC88D824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242" y="134232"/>
            <a:ext cx="2497516" cy="1610104"/>
          </a:xfrm>
          <a:prstGeom prst="roundRect">
            <a:avLst>
              <a:gd name="adj" fmla="val 2554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فقاعة الكلام: بيضاوية 14">
            <a:extLst>
              <a:ext uri="{FF2B5EF4-FFF2-40B4-BE49-F238E27FC236}">
                <a16:creationId xmlns:a16="http://schemas.microsoft.com/office/drawing/2014/main" id="{0F336F27-EE07-44E1-B116-C623E407420D}"/>
              </a:ext>
            </a:extLst>
          </p:cNvPr>
          <p:cNvSpPr/>
          <p:nvPr/>
        </p:nvSpPr>
        <p:spPr>
          <a:xfrm>
            <a:off x="8586830" y="2068655"/>
            <a:ext cx="2510971" cy="2539341"/>
          </a:xfrm>
          <a:prstGeom prst="wedgeEllipseCallout">
            <a:avLst>
              <a:gd name="adj1" fmla="val -9272"/>
              <a:gd name="adj2" fmla="val 2249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6">
                    <a:lumMod val="50000"/>
                  </a:schemeClr>
                </a:solidFill>
              </a:rPr>
              <a:t>معصومون فيما يبلغونه عن الله تعالى فلا يزيدون ولا ينقصون</a:t>
            </a:r>
          </a:p>
        </p:txBody>
      </p:sp>
      <p:sp>
        <p:nvSpPr>
          <p:cNvPr id="16" name="فقاعة الكلام: بيضاوية 15">
            <a:extLst>
              <a:ext uri="{FF2B5EF4-FFF2-40B4-BE49-F238E27FC236}">
                <a16:creationId xmlns:a16="http://schemas.microsoft.com/office/drawing/2014/main" id="{C1A36494-B728-4248-8D8B-3DB3D70F244C}"/>
              </a:ext>
            </a:extLst>
          </p:cNvPr>
          <p:cNvSpPr/>
          <p:nvPr/>
        </p:nvSpPr>
        <p:spPr>
          <a:xfrm>
            <a:off x="1260926" y="2068656"/>
            <a:ext cx="2510971" cy="2539341"/>
          </a:xfrm>
          <a:prstGeom prst="wedgeEllipseCallout">
            <a:avLst>
              <a:gd name="adj1" fmla="val -9272"/>
              <a:gd name="adj2" fmla="val 2249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6">
                    <a:lumMod val="50000"/>
                  </a:schemeClr>
                </a:solidFill>
              </a:rPr>
              <a:t>ومعصومون من كبائر الذنوب ومن كل ما يدنس أخلاقهم.</a:t>
            </a:r>
          </a:p>
        </p:txBody>
      </p:sp>
      <p:pic>
        <p:nvPicPr>
          <p:cNvPr id="14" name="صورة 13" descr="صورة تحتوي على دائرة إلكترونية&#10;&#10;تم إنشاء الوصف تلقائياً">
            <a:extLst>
              <a:ext uri="{FF2B5EF4-FFF2-40B4-BE49-F238E27FC236}">
                <a16:creationId xmlns:a16="http://schemas.microsoft.com/office/drawing/2014/main" id="{C6DE8FE7-7B1A-44C7-9B5B-C760FEC66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35" y="3114475"/>
            <a:ext cx="1419870" cy="1018020"/>
          </a:xfrm>
          <a:prstGeom prst="rect">
            <a:avLst/>
          </a:prstGeom>
        </p:spPr>
      </p:pic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76943031-3625-43A3-AE37-7CFF39AF5323}"/>
              </a:ext>
            </a:extLst>
          </p:cNvPr>
          <p:cNvSpPr/>
          <p:nvPr/>
        </p:nvSpPr>
        <p:spPr>
          <a:xfrm>
            <a:off x="482146" y="6273225"/>
            <a:ext cx="2885168" cy="5847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البحث عن الدليل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C9816F67-24EC-4540-897B-C676B94D1066}"/>
              </a:ext>
            </a:extLst>
          </p:cNvPr>
          <p:cNvSpPr/>
          <p:nvPr/>
        </p:nvSpPr>
        <p:spPr>
          <a:xfrm>
            <a:off x="3760471" y="2487907"/>
            <a:ext cx="3239764" cy="2062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8405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اقرأ/ي </a:t>
            </a:r>
            <a:r>
              <a:rPr lang="ar-SA" sz="3200" b="1" cap="none" spc="0" dirty="0">
                <a:ln w="0"/>
                <a:solidFill>
                  <a:srgbClr val="8405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مطلع سورة النجم واستدل/ي على عصمة النبي محمد صلى الله عليه وسلم: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17A8CEE0-924C-4482-A22E-D3EA12F35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897" y="4732443"/>
            <a:ext cx="4343400" cy="61912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C7846095-0254-4AB0-8E58-7B83AFAF418D}"/>
              </a:ext>
            </a:extLst>
          </p:cNvPr>
          <p:cNvSpPr txBox="1"/>
          <p:nvPr/>
        </p:nvSpPr>
        <p:spPr>
          <a:xfrm>
            <a:off x="4847242" y="5476014"/>
            <a:ext cx="7017657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b="1" i="0" u="none" strike="noStrike" baseline="0" dirty="0">
                <a:solidFill>
                  <a:srgbClr val="840503"/>
                </a:solidFill>
                <a:latin typeface="AlBayan"/>
              </a:rPr>
              <a:t>ونقل الإجماع على عصمتهم في التحمل والتبليغ جمعٌ من أهل العلم منهم شيخ الإسلام ابن تيمية رحمه الله تعالى </a:t>
            </a:r>
            <a:r>
              <a:rPr lang="ar-SA" sz="1200" b="1" i="0" u="none" strike="noStrike" baseline="0" dirty="0">
                <a:solidFill>
                  <a:srgbClr val="840503"/>
                </a:solidFill>
                <a:latin typeface="AlBayan"/>
              </a:rPr>
              <a:t>.</a:t>
            </a:r>
            <a:endParaRPr lang="ar-SA" sz="2800" b="1" dirty="0">
              <a:solidFill>
                <a:srgbClr val="8405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35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صورة 24" descr="صورة تحتوي على عنصر, المصباح&#10;&#10;تم إنشاء الوصف تلقائياً">
            <a:extLst>
              <a:ext uri="{FF2B5EF4-FFF2-40B4-BE49-F238E27FC236}">
                <a16:creationId xmlns:a16="http://schemas.microsoft.com/office/drawing/2014/main" id="{997CDC8E-0604-414E-A4A4-05DD97A45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620" y="3365846"/>
            <a:ext cx="6108204" cy="3419863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DE0A4287-470B-40C0-8821-393AAB5906FD}"/>
              </a:ext>
            </a:extLst>
          </p:cNvPr>
          <p:cNvSpPr/>
          <p:nvPr/>
        </p:nvSpPr>
        <p:spPr>
          <a:xfrm>
            <a:off x="0" y="72291"/>
            <a:ext cx="1916482" cy="45073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50000"/>
                  </a:schemeClr>
                </a:solidFill>
              </a:rPr>
              <a:t>نشاط صـ 56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C11A6FB-4742-408B-B26A-0B0F78A11998}"/>
              </a:ext>
            </a:extLst>
          </p:cNvPr>
          <p:cNvSpPr/>
          <p:nvPr/>
        </p:nvSpPr>
        <p:spPr>
          <a:xfrm>
            <a:off x="2699390" y="621682"/>
            <a:ext cx="6571558" cy="1569660"/>
          </a:xfrm>
          <a:prstGeom prst="rect">
            <a:avLst/>
          </a:prstGeom>
          <a:solidFill>
            <a:srgbClr val="FFFF99"/>
          </a:solidFill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ar-SA" sz="3200" b="1" cap="none" spc="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عزيزي الطالب المبدع/ عزيزتي الطالبة المُبدعة:</a:t>
            </a:r>
          </a:p>
          <a:p>
            <a:pPr algn="ctr"/>
            <a:r>
              <a:rPr lang="ar-SA" sz="3200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تضمن الدرس نقاطاً عدّة أُلخّص أهم النقاط والأفكار في خمسة أسطر.</a:t>
            </a:r>
            <a:endParaRPr lang="ar-SA" sz="3200" b="1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3E6829B1-40C9-42AA-8603-294A376340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610" y="573550"/>
            <a:ext cx="1771770" cy="1771770"/>
          </a:xfrm>
          <a:prstGeom prst="rect">
            <a:avLst/>
          </a:prstGeom>
        </p:spPr>
      </p:pic>
      <p:sp>
        <p:nvSpPr>
          <p:cNvPr id="26" name="مستطيل 25">
            <a:extLst>
              <a:ext uri="{FF2B5EF4-FFF2-40B4-BE49-F238E27FC236}">
                <a16:creationId xmlns:a16="http://schemas.microsoft.com/office/drawing/2014/main" id="{2A70AC27-06D7-4AEC-94EF-B9C03B29FF0B}"/>
              </a:ext>
            </a:extLst>
          </p:cNvPr>
          <p:cNvSpPr/>
          <p:nvPr/>
        </p:nvSpPr>
        <p:spPr>
          <a:xfrm>
            <a:off x="1139868" y="2426423"/>
            <a:ext cx="1079278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3200" b="1" cap="none" spc="0">
                <a:ln w="0"/>
                <a:solidFill>
                  <a:srgbClr val="4A58A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بيان </a:t>
            </a:r>
            <a:r>
              <a:rPr lang="ar-SA" sz="3200" b="1" cap="none" spc="0" dirty="0">
                <a:ln w="0"/>
                <a:solidFill>
                  <a:srgbClr val="4A58A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الفرق بين النبي والرسول "فكل رسول نبي وليس كل نبي رسول".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3200" b="1" dirty="0">
                <a:ln w="0"/>
                <a:solidFill>
                  <a:srgbClr val="4A58A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إرسال الله للرسل لم يكن إلا لحكمة ورحمة.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3200" b="1" dirty="0">
                <a:ln w="0"/>
                <a:solidFill>
                  <a:srgbClr val="4A58A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النبوة منحة إلاهية و نعمة ربانية يصطفى الله ويختار لها</a:t>
            </a:r>
          </a:p>
          <a:p>
            <a:r>
              <a:rPr lang="ar-SA" sz="3200" b="1" dirty="0">
                <a:ln w="0"/>
                <a:solidFill>
                  <a:srgbClr val="4A58A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من يشاء من عباده.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3200" b="1" dirty="0">
                <a:ln w="0"/>
                <a:solidFill>
                  <a:srgbClr val="4A58A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عصمة الأنبياء في تبليغ الدعوة وعصمتهم من كبائر الذنوب. </a:t>
            </a:r>
            <a:endParaRPr lang="ar-SA" sz="3200" b="1" cap="none" spc="0" dirty="0">
              <a:ln w="0"/>
              <a:solidFill>
                <a:srgbClr val="4A58A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97051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مستطيل 40"/>
          <p:cNvSpPr/>
          <p:nvPr/>
        </p:nvSpPr>
        <p:spPr>
          <a:xfrm>
            <a:off x="391889" y="722022"/>
            <a:ext cx="1006406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بارك الله فيكم ابنائي الطلاب ، بناتي الطالبات ..</a:t>
            </a:r>
          </a:p>
          <a:p>
            <a:pPr algn="ctr"/>
            <a:r>
              <a:rPr lang="ar-SA" sz="3200" b="1" dirty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ووفقكم لما يُحب ويرضى </a:t>
            </a: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60" y="2014437"/>
            <a:ext cx="5878511" cy="308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Picture 2" descr="نتيجة بحث الصور عن ورد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91" y="1584041"/>
            <a:ext cx="2849223" cy="395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مستطيل مستدير الزوايا 43"/>
          <p:cNvSpPr/>
          <p:nvPr/>
        </p:nvSpPr>
        <p:spPr>
          <a:xfrm>
            <a:off x="0" y="5288705"/>
            <a:ext cx="12192000" cy="156929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للمزيد من العروض</a:t>
            </a:r>
            <a:endParaRPr lang="en-US" sz="36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en-US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Sukadesign</a:t>
            </a:r>
            <a:endParaRPr lang="en-US" sz="36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en-US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+966 564378627</a:t>
            </a:r>
          </a:p>
        </p:txBody>
      </p:sp>
      <p:pic>
        <p:nvPicPr>
          <p:cNvPr id="45" name="صورة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086" y="5744553"/>
            <a:ext cx="500441" cy="50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699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04" y="1916833"/>
            <a:ext cx="4846124" cy="3878957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317500"/>
            <a:ext cx="5822685" cy="58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55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12"/>
              </p:ext>
            </p:extLst>
          </p:nvPr>
        </p:nvGraphicFramePr>
        <p:xfrm>
          <a:off x="2207115" y="2644726"/>
          <a:ext cx="8128000" cy="4008117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0959920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34756266"/>
                    </a:ext>
                  </a:extLst>
                </a:gridCol>
              </a:tblGrid>
              <a:tr h="661182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الإجابة:</a:t>
                      </a:r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السؤال :</a:t>
                      </a:r>
                      <a:endParaRPr lang="ar-SA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4185922"/>
                  </a:ext>
                </a:extLst>
              </a:tr>
              <a:tr h="1110172">
                <a:tc>
                  <a:txBody>
                    <a:bodyPr/>
                    <a:lstStyle/>
                    <a:p>
                      <a:pPr marL="457200" marR="0" indent="-45720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SA" sz="28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وحدة الغاية.</a:t>
                      </a:r>
                    </a:p>
                    <a:p>
                      <a:pPr marL="457200" marR="0" indent="-45720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SA" sz="28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وحدة المصدر.</a:t>
                      </a:r>
                    </a:p>
                    <a:p>
                      <a:pPr marL="457200" marR="0" indent="-45720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SA" sz="28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أصول العقيدة.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1516077"/>
                  </a:ext>
                </a:extLst>
              </a:tr>
              <a:tr h="197533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نتوقف فيه لا نصدقه ولا نكذبه.</a:t>
                      </a:r>
                      <a:endParaRPr kumimoji="0" lang="ar-SA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3956957"/>
                  </a:ext>
                </a:extLst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6257193" y="115853"/>
            <a:ext cx="3372442" cy="58477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مراجعة الدرس السابق:</a:t>
            </a:r>
            <a:endParaRPr lang="ar-SA" sz="32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28"/>
          <p:cNvGrpSpPr/>
          <p:nvPr/>
        </p:nvGrpSpPr>
        <p:grpSpPr>
          <a:xfrm>
            <a:off x="6647270" y="772708"/>
            <a:ext cx="2592288" cy="180858"/>
            <a:chOff x="5364088" y="1664804"/>
            <a:chExt cx="3096344" cy="216024"/>
          </a:xfrm>
        </p:grpSpPr>
        <p:grpSp>
          <p:nvGrpSpPr>
            <p:cNvPr id="7" name="Group 18"/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14" name="Rectangle 16"/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17"/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24"/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2" name="Straight Connector 20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22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5"/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0" name="Straight Connector 26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27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مستطيل 15"/>
          <p:cNvSpPr/>
          <p:nvPr/>
        </p:nvSpPr>
        <p:spPr>
          <a:xfrm>
            <a:off x="2207115" y="3637953"/>
            <a:ext cx="4092584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solidFill>
                  <a:schemeClr val="accent2">
                    <a:lumMod val="75000"/>
                  </a:schemeClr>
                </a:solidFill>
                <a:cs typeface="Calibri"/>
                <a:sym typeface="Calibri"/>
              </a:rPr>
              <a:t>فيمّ تتفق الكُتب السماوية؟</a:t>
            </a:r>
            <a:endParaRPr lang="ar-SA" sz="32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070012" y="989192"/>
            <a:ext cx="9927660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باستخدام استراتيجية السؤال المعكوس ، </a:t>
            </a:r>
          </a:p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اقرأ/ي الإجابة بتمعن ثم أكتب/ي صياغة </a:t>
            </a:r>
          </a:p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السؤال المُناسبة!</a:t>
            </a:r>
            <a:endParaRPr lang="ar-SA" sz="32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2207115" y="4893377"/>
            <a:ext cx="4092584" cy="13849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cs typeface="Calibri"/>
                <a:sym typeface="Calibri"/>
              </a:rPr>
              <a:t>ما هو موقفك مما جاء في الكتب السماوية و لم يأتِ القرآن أو السنة بما يثبته أو يُنفيه؟</a:t>
            </a:r>
            <a:endParaRPr lang="ar-SA" sz="28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نتيجة بحث الصور عن 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253" y="-31139"/>
            <a:ext cx="5631985" cy="294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757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مكتبة سكرابز العرب: اجمل سكرابز الورود للفوتوشوب والتصميم">
            <a:extLst>
              <a:ext uri="{FF2B5EF4-FFF2-40B4-BE49-F238E27FC236}">
                <a16:creationId xmlns:a16="http://schemas.microsoft.com/office/drawing/2014/main" id="{8DB938A4-3F32-44F4-9803-47875EFF2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76" y="2869504"/>
            <a:ext cx="5629690" cy="56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: زوايا علوية مستديرة 3">
            <a:extLst>
              <a:ext uri="{FF2B5EF4-FFF2-40B4-BE49-F238E27FC236}">
                <a16:creationId xmlns:a16="http://schemas.microsoft.com/office/drawing/2014/main" id="{0F1C746A-37F7-4ADA-8468-859F09A99A30}"/>
              </a:ext>
            </a:extLst>
          </p:cNvPr>
          <p:cNvSpPr/>
          <p:nvPr/>
        </p:nvSpPr>
        <p:spPr>
          <a:xfrm>
            <a:off x="6441583" y="2954689"/>
            <a:ext cx="5208105" cy="646331"/>
          </a:xfrm>
          <a:prstGeom prst="round2Same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الركن الرابع من أركان الإيمان وهو :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96CEB3E9-9426-470F-9D33-05003AAC3A9F}"/>
              </a:ext>
            </a:extLst>
          </p:cNvPr>
          <p:cNvSpPr/>
          <p:nvPr/>
        </p:nvSpPr>
        <p:spPr>
          <a:xfrm>
            <a:off x="7537176" y="3665802"/>
            <a:ext cx="313888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/>
                <a:sym typeface="Calibri"/>
              </a:rPr>
              <a:t>الإيمان</a:t>
            </a:r>
            <a:r>
              <a:rPr kumimoji="0" lang="ar-SA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/>
                <a:sym typeface="Calibri"/>
              </a:rPr>
              <a:t> بالرسل</a:t>
            </a:r>
            <a:endParaRPr kumimoji="0" lang="ar-SA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Calibri"/>
              <a:sym typeface="Calibri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58106B85-2903-4714-BE61-AAC4E22855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72" y="52620"/>
            <a:ext cx="4094987" cy="1435213"/>
          </a:xfrm>
          <a:prstGeom prst="rect">
            <a:avLst/>
          </a:prstGeom>
        </p:spPr>
      </p:pic>
      <p:sp>
        <p:nvSpPr>
          <p:cNvPr id="24" name="مستطيل 23">
            <a:extLst>
              <a:ext uri="{FF2B5EF4-FFF2-40B4-BE49-F238E27FC236}">
                <a16:creationId xmlns:a16="http://schemas.microsoft.com/office/drawing/2014/main" id="{4BF7E43B-CEE4-4FBE-A1F9-3A9B8370D745}"/>
              </a:ext>
            </a:extLst>
          </p:cNvPr>
          <p:cNvSpPr/>
          <p:nvPr/>
        </p:nvSpPr>
        <p:spPr>
          <a:xfrm>
            <a:off x="4084776" y="356155"/>
            <a:ext cx="41937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استنباط عنوان الدرس</a:t>
            </a:r>
          </a:p>
        </p:txBody>
      </p:sp>
      <p:pic>
        <p:nvPicPr>
          <p:cNvPr id="26" name="صورة 25" descr="صورة تحتوي على علامة, قميص&#10;&#10;تم إنشاء الوصف تلقائياً">
            <a:extLst>
              <a:ext uri="{FF2B5EF4-FFF2-40B4-BE49-F238E27FC236}">
                <a16:creationId xmlns:a16="http://schemas.microsoft.com/office/drawing/2014/main" id="{D3970EAE-0299-4426-900C-E1D26DAF44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742" y="65926"/>
            <a:ext cx="2203040" cy="2203040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B93E0E90-C270-4840-8707-F57F5CA756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597" y="1542824"/>
            <a:ext cx="5552403" cy="42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081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BB74BCD7-9D54-400C-BE92-1523C1CAD433}"/>
              </a:ext>
            </a:extLst>
          </p:cNvPr>
          <p:cNvSpPr/>
          <p:nvPr/>
        </p:nvSpPr>
        <p:spPr>
          <a:xfrm>
            <a:off x="1324263" y="4100387"/>
            <a:ext cx="5114764" cy="1342401"/>
          </a:xfrm>
          <a:prstGeom prst="rect">
            <a:avLst/>
          </a:prstGeom>
          <a:solidFill>
            <a:srgbClr val="D2EDD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أفرق بين معنى الرسول والنبي.</a:t>
            </a:r>
          </a:p>
        </p:txBody>
      </p:sp>
      <p:pic>
        <p:nvPicPr>
          <p:cNvPr id="6" name="Picture 2" descr="مكتبة سكرابز العرب: اجمل سكرابز الورود للفوتوشوب والتصميم">
            <a:extLst>
              <a:ext uri="{FF2B5EF4-FFF2-40B4-BE49-F238E27FC236}">
                <a16:creationId xmlns:a16="http://schemas.microsoft.com/office/drawing/2014/main" id="{8DB938A4-3F32-44F4-9803-47875EFF2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76" y="2869504"/>
            <a:ext cx="5629690" cy="56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: زوايا علوية مستديرة 3">
            <a:extLst>
              <a:ext uri="{FF2B5EF4-FFF2-40B4-BE49-F238E27FC236}">
                <a16:creationId xmlns:a16="http://schemas.microsoft.com/office/drawing/2014/main" id="{0F1C746A-37F7-4ADA-8468-859F09A99A30}"/>
              </a:ext>
            </a:extLst>
          </p:cNvPr>
          <p:cNvSpPr/>
          <p:nvPr/>
        </p:nvSpPr>
        <p:spPr>
          <a:xfrm>
            <a:off x="853145" y="3350863"/>
            <a:ext cx="6477970" cy="923330"/>
          </a:xfrm>
          <a:prstGeom prst="round2Same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D5E3C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accent5">
                    <a:lumMod val="50000"/>
                  </a:schemeClr>
                </a:solidFill>
              </a:rPr>
              <a:t>النبوة والرسالة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58106B85-2903-4714-BE61-AAC4E22855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72" y="52620"/>
            <a:ext cx="4094987" cy="1435213"/>
          </a:xfrm>
          <a:prstGeom prst="rect">
            <a:avLst/>
          </a:prstGeom>
        </p:spPr>
      </p:pic>
      <p:sp>
        <p:nvSpPr>
          <p:cNvPr id="24" name="مستطيل 23">
            <a:extLst>
              <a:ext uri="{FF2B5EF4-FFF2-40B4-BE49-F238E27FC236}">
                <a16:creationId xmlns:a16="http://schemas.microsoft.com/office/drawing/2014/main" id="{4BF7E43B-CEE4-4FBE-A1F9-3A9B8370D745}"/>
              </a:ext>
            </a:extLst>
          </p:cNvPr>
          <p:cNvSpPr/>
          <p:nvPr/>
        </p:nvSpPr>
        <p:spPr>
          <a:xfrm>
            <a:off x="4769260" y="356155"/>
            <a:ext cx="2824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الإيمان بالرسل</a:t>
            </a:r>
          </a:p>
        </p:txBody>
      </p:sp>
      <p:pic>
        <p:nvPicPr>
          <p:cNvPr id="26" name="صورة 25" descr="صورة تحتوي على علامة, قميص&#10;&#10;تم إنشاء الوصف تلقائياً">
            <a:extLst>
              <a:ext uri="{FF2B5EF4-FFF2-40B4-BE49-F238E27FC236}">
                <a16:creationId xmlns:a16="http://schemas.microsoft.com/office/drawing/2014/main" id="{D3970EAE-0299-4426-900C-E1D26DAF44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742" y="65926"/>
            <a:ext cx="2203040" cy="220304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4024CB1-976B-4DC9-AC0A-B58FC2AEE3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85" y="2482511"/>
            <a:ext cx="3013382" cy="3018212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4EBCE54-2305-469B-8018-3937F9574997}"/>
              </a:ext>
            </a:extLst>
          </p:cNvPr>
          <p:cNvSpPr/>
          <p:nvPr/>
        </p:nvSpPr>
        <p:spPr>
          <a:xfrm>
            <a:off x="6845089" y="3514340"/>
            <a:ext cx="1215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أولاً:</a:t>
            </a:r>
          </a:p>
        </p:txBody>
      </p:sp>
      <p:pic>
        <p:nvPicPr>
          <p:cNvPr id="11" name="رسم 10" descr="نقطة الهدف">
            <a:extLst>
              <a:ext uri="{FF2B5EF4-FFF2-40B4-BE49-F238E27FC236}">
                <a16:creationId xmlns:a16="http://schemas.microsoft.com/office/drawing/2014/main" id="{08351397-D5E1-482F-B831-A62A4E46C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16588" y="1429131"/>
            <a:ext cx="2030001" cy="2030001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7BCC3CBF-4999-4C5A-9558-0175F6AC146C}"/>
              </a:ext>
            </a:extLst>
          </p:cNvPr>
          <p:cNvSpPr/>
          <p:nvPr/>
        </p:nvSpPr>
        <p:spPr>
          <a:xfrm>
            <a:off x="3145852" y="2150335"/>
            <a:ext cx="14863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الأهداف:</a:t>
            </a:r>
            <a:endParaRPr lang="ar-SA" sz="3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86725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58106B85-2903-4714-BE61-AAC4E22855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72" y="52620"/>
            <a:ext cx="4094987" cy="1435213"/>
          </a:xfrm>
          <a:prstGeom prst="rect">
            <a:avLst/>
          </a:prstGeom>
        </p:spPr>
      </p:pic>
      <p:sp>
        <p:nvSpPr>
          <p:cNvPr id="24" name="مستطيل 23">
            <a:extLst>
              <a:ext uri="{FF2B5EF4-FFF2-40B4-BE49-F238E27FC236}">
                <a16:creationId xmlns:a16="http://schemas.microsoft.com/office/drawing/2014/main" id="{4BF7E43B-CEE4-4FBE-A1F9-3A9B8370D745}"/>
              </a:ext>
            </a:extLst>
          </p:cNvPr>
          <p:cNvSpPr/>
          <p:nvPr/>
        </p:nvSpPr>
        <p:spPr>
          <a:xfrm>
            <a:off x="4763658" y="356155"/>
            <a:ext cx="28360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الرسول والنبي</a:t>
            </a:r>
          </a:p>
        </p:txBody>
      </p:sp>
      <p:pic>
        <p:nvPicPr>
          <p:cNvPr id="1026" name="Picture 2" descr="Thinking of Selling Your Home? Get Ready to Negotiate! | Real Estate with  Keeping Current Matters">
            <a:extLst>
              <a:ext uri="{FF2B5EF4-FFF2-40B4-BE49-F238E27FC236}">
                <a16:creationId xmlns:a16="http://schemas.microsoft.com/office/drawing/2014/main" id="{D1CB2EE0-C80E-45BD-89B7-735037A8C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1560"/>
            <a:ext cx="3889829" cy="212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E03E79A-FD97-40DA-92C6-5B0A674CD553}"/>
              </a:ext>
            </a:extLst>
          </p:cNvPr>
          <p:cNvSpPr/>
          <p:nvPr/>
        </p:nvSpPr>
        <p:spPr>
          <a:xfrm>
            <a:off x="616798" y="1468202"/>
            <a:ext cx="10958449" cy="58477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أوجد/ي الأصل اللغوي لكل من النبي و الرسول و دونّ/ي اجابتك فجوة المعلومات:</a:t>
            </a:r>
            <a:endParaRPr lang="ar-SA" sz="32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EF172A0A-C8D9-42E5-AC44-79BCD4E6158D}"/>
              </a:ext>
            </a:extLst>
          </p:cNvPr>
          <p:cNvSpPr/>
          <p:nvPr/>
        </p:nvSpPr>
        <p:spPr>
          <a:xfrm>
            <a:off x="8730342" y="2214780"/>
            <a:ext cx="2061029" cy="1214220"/>
          </a:xfrm>
          <a:prstGeom prst="cloudCallout">
            <a:avLst>
              <a:gd name="adj1" fmla="val 3305"/>
              <a:gd name="adj2" fmla="val 16922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النبي</a:t>
            </a:r>
          </a:p>
        </p:txBody>
      </p:sp>
      <p:sp>
        <p:nvSpPr>
          <p:cNvPr id="18" name="فقاعة التفكير: على شكل سحابة 17">
            <a:extLst>
              <a:ext uri="{FF2B5EF4-FFF2-40B4-BE49-F238E27FC236}">
                <a16:creationId xmlns:a16="http://schemas.microsoft.com/office/drawing/2014/main" id="{F034D80D-7A75-4542-B09C-5253E57BB138}"/>
              </a:ext>
            </a:extLst>
          </p:cNvPr>
          <p:cNvSpPr/>
          <p:nvPr/>
        </p:nvSpPr>
        <p:spPr>
          <a:xfrm>
            <a:off x="4597889" y="2214779"/>
            <a:ext cx="2061029" cy="1214220"/>
          </a:xfrm>
          <a:prstGeom prst="cloudCallout">
            <a:avLst>
              <a:gd name="adj1" fmla="val 3305"/>
              <a:gd name="adj2" fmla="val 16922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الرسول</a:t>
            </a:r>
          </a:p>
        </p:txBody>
      </p:sp>
      <p:sp>
        <p:nvSpPr>
          <p:cNvPr id="12" name="وسيلة الشرح: سهم إلى الأعلى 11">
            <a:extLst>
              <a:ext uri="{FF2B5EF4-FFF2-40B4-BE49-F238E27FC236}">
                <a16:creationId xmlns:a16="http://schemas.microsoft.com/office/drawing/2014/main" id="{B1882E87-2DAB-4A0E-8A5F-51773CB22E8B}"/>
              </a:ext>
            </a:extLst>
          </p:cNvPr>
          <p:cNvSpPr/>
          <p:nvPr/>
        </p:nvSpPr>
        <p:spPr>
          <a:xfrm>
            <a:off x="8302173" y="3501473"/>
            <a:ext cx="3207656" cy="1659627"/>
          </a:xfrm>
          <a:prstGeom prst="upArrowCallout">
            <a:avLst/>
          </a:prstGeom>
          <a:ln>
            <a:solidFill>
              <a:srgbClr val="84050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مشتق من ...............</a:t>
            </a:r>
          </a:p>
          <a:p>
            <a:pPr algn="ctr"/>
            <a:r>
              <a:rPr lang="ar-SA" sz="2800" b="1" dirty="0"/>
              <a:t>وهو ...................</a:t>
            </a:r>
          </a:p>
        </p:txBody>
      </p:sp>
      <p:sp>
        <p:nvSpPr>
          <p:cNvPr id="13" name="وسيلة الشرح: سهم إلى الأعلى 12">
            <a:extLst>
              <a:ext uri="{FF2B5EF4-FFF2-40B4-BE49-F238E27FC236}">
                <a16:creationId xmlns:a16="http://schemas.microsoft.com/office/drawing/2014/main" id="{1CB51A55-2015-4423-B810-3F80A4E84310}"/>
              </a:ext>
            </a:extLst>
          </p:cNvPr>
          <p:cNvSpPr/>
          <p:nvPr/>
        </p:nvSpPr>
        <p:spPr>
          <a:xfrm>
            <a:off x="4024575" y="3501472"/>
            <a:ext cx="3207656" cy="1659627"/>
          </a:xfrm>
          <a:prstGeom prst="upArrowCallout">
            <a:avLst/>
          </a:prstGeom>
          <a:ln>
            <a:solidFill>
              <a:srgbClr val="84050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مأخوذ من ...............</a:t>
            </a:r>
          </a:p>
          <a:p>
            <a:pPr algn="ctr"/>
            <a:r>
              <a:rPr lang="ar-SA" sz="2800" b="1" dirty="0"/>
              <a:t>وهو ...................</a:t>
            </a:r>
          </a:p>
        </p:txBody>
      </p:sp>
      <p:sp>
        <p:nvSpPr>
          <p:cNvPr id="3" name="وسيلة الشرح: سهم إلى الأعلى 2">
            <a:extLst>
              <a:ext uri="{FF2B5EF4-FFF2-40B4-BE49-F238E27FC236}">
                <a16:creationId xmlns:a16="http://schemas.microsoft.com/office/drawing/2014/main" id="{CBB62DE7-56ED-4861-ACFC-AE1027D710BD}"/>
              </a:ext>
            </a:extLst>
          </p:cNvPr>
          <p:cNvSpPr/>
          <p:nvPr/>
        </p:nvSpPr>
        <p:spPr>
          <a:xfrm>
            <a:off x="8367591" y="5017218"/>
            <a:ext cx="3207656" cy="1659627"/>
          </a:xfrm>
          <a:prstGeom prst="upArrowCallout">
            <a:avLst/>
          </a:prstGeom>
          <a:ln>
            <a:solidFill>
              <a:srgbClr val="84050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هو المبعوث لتقرير شرع من قبله.</a:t>
            </a:r>
          </a:p>
        </p:txBody>
      </p:sp>
      <p:sp>
        <p:nvSpPr>
          <p:cNvPr id="4" name="وسيلة الشرح: سهم إلى الأعلى 3">
            <a:extLst>
              <a:ext uri="{FF2B5EF4-FFF2-40B4-BE49-F238E27FC236}">
                <a16:creationId xmlns:a16="http://schemas.microsoft.com/office/drawing/2014/main" id="{2C848347-0FC8-4B7B-A366-34A0E18E4B91}"/>
              </a:ext>
            </a:extLst>
          </p:cNvPr>
          <p:cNvSpPr/>
          <p:nvPr/>
        </p:nvSpPr>
        <p:spPr>
          <a:xfrm>
            <a:off x="4024575" y="5017218"/>
            <a:ext cx="3207656" cy="1659627"/>
          </a:xfrm>
          <a:prstGeom prst="upArrowCallout">
            <a:avLst/>
          </a:prstGeom>
          <a:ln>
            <a:solidFill>
              <a:srgbClr val="84050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من أوحي إليه بشرع وأرسل إلى قوم مخالفين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A33E101-FD59-40B2-8C04-99F1640A419B}"/>
              </a:ext>
            </a:extLst>
          </p:cNvPr>
          <p:cNvSpPr/>
          <p:nvPr/>
        </p:nvSpPr>
        <p:spPr>
          <a:xfrm>
            <a:off x="8950667" y="4159539"/>
            <a:ext cx="1144018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النبأ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151312A6-75E9-42DB-BA6A-C8C6ABEF8E72}"/>
              </a:ext>
            </a:extLst>
          </p:cNvPr>
          <p:cNvSpPr/>
          <p:nvPr/>
        </p:nvSpPr>
        <p:spPr>
          <a:xfrm>
            <a:off x="8643257" y="4616456"/>
            <a:ext cx="1241077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الخبر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3E37834-BFC2-4D4E-A20D-E74B8787450B}"/>
              </a:ext>
            </a:extLst>
          </p:cNvPr>
          <p:cNvSpPr/>
          <p:nvPr/>
        </p:nvSpPr>
        <p:spPr>
          <a:xfrm>
            <a:off x="4089994" y="4101712"/>
            <a:ext cx="1548514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الإرسال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2FBE04A-8D60-4A67-8128-6797C2BC9C90}"/>
              </a:ext>
            </a:extLst>
          </p:cNvPr>
          <p:cNvSpPr/>
          <p:nvPr/>
        </p:nvSpPr>
        <p:spPr>
          <a:xfrm>
            <a:off x="4651326" y="4605062"/>
            <a:ext cx="1241077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البعث</a:t>
            </a:r>
          </a:p>
        </p:txBody>
      </p:sp>
    </p:spTree>
    <p:extLst>
      <p:ext uri="{BB962C8B-B14F-4D97-AF65-F5344CB8AC3E}">
        <p14:creationId xmlns:p14="http://schemas.microsoft.com/office/powerpoint/2010/main" val="5525975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animBg="1"/>
      <p:bldP spid="5" grpId="0" animBg="1"/>
      <p:bldP spid="18" grpId="0" animBg="1"/>
      <p:bldP spid="12" grpId="0" animBg="1"/>
      <p:bldP spid="13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E03E79A-FD97-40DA-92C6-5B0A674CD553}"/>
              </a:ext>
            </a:extLst>
          </p:cNvPr>
          <p:cNvSpPr/>
          <p:nvPr/>
        </p:nvSpPr>
        <p:spPr>
          <a:xfrm>
            <a:off x="1861001" y="300212"/>
            <a:ext cx="8937627" cy="107721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عزيزي الطال</a:t>
            </a:r>
            <a:r>
              <a:rPr lang="ar-SA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 المُبدع، عزيزتي الطالبة المبدعة :</a:t>
            </a:r>
          </a:p>
          <a:p>
            <a:pPr algn="ctr"/>
            <a:r>
              <a:rPr lang="ar-SA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حدد/ي أي العبارتين أصح !</a:t>
            </a:r>
          </a:p>
        </p:txBody>
      </p:sp>
      <p:sp>
        <p:nvSpPr>
          <p:cNvPr id="15" name="مستطيل: زوايا علوية مستديرة 14">
            <a:extLst>
              <a:ext uri="{FF2B5EF4-FFF2-40B4-BE49-F238E27FC236}">
                <a16:creationId xmlns:a16="http://schemas.microsoft.com/office/drawing/2014/main" id="{B34320CF-BB73-4C66-8C7E-55386C464590}"/>
              </a:ext>
            </a:extLst>
          </p:cNvPr>
          <p:cNvSpPr/>
          <p:nvPr/>
        </p:nvSpPr>
        <p:spPr>
          <a:xfrm>
            <a:off x="438603" y="6273225"/>
            <a:ext cx="2609398" cy="5847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الاختيار الصحيح</a:t>
            </a:r>
          </a:p>
        </p:txBody>
      </p:sp>
      <p:sp>
        <p:nvSpPr>
          <p:cNvPr id="11" name="مستطيل: زوايا علوية مستديرة 10">
            <a:extLst>
              <a:ext uri="{FF2B5EF4-FFF2-40B4-BE49-F238E27FC236}">
                <a16:creationId xmlns:a16="http://schemas.microsoft.com/office/drawing/2014/main" id="{72E31D25-81A9-42EB-BAE4-9E83ADEF4C1C}"/>
              </a:ext>
            </a:extLst>
          </p:cNvPr>
          <p:cNvSpPr/>
          <p:nvPr/>
        </p:nvSpPr>
        <p:spPr>
          <a:xfrm>
            <a:off x="6066660" y="1722620"/>
            <a:ext cx="3243943" cy="1499552"/>
          </a:xfrm>
          <a:prstGeom prst="round2SameRect">
            <a:avLst>
              <a:gd name="adj1" fmla="val 16667"/>
              <a:gd name="adj2" fmla="val 1640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2060"/>
                </a:solidFill>
              </a:rPr>
              <a:t>كل نبي رسول.</a:t>
            </a:r>
          </a:p>
        </p:txBody>
      </p: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9BB1E1E6-1BFF-46AE-A48F-CA4249A71462}"/>
              </a:ext>
            </a:extLst>
          </p:cNvPr>
          <p:cNvSpPr/>
          <p:nvPr/>
        </p:nvSpPr>
        <p:spPr>
          <a:xfrm>
            <a:off x="2634033" y="1722620"/>
            <a:ext cx="3243943" cy="1499552"/>
          </a:xfrm>
          <a:prstGeom prst="round2SameRect">
            <a:avLst>
              <a:gd name="adj1" fmla="val 16667"/>
              <a:gd name="adj2" fmla="val 1428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2060"/>
                </a:solidFill>
              </a:rPr>
              <a:t>كل رسول نبي.</a:t>
            </a:r>
          </a:p>
        </p:txBody>
      </p:sp>
      <p:pic>
        <p:nvPicPr>
          <p:cNvPr id="29" name="Picture 2" descr="Premium Vector | Business hand thumb up with true and false sign">
            <a:extLst>
              <a:ext uri="{FF2B5EF4-FFF2-40B4-BE49-F238E27FC236}">
                <a16:creationId xmlns:a16="http://schemas.microsoft.com/office/drawing/2014/main" id="{EC65E4DE-235A-443B-811C-CDDA23D5BC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4" t="1345" r="791" b="-1345"/>
          <a:stretch/>
        </p:blipFill>
        <p:spPr bwMode="auto">
          <a:xfrm>
            <a:off x="1378293" y="3865037"/>
            <a:ext cx="1287832" cy="238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Premium Vector | Business hand thumb up with true and false sign">
            <a:extLst>
              <a:ext uri="{FF2B5EF4-FFF2-40B4-BE49-F238E27FC236}">
                <a16:creationId xmlns:a16="http://schemas.microsoft.com/office/drawing/2014/main" id="{CBF65A09-1BBF-42E6-84D4-859C44DCC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5"/>
          <a:stretch/>
        </p:blipFill>
        <p:spPr bwMode="auto">
          <a:xfrm>
            <a:off x="389663" y="3815314"/>
            <a:ext cx="1287832" cy="238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5DF1630D-4169-4F92-BD51-0B0B9433F0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750" r="90000">
                        <a14:foregroundMark x1="7750" y1="36375" x2="11375" y2="26875"/>
                        <a14:foregroundMark x1="9500" y1="28625" x2="9500" y2="28625"/>
                        <a14:foregroundMark x1="9500" y1="28625" x2="9500" y2="27375"/>
                        <a14:foregroundMark x1="24375" y1="22875" x2="24375" y2="22875"/>
                        <a14:foregroundMark x1="24375" y1="21000" x2="24375" y2="21000"/>
                        <a14:foregroundMark x1="24375" y1="21000" x2="24375" y2="21000"/>
                        <a14:foregroundMark x1="9500" y1="28250" x2="9125" y2="38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2" y="1152072"/>
            <a:ext cx="2445657" cy="2445657"/>
          </a:xfrm>
          <a:prstGeom prst="rect">
            <a:avLst/>
          </a:prstGeom>
        </p:spPr>
      </p:pic>
      <p:sp>
        <p:nvSpPr>
          <p:cNvPr id="3" name="وسيلة الشرح: سهم لأسفل 2">
            <a:extLst>
              <a:ext uri="{FF2B5EF4-FFF2-40B4-BE49-F238E27FC236}">
                <a16:creationId xmlns:a16="http://schemas.microsoft.com/office/drawing/2014/main" id="{0C21B28F-B635-4C2C-BFB6-82568767CC23}"/>
              </a:ext>
            </a:extLst>
          </p:cNvPr>
          <p:cNvSpPr/>
          <p:nvPr/>
        </p:nvSpPr>
        <p:spPr>
          <a:xfrm>
            <a:off x="5210316" y="3326428"/>
            <a:ext cx="5980197" cy="1077218"/>
          </a:xfrm>
          <a:prstGeom prst="downArrowCallout">
            <a:avLst/>
          </a:prstGeom>
          <a:ln>
            <a:solidFill>
              <a:srgbClr val="84050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بالاستعانة بالتعريف برر/ي ليس كل نبي رسول*</a:t>
            </a:r>
          </a:p>
        </p:txBody>
      </p:sp>
      <p:sp>
        <p:nvSpPr>
          <p:cNvPr id="4" name="مستطيل: زوايا علوية مستديرة 3">
            <a:extLst>
              <a:ext uri="{FF2B5EF4-FFF2-40B4-BE49-F238E27FC236}">
                <a16:creationId xmlns:a16="http://schemas.microsoft.com/office/drawing/2014/main" id="{7B8144F5-9AA0-46EB-B775-AE0CC6906D0C}"/>
              </a:ext>
            </a:extLst>
          </p:cNvPr>
          <p:cNvSpPr/>
          <p:nvPr/>
        </p:nvSpPr>
        <p:spPr>
          <a:xfrm>
            <a:off x="3654756" y="4448959"/>
            <a:ext cx="8282936" cy="1499552"/>
          </a:xfrm>
          <a:prstGeom prst="round2SameRect">
            <a:avLst>
              <a:gd name="adj1" fmla="val 16667"/>
              <a:gd name="adj2" fmla="val 1428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B050"/>
                </a:solidFill>
              </a:rPr>
              <a:t>الرسول من أوحيّ إليه بشرع الى قوم مُخالفين، بينما النبي يبعث لتقرير شرع أحد الرسل السابقين.</a:t>
            </a:r>
          </a:p>
        </p:txBody>
      </p:sp>
      <p:pic>
        <p:nvPicPr>
          <p:cNvPr id="5" name="صورة 4" descr="صورة تحتوي على المصباح&#10;&#10;تم إنشاء الوصف تلقائياً">
            <a:extLst>
              <a:ext uri="{FF2B5EF4-FFF2-40B4-BE49-F238E27FC236}">
                <a16:creationId xmlns:a16="http://schemas.microsoft.com/office/drawing/2014/main" id="{444FB375-DD69-46FB-8F55-5A7E834F8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73" y="1330585"/>
            <a:ext cx="2534452" cy="25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789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7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علوية مستديرة 4">
            <a:extLst>
              <a:ext uri="{FF2B5EF4-FFF2-40B4-BE49-F238E27FC236}">
                <a16:creationId xmlns:a16="http://schemas.microsoft.com/office/drawing/2014/main" id="{262C44FB-69D2-4255-9808-40E172A92E0C}"/>
              </a:ext>
            </a:extLst>
          </p:cNvPr>
          <p:cNvSpPr/>
          <p:nvPr/>
        </p:nvSpPr>
        <p:spPr>
          <a:xfrm>
            <a:off x="438603" y="6273225"/>
            <a:ext cx="2609398" cy="5847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الاستنباط</a:t>
            </a:r>
          </a:p>
        </p:txBody>
      </p:sp>
      <p:sp>
        <p:nvSpPr>
          <p:cNvPr id="7" name="وسيلة الشرح: سهم لأسفل 6">
            <a:extLst>
              <a:ext uri="{FF2B5EF4-FFF2-40B4-BE49-F238E27FC236}">
                <a16:creationId xmlns:a16="http://schemas.microsoft.com/office/drawing/2014/main" id="{8DBB3CD4-E04B-4B9F-8970-17957ACBC663}"/>
              </a:ext>
            </a:extLst>
          </p:cNvPr>
          <p:cNvSpPr/>
          <p:nvPr/>
        </p:nvSpPr>
        <p:spPr>
          <a:xfrm>
            <a:off x="1727200" y="584808"/>
            <a:ext cx="8236459" cy="1077218"/>
          </a:xfrm>
          <a:prstGeom prst="downArrowCallout">
            <a:avLst/>
          </a:prstGeom>
          <a:ln>
            <a:solidFill>
              <a:srgbClr val="84050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840503"/>
                </a:solidFill>
              </a:rPr>
              <a:t>استنبط/ي الحكمة من إرسال الرسل من خلال الدليل:</a:t>
            </a:r>
          </a:p>
        </p:txBody>
      </p:sp>
      <p:pic>
        <p:nvPicPr>
          <p:cNvPr id="9" name="صورة 8" descr="صورة تحتوي على المصباح&#10;&#10;تم إنشاء الوصف تلقائياً">
            <a:extLst>
              <a:ext uri="{FF2B5EF4-FFF2-40B4-BE49-F238E27FC236}">
                <a16:creationId xmlns:a16="http://schemas.microsoft.com/office/drawing/2014/main" id="{FD7CC72E-CD14-45E4-B762-65AF1268A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659" y="-143809"/>
            <a:ext cx="2534452" cy="253445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2AFA692-B297-4BBE-9391-CCDFF4F2A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065" y="1960294"/>
            <a:ext cx="9851352" cy="85547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82DDE0D-947F-43B5-BE17-28DBB999F384}"/>
              </a:ext>
            </a:extLst>
          </p:cNvPr>
          <p:cNvSpPr txBox="1"/>
          <p:nvPr/>
        </p:nvSpPr>
        <p:spPr>
          <a:xfrm>
            <a:off x="2267857" y="3114039"/>
            <a:ext cx="624840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4A58A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من حكمة الله ورحمته أن أرسل الرسل لهداية الخلق وإرشادهم وإقامة الحجة عليهم .ففي إرسال الرسل إقامة الحجة على الخلق حتى لا يحتج أحد على الله فيقول: ما جاءني من رسول</a:t>
            </a:r>
            <a:endParaRPr lang="ar-SA" sz="1400" b="1" dirty="0">
              <a:solidFill>
                <a:srgbClr val="4A58A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صورة 14" descr="صورة تحتوي على غرفة, كمبيوتر&#10;&#10;تم إنشاء الوصف تلقائياً">
            <a:extLst>
              <a:ext uri="{FF2B5EF4-FFF2-40B4-BE49-F238E27FC236}">
                <a16:creationId xmlns:a16="http://schemas.microsoft.com/office/drawing/2014/main" id="{4056F483-FFED-4F1E-9B40-E4177FDD3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23" b="96011" l="3516" r="92969">
                        <a14:foregroundMark x1="93164" y1="32194" x2="93164" y2="32194"/>
                        <a14:foregroundMark x1="74023" y1="11681" x2="74023" y2="11681"/>
                        <a14:foregroundMark x1="74023" y1="11681" x2="75000" y2="11396"/>
                        <a14:foregroundMark x1="75586" y1="7692" x2="75586" y2="7692"/>
                        <a14:foregroundMark x1="23242" y1="37322" x2="23242" y2="37322"/>
                        <a14:foregroundMark x1="32227" y1="31339" x2="32227" y2="31339"/>
                        <a14:foregroundMark x1="6836" y1="41311" x2="6836" y2="41311"/>
                        <a14:foregroundMark x1="31250" y1="69516" x2="31250" y2="69516"/>
                        <a14:foregroundMark x1="28320" y1="90598" x2="28320" y2="90598"/>
                        <a14:foregroundMark x1="48828" y1="77208" x2="48828" y2="77208"/>
                        <a14:foregroundMark x1="44922" y1="92877" x2="44922" y2="92877"/>
                        <a14:foregroundMark x1="58984" y1="63818" x2="58984" y2="63818"/>
                        <a14:foregroundMark x1="55664" y1="82906" x2="55664" y2="82906"/>
                        <a14:foregroundMark x1="77148" y1="77778" x2="77148" y2="77778"/>
                        <a14:foregroundMark x1="73828" y1="96296" x2="73828" y2="96296"/>
                        <a14:foregroundMark x1="3516" y1="37322" x2="3516" y2="37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2931753"/>
            <a:ext cx="3860800" cy="264675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7C3B555-7192-4E43-BC0D-0E8DC2233C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2987" y="5578512"/>
            <a:ext cx="8924925" cy="96202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484036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2 Surah Al Hajj (The Pilgrimage)">
            <a:extLst>
              <a:ext uri="{FF2B5EF4-FFF2-40B4-BE49-F238E27FC236}">
                <a16:creationId xmlns:a16="http://schemas.microsoft.com/office/drawing/2014/main" id="{E1E1FB6F-5A85-4A3B-B4C0-8652FB173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15" y="457198"/>
            <a:ext cx="5223329" cy="391749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5CA5BCD-3835-4CD0-99C8-27569C7C6D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242" b="96364" l="2848" r="522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510" r="48105"/>
          <a:stretch/>
        </p:blipFill>
        <p:spPr>
          <a:xfrm>
            <a:off x="5689600" y="104778"/>
            <a:ext cx="5635487" cy="3853993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5F3E7F4-3EB4-42EA-816F-FD14A5567279}"/>
              </a:ext>
            </a:extLst>
          </p:cNvPr>
          <p:cNvSpPr/>
          <p:nvPr/>
        </p:nvSpPr>
        <p:spPr>
          <a:xfrm>
            <a:off x="6487262" y="1401684"/>
            <a:ext cx="41168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>
                <a:solidFill>
                  <a:srgbClr val="002060"/>
                </a:solidFill>
                <a:cs typeface="Calibri"/>
                <a:sym typeface="Calibri"/>
              </a:rPr>
              <a:t>النبوة والرسالة اصطفاء من الله</a:t>
            </a:r>
          </a:p>
          <a:p>
            <a:pPr algn="ctr"/>
            <a:r>
              <a:rPr lang="ar-SA" sz="2800" b="1" dirty="0">
                <a:solidFill>
                  <a:srgbClr val="002060"/>
                </a:solidFill>
                <a:cs typeface="Calibri"/>
                <a:sym typeface="Calibri"/>
              </a:rPr>
              <a:t>لا اكتساب ، وضّح/ي معنى ذلك!</a:t>
            </a:r>
            <a:endParaRPr lang="ar-SA" sz="1200" dirty="0">
              <a:solidFill>
                <a:srgbClr val="002060"/>
              </a:solidFill>
            </a:endParaRPr>
          </a:p>
        </p:txBody>
      </p:sp>
      <p:pic>
        <p:nvPicPr>
          <p:cNvPr id="9" name="صورة 8" descr="صورة تحتوي على المصباح&#10;&#10;تم إنشاء الوصف تلقائياً">
            <a:extLst>
              <a:ext uri="{FF2B5EF4-FFF2-40B4-BE49-F238E27FC236}">
                <a16:creationId xmlns:a16="http://schemas.microsoft.com/office/drawing/2014/main" id="{27034B74-2106-40F0-9CC5-29063CA82E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0" t="14841" r="33008"/>
          <a:stretch/>
        </p:blipFill>
        <p:spPr>
          <a:xfrm flipH="1">
            <a:off x="10193170" y="2931886"/>
            <a:ext cx="1998829" cy="4424001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FCB7B713-1159-437C-85F7-166E4A9EF722}"/>
              </a:ext>
            </a:extLst>
          </p:cNvPr>
          <p:cNvSpPr/>
          <p:nvPr/>
        </p:nvSpPr>
        <p:spPr>
          <a:xfrm>
            <a:off x="2136054" y="4516277"/>
            <a:ext cx="7919891" cy="1754326"/>
          </a:xfrm>
          <a:prstGeom prst="rect">
            <a:avLst/>
          </a:prstGeom>
          <a:solidFill>
            <a:srgbClr val="FFFF99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rgbClr val="8405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أي أنه لا يكتسبها الإنسان بالمجاهدة والمعاناة وتخليص النفس من الأوصاف المذمومة ، </a:t>
            </a:r>
          </a:p>
          <a:p>
            <a:pPr algn="ctr"/>
            <a:r>
              <a:rPr lang="ar-SA" sz="3600" b="1" dirty="0">
                <a:ln w="0"/>
                <a:solidFill>
                  <a:srgbClr val="8405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وإنما هي اصطفاء من الله سبحانه وتعالى لمن يشاء</a:t>
            </a:r>
            <a:r>
              <a:rPr lang="ar-SA" sz="3600" b="1" cap="none" spc="0" dirty="0">
                <a:ln w="0"/>
                <a:solidFill>
                  <a:srgbClr val="8405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1" name="مستطيل: زوايا علوية مستديرة 10">
            <a:extLst>
              <a:ext uri="{FF2B5EF4-FFF2-40B4-BE49-F238E27FC236}">
                <a16:creationId xmlns:a16="http://schemas.microsoft.com/office/drawing/2014/main" id="{B186D78A-048C-4756-AA00-A04E66C59B38}"/>
              </a:ext>
            </a:extLst>
          </p:cNvPr>
          <p:cNvSpPr/>
          <p:nvPr/>
        </p:nvSpPr>
        <p:spPr>
          <a:xfrm>
            <a:off x="482146" y="6273225"/>
            <a:ext cx="2609398" cy="5847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مناقشة</a:t>
            </a:r>
          </a:p>
        </p:txBody>
      </p:sp>
      <p:pic>
        <p:nvPicPr>
          <p:cNvPr id="16" name="صورة 15" descr="صورة تحتوي على المصباح&#10;&#10;تم إنشاء الوصف تلقائياً">
            <a:extLst>
              <a:ext uri="{FF2B5EF4-FFF2-40B4-BE49-F238E27FC236}">
                <a16:creationId xmlns:a16="http://schemas.microsoft.com/office/drawing/2014/main" id="{356F4C43-1226-405C-8839-1C858E58DF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288" y="3755921"/>
            <a:ext cx="2534452" cy="25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706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2334</TotalTime>
  <Words>507</Words>
  <Application>Microsoft Office PowerPoint</Application>
  <PresentationFormat>شاشة عريضة</PresentationFormat>
  <Paragraphs>80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1" baseType="lpstr">
      <vt:lpstr>AlBayan</vt:lpstr>
      <vt:lpstr>Arial</vt:lpstr>
      <vt:lpstr>Calibri</vt:lpstr>
      <vt:lpstr>Calibri Light</vt:lpstr>
      <vt:lpstr>Segoe UI</vt:lpstr>
      <vt:lpstr>Tajawal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Prettykadooj</dc:creator>
  <cp:lastModifiedBy>‏​​♋٭ ρгe̠‎тту ĸɑdooϳ ·̵</cp:lastModifiedBy>
  <cp:revision>45</cp:revision>
  <dcterms:created xsi:type="dcterms:W3CDTF">2020-03-12T21:10:07Z</dcterms:created>
  <dcterms:modified xsi:type="dcterms:W3CDTF">2020-09-21T10:04:31Z</dcterms:modified>
</cp:coreProperties>
</file>