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91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09801"/>
            <a:ext cx="10464800" cy="8005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رجم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7493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 defTabSz="457200">
              <a:buClrTx/>
              <a:tabLst>
                <a:tab pos="1485900" algn="l"/>
              </a:tabLst>
              <a:def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7493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  <a:lvl2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2pPr>
            <a:lvl3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3pPr>
            <a:lvl4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4pPr>
            <a:lvl5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834237" y="9164668"/>
            <a:ext cx="434534" cy="466664"/>
          </a:xfrm>
          <a:prstGeom prst="rect">
            <a:avLst/>
          </a:prstGeom>
        </p:spPr>
        <p:txBody>
          <a:bodyPr anchor="ctr"/>
          <a:lstStyle>
            <a:lvl1pPr algn="l" defTabSz="457200">
              <a:buClrTx/>
              <a:defRPr sz="2400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14885" y="9378202"/>
            <a:ext cx="362330" cy="3753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81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1pPr>
      <a:lvl2pPr marL="762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2pPr>
      <a:lvl3pPr marL="1143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3pPr>
      <a:lvl4pPr marL="1524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4pPr>
      <a:lvl5pPr marL="1905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5pPr>
      <a:lvl6pPr marL="2286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6pPr>
      <a:lvl7pPr marL="2667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7pPr>
      <a:lvl8pPr marL="3048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8pPr>
      <a:lvl9pPr marL="3429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المتحاكم إلى غير شرع الله"/>
          <p:cNvSpPr/>
          <p:nvPr/>
        </p:nvSpPr>
        <p:spPr>
          <a:xfrm>
            <a:off x="6486302" y="187015"/>
            <a:ext cx="6344961" cy="1237056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المتحاكم إلى غير شرع الله</a:t>
            </a:r>
          </a:p>
        </p:txBody>
      </p:sp>
      <p:sp>
        <p:nvSpPr>
          <p:cNvPr id="159" name="أن يستحل التحاكم………………………."/>
          <p:cNvSpPr/>
          <p:nvPr/>
        </p:nvSpPr>
        <p:spPr>
          <a:xfrm>
            <a:off x="8875313" y="2000955"/>
            <a:ext cx="3826358" cy="3239048"/>
          </a:xfrm>
          <a:prstGeom prst="roundRect">
            <a:avLst>
              <a:gd name="adj" fmla="val 5881"/>
            </a:avLst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 يستحل التحاكم………………………. </a:t>
            </a:r>
          </a:p>
        </p:txBody>
      </p:sp>
      <p:sp>
        <p:nvSpPr>
          <p:cNvPr id="160" name="من تحاكم إلى غير شرع الله مكرهاً أو شرع الله مضطراً كالتحاكم إلى القوانيين الوضعيه"/>
          <p:cNvSpPr/>
          <p:nvPr/>
        </p:nvSpPr>
        <p:spPr>
          <a:xfrm>
            <a:off x="568361" y="2000955"/>
            <a:ext cx="3826358" cy="3239048"/>
          </a:xfrm>
          <a:prstGeom prst="roundRect">
            <a:avLst>
              <a:gd name="adj" fmla="val 5881"/>
            </a:avLst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من تحاكم إلى غير شرع الله مكرهاً أو شرع الله مضطراً كالتحاكم إلى القوانيين الوضعيه </a:t>
            </a:r>
          </a:p>
        </p:txBody>
      </p:sp>
      <p:sp>
        <p:nvSpPr>
          <p:cNvPr id="161" name="أن يعتقد……………………………………………………………………………………………………………."/>
          <p:cNvSpPr/>
          <p:nvPr/>
        </p:nvSpPr>
        <p:spPr>
          <a:xfrm>
            <a:off x="4721836" y="2000955"/>
            <a:ext cx="3826359" cy="3239048"/>
          </a:xfrm>
          <a:prstGeom prst="roundRect">
            <a:avLst>
              <a:gd name="adj" fmla="val 5881"/>
            </a:avLst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 يعتقد…………………………………………………………………………………………………………….</a:t>
            </a:r>
          </a:p>
        </p:txBody>
      </p:sp>
      <p:sp>
        <p:nvSpPr>
          <p:cNvPr id="162" name="………….."/>
          <p:cNvSpPr/>
          <p:nvPr/>
        </p:nvSpPr>
        <p:spPr>
          <a:xfrm>
            <a:off x="9191344" y="7232376"/>
            <a:ext cx="3415638" cy="1638502"/>
          </a:xfrm>
          <a:prstGeom prst="rect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…………..</a:t>
            </a:r>
          </a:p>
        </p:txBody>
      </p:sp>
      <p:sp>
        <p:nvSpPr>
          <p:cNvPr id="163" name="ينافي الايمان الواجب لكن لاينفي الايمان بالكليه"/>
          <p:cNvSpPr/>
          <p:nvPr/>
        </p:nvSpPr>
        <p:spPr>
          <a:xfrm>
            <a:off x="4606629" y="7232376"/>
            <a:ext cx="4167445" cy="1638502"/>
          </a:xfrm>
          <a:prstGeom prst="rect">
            <a:avLst/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ينافي الايمان الواجب لكن لاينفي الايمان بالكليه </a:t>
            </a:r>
          </a:p>
        </p:txBody>
      </p:sp>
      <p:sp>
        <p:nvSpPr>
          <p:cNvPr id="164" name="مستطيل"/>
          <p:cNvSpPr/>
          <p:nvPr/>
        </p:nvSpPr>
        <p:spPr>
          <a:xfrm>
            <a:off x="773721" y="7232376"/>
            <a:ext cx="3415638" cy="1638502"/>
          </a:xfrm>
          <a:prstGeom prst="rect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4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65" name="حكمه"/>
          <p:cNvSpPr/>
          <p:nvPr/>
        </p:nvSpPr>
        <p:spPr>
          <a:xfrm>
            <a:off x="9191344" y="5416938"/>
            <a:ext cx="3415638" cy="1638503"/>
          </a:xfrm>
          <a:prstGeom prst="rect">
            <a:avLst/>
          </a:prstGeom>
          <a:blipFill>
            <a:blip r:embed="rId9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حكمه</a:t>
            </a:r>
          </a:p>
        </p:txBody>
      </p:sp>
      <p:sp>
        <p:nvSpPr>
          <p:cNvPr id="166" name="حكمه"/>
          <p:cNvSpPr/>
          <p:nvPr/>
        </p:nvSpPr>
        <p:spPr>
          <a:xfrm>
            <a:off x="4982532" y="5416938"/>
            <a:ext cx="3415639" cy="1638503"/>
          </a:xfrm>
          <a:prstGeom prst="rect">
            <a:avLst/>
          </a:prstGeom>
          <a:blipFill>
            <a:blip r:embed="rId10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حكمه</a:t>
            </a:r>
          </a:p>
        </p:txBody>
      </p:sp>
      <p:sp>
        <p:nvSpPr>
          <p:cNvPr id="167" name="حكمه"/>
          <p:cNvSpPr/>
          <p:nvPr/>
        </p:nvSpPr>
        <p:spPr>
          <a:xfrm>
            <a:off x="773721" y="5416938"/>
            <a:ext cx="3415638" cy="1638503"/>
          </a:xfrm>
          <a:prstGeom prst="rect">
            <a:avLst/>
          </a:prstGeom>
          <a:blipFill>
            <a:blip r:embed="rId11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حكمه</a:t>
            </a:r>
          </a:p>
        </p:txBody>
      </p:sp>
      <p:sp>
        <p:nvSpPr>
          <p:cNvPr id="168" name="بالرجوع للكتاب لخصي أحكام المتحاكم إلى غير شرع الله"/>
          <p:cNvSpPr/>
          <p:nvPr/>
        </p:nvSpPr>
        <p:spPr>
          <a:xfrm>
            <a:off x="202624" y="175265"/>
            <a:ext cx="6157283" cy="1648755"/>
          </a:xfrm>
          <a:prstGeom prst="rect">
            <a:avLst/>
          </a:prstGeom>
          <a:blipFill>
            <a:blip r:embed="rId1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بالرجوع للكتاب لخصي أحكام المتحاكم إلى غير شرع الله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8"/>
      <p:bldP build="whole" bldLvl="1" animBg="1" rev="0" advAuto="0" spid="159" grpId="2"/>
      <p:bldP build="whole" bldLvl="1" animBg="1" rev="0" advAuto="0" spid="162" grpId="5"/>
      <p:bldP build="whole" bldLvl="1" animBg="1" rev="0" advAuto="0" spid="161" grpId="3"/>
      <p:bldP build="whole" bldLvl="1" animBg="1" rev="0" advAuto="0" spid="163" grpId="6"/>
      <p:bldP build="whole" bldLvl="1" animBg="1" rev="0" advAuto="0" spid="160" grpId="4"/>
      <p:bldP build="whole" bldLvl="1" animBg="1" rev="0" advAuto="0" spid="158" grpId="1"/>
      <p:bldP build="whole" bldLvl="1" animBg="1" rev="0" advAuto="0" spid="167" grpId="10"/>
      <p:bldP build="whole" bldLvl="1" animBg="1" rev="0" advAuto="0" spid="166" grpId="9"/>
      <p:bldP build="whole" bldLvl="1" animBg="1" rev="0" advAuto="0" spid="164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المتحاكم الى غير شرع الله"/>
          <p:cNvSpPr/>
          <p:nvPr/>
        </p:nvSpPr>
        <p:spPr>
          <a:xfrm>
            <a:off x="2967768" y="570376"/>
            <a:ext cx="8005666" cy="1859039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المتحاكم الى غير شرع الله </a:t>
            </a:r>
          </a:p>
        </p:txBody>
      </p:sp>
      <p:sp>
        <p:nvSpPr>
          <p:cNvPr id="171" name="أن يستحل التحاكم إلى غيرشرع الله"/>
          <p:cNvSpPr/>
          <p:nvPr/>
        </p:nvSpPr>
        <p:spPr>
          <a:xfrm>
            <a:off x="8727866" y="3018337"/>
            <a:ext cx="3826358" cy="3239049"/>
          </a:xfrm>
          <a:prstGeom prst="roundRect">
            <a:avLst>
              <a:gd name="adj" fmla="val 5881"/>
            </a:avLst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 يستحل التحاكم إلى غيرشرع الله </a:t>
            </a:r>
          </a:p>
        </p:txBody>
      </p:sp>
      <p:sp>
        <p:nvSpPr>
          <p:cNvPr id="172" name="من تحاكم إلى غير شرع الله مكرهاً أو شرع الله مضطراً كالتحاكم إلى القوانيين الوضعيه"/>
          <p:cNvSpPr/>
          <p:nvPr/>
        </p:nvSpPr>
        <p:spPr>
          <a:xfrm>
            <a:off x="568361" y="3018337"/>
            <a:ext cx="3826358" cy="3239049"/>
          </a:xfrm>
          <a:prstGeom prst="roundRect">
            <a:avLst>
              <a:gd name="adj" fmla="val 5881"/>
            </a:avLst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من تحاكم إلى غير شرع الله مكرهاً أو شرع الله مضطراً كالتحاكم إلى القوانيين الوضعيه </a:t>
            </a:r>
          </a:p>
        </p:txBody>
      </p:sp>
      <p:sp>
        <p:nvSpPr>
          <p:cNvPr id="173" name="أن يعتقد وجوب التحاكم إلى شرع الله لكنه تحاكم إلى غيره لمصلحه أو هوى"/>
          <p:cNvSpPr/>
          <p:nvPr/>
        </p:nvSpPr>
        <p:spPr>
          <a:xfrm>
            <a:off x="4648113" y="3018337"/>
            <a:ext cx="3826359" cy="3239049"/>
          </a:xfrm>
          <a:prstGeom prst="roundRect">
            <a:avLst>
              <a:gd name="adj" fmla="val 5881"/>
            </a:avLst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 يعتقد وجوب التحاكم إلى شرع الله لكنه تحاكم إلى غيره لمصلحه أو هوى</a:t>
            </a:r>
          </a:p>
        </p:txBody>
      </p:sp>
      <p:sp>
        <p:nvSpPr>
          <p:cNvPr id="174" name="كفر أكبر"/>
          <p:cNvSpPr/>
          <p:nvPr/>
        </p:nvSpPr>
        <p:spPr>
          <a:xfrm>
            <a:off x="9191344" y="6499865"/>
            <a:ext cx="3415638" cy="2371014"/>
          </a:xfrm>
          <a:prstGeom prst="rect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كفر أكبر</a:t>
            </a:r>
          </a:p>
        </p:txBody>
      </p:sp>
      <p:sp>
        <p:nvSpPr>
          <p:cNvPr id="175" name="ينافي الايمان الواجب لكن لاينفي الايمان بالكليه"/>
          <p:cNvSpPr/>
          <p:nvPr/>
        </p:nvSpPr>
        <p:spPr>
          <a:xfrm>
            <a:off x="4853473" y="6626865"/>
            <a:ext cx="3415639" cy="2371013"/>
          </a:xfrm>
          <a:prstGeom prst="rect">
            <a:avLst/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ينافي الايمان الواجب لكن لاينفي الايمان بالكليه </a:t>
            </a:r>
          </a:p>
        </p:txBody>
      </p:sp>
      <p:sp>
        <p:nvSpPr>
          <p:cNvPr id="176" name="لايكفر"/>
          <p:cNvSpPr/>
          <p:nvPr/>
        </p:nvSpPr>
        <p:spPr>
          <a:xfrm>
            <a:off x="773721" y="6626865"/>
            <a:ext cx="3415638" cy="2371013"/>
          </a:xfrm>
          <a:prstGeom prst="rect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لايكفر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whole" bldLvl="1" animBg="1" rev="0" advAuto="0" spid="172" grpId="4"/>
      <p:bldP build="whole" bldLvl="1" animBg="1" rev="0" advAuto="0" spid="171" grpId="2"/>
      <p:bldP build="whole" bldLvl="1" animBg="1" rev="0" advAuto="0" spid="176" grpId="7"/>
      <p:bldP build="whole" bldLvl="1" animBg="1" rev="0" advAuto="0" spid="174" grpId="5"/>
      <p:bldP build="whole" bldLvl="1" animBg="1" rev="0" advAuto="0" spid="170" grpId="1"/>
      <p:bldP build="whole" bldLvl="1" animBg="1" rev="0" advAuto="0" spid="175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نشا ط(2)…"/>
          <p:cNvSpPr txBox="1"/>
          <p:nvPr/>
        </p:nvSpPr>
        <p:spPr>
          <a:xfrm>
            <a:off x="537167" y="352294"/>
            <a:ext cx="11630527" cy="2473126"/>
          </a:xfrm>
          <a:prstGeom prst="rect">
            <a:avLst/>
          </a:prstGeom>
          <a:solidFill>
            <a:srgbClr val="FFFB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 rtl="0">
              <a:lnSpc>
                <a:spcPts val="16900"/>
              </a:lnSpc>
              <a:defRPr b="1" sz="7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نشا ط(2)</a:t>
            </a:r>
          </a:p>
          <a:p>
            <a:pPr algn="r" defTabSz="457200" rtl="0">
              <a:lnSpc>
                <a:spcPts val="15900"/>
              </a:lnSpc>
              <a:defRPr sz="6400">
                <a:solidFill>
                  <a:srgbClr val="FF006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sz="5700">
                <a:solidFill>
                  <a:srgbClr val="000000"/>
                </a:solidFill>
              </a:rPr>
              <a:t>نوع </a:t>
            </a:r>
            <a:r>
              <a:rPr b="1" sz="5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المهارة:التحليل</a:t>
            </a:r>
            <a:r>
              <a:rPr b="1" sz="5700">
                <a:solidFill>
                  <a:srgbClr val="000000"/>
                </a:solidFill>
              </a:rPr>
              <a:t>- الربط –الاستنتاج</a:t>
            </a:r>
            <a:r>
              <a:t> </a:t>
            </a:r>
          </a:p>
        </p:txBody>
      </p:sp>
      <p:sp>
        <p:nvSpPr>
          <p:cNvPr id="179" name="(فردي)"/>
          <p:cNvSpPr txBox="1"/>
          <p:nvPr/>
        </p:nvSpPr>
        <p:spPr>
          <a:xfrm>
            <a:off x="5182789" y="2837874"/>
            <a:ext cx="2339283" cy="12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 rtl="0">
              <a:lnSpc>
                <a:spcPts val="17400"/>
              </a:lnSpc>
              <a:defRPr sz="7200">
                <a:solidFill>
                  <a:srgbClr val="FF006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(فردي)</a:t>
            </a:r>
            <a:r>
              <a: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18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442" y="4195853"/>
            <a:ext cx="12073784" cy="474738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ن ثمرات الحكم بما أنزل الله حفظ الأصول الخمسة التي يقوم عليها أمن المجتمع وضحي ذلك؟"/>
          <p:cNvSpPr txBox="1"/>
          <p:nvPr/>
        </p:nvSpPr>
        <p:spPr>
          <a:xfrm>
            <a:off x="1012830" y="4109204"/>
            <a:ext cx="11185566" cy="268086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8000"/>
              </a:lnSpc>
              <a:defRPr b="1" sz="58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من ثمرات الحكم بما أنزل الله حفظ الأصول الخمسة التي يقوم عليها أمن المجتمع وضحي ذلك؟</a:t>
            </a:r>
          </a:p>
        </p:txBody>
      </p:sp>
      <p:pic>
        <p:nvPicPr>
          <p:cNvPr id="183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3863" y="638017"/>
            <a:ext cx="4488141" cy="27619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84" name="فكر"/>
          <p:cNvSpPr/>
          <p:nvPr/>
        </p:nvSpPr>
        <p:spPr>
          <a:xfrm>
            <a:off x="8491951" y="1004308"/>
            <a:ext cx="3525936" cy="1779728"/>
          </a:xfrm>
          <a:prstGeom prst="roundRect">
            <a:avLst>
              <a:gd name="adj" fmla="val 10704"/>
            </a:avLst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فكر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العنوان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الن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2088" t="9115" r="2088" b="17865"/>
          <a:stretch>
            <a:fillRect/>
          </a:stretch>
        </p:blipFill>
        <p:spPr>
          <a:xfrm>
            <a:off x="1155536" y="1681757"/>
            <a:ext cx="11180782" cy="638992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69" y="1822130"/>
            <a:ext cx="11008262" cy="33105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31" name="طالبتي المبدعه بالتعاون مع مجموعتك دوني جميع أفكار الدرس السابق باستخدام شريط الذكريات ."/>
          <p:cNvSpPr/>
          <p:nvPr/>
        </p:nvSpPr>
        <p:spPr>
          <a:xfrm>
            <a:off x="1971754" y="5816887"/>
            <a:ext cx="9061292" cy="2794261"/>
          </a:xfrm>
          <a:prstGeom prst="rect">
            <a:avLst/>
          </a:prstGeom>
          <a:solidFill>
            <a:srgbClr val="E5CB7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المبدعه بالتعاون مع مجموعتك دوني جميع أفكار الدرس السابق باستخدام شريط الذكريات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. سمى الله بالشفاء والهدى والنور والفرقان والمبارك والفصل بياناً لما فيه من العظمه واستغناء الأمه به عن كل كتاب سواه.…"/>
          <p:cNvSpPr/>
          <p:nvPr/>
        </p:nvSpPr>
        <p:spPr>
          <a:xfrm>
            <a:off x="337365" y="566758"/>
            <a:ext cx="6962834" cy="845419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. سمى الله بالشفاء والهدى والنور والفرقان والمبارك والفصل بياناً لما فيه من العظمه واستغناء الأمه به عن كل كتاب سواه.</a:t>
            </a:r>
          </a:p>
          <a:p>
            <a:pPr rtl="0">
              <a:defRPr sz="3800" u="sng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فما حكم من تحاكم إلى غير شرع الخالق ؟ </a:t>
            </a:r>
          </a:p>
          <a:p>
            <a:pPr rtl="0">
              <a:defRPr sz="3800" u="sng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وماحكم من حكم بغير شرع الخالق؟</a:t>
            </a:r>
          </a:p>
          <a:p>
            <a:pPr rtl="0">
              <a:defRPr sz="4900" u="sng">
                <a:solidFill>
                  <a:srgbClr val="9411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ومتى يكون الحكم بغير شرع الله كفراً أكبر ومتى يكون كفراً أصغر.</a:t>
            </a:r>
          </a:p>
        </p:txBody>
      </p:sp>
      <p:pic>
        <p:nvPicPr>
          <p:cNvPr id="13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9976" y="1470523"/>
            <a:ext cx="5073794" cy="590316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الحكم بغير ماأنزل الله"/>
          <p:cNvSpPr/>
          <p:nvPr/>
        </p:nvSpPr>
        <p:spPr>
          <a:xfrm>
            <a:off x="8352971" y="1418540"/>
            <a:ext cx="4111979" cy="6428275"/>
          </a:xfrm>
          <a:prstGeom prst="rect">
            <a:avLst/>
          </a:prstGeom>
          <a:solidFill>
            <a:srgbClr val="FF93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الحكم بغير ماأنزل الله</a:t>
            </a:r>
          </a:p>
        </p:txBody>
      </p:sp>
      <p:pic>
        <p:nvPicPr>
          <p:cNvPr id="13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441"/>
          <a:stretch>
            <a:fillRect/>
          </a:stretch>
        </p:blipFill>
        <p:spPr>
          <a:xfrm>
            <a:off x="682919" y="1612855"/>
            <a:ext cx="7497206" cy="603967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ماذا سنتعلم؟"/>
          <p:cNvSpPr txBox="1"/>
          <p:nvPr/>
        </p:nvSpPr>
        <p:spPr>
          <a:xfrm>
            <a:off x="4251278" y="892588"/>
            <a:ext cx="5410890" cy="1453813"/>
          </a:xfrm>
          <a:prstGeom prst="rect">
            <a:avLst/>
          </a:prstGeom>
          <a:solidFill>
            <a:srgbClr val="FFFB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 rtl="0">
              <a:lnSpc>
                <a:spcPts val="18800"/>
              </a:lnSpc>
              <a:defRPr sz="80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000000"/>
                </a:solidFill>
              </a:rPr>
              <a:t>ماذا سنتعلم؟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0" name=". أن تتعرف الطالبة على مقتضى الإيمان…"/>
          <p:cNvSpPr txBox="1"/>
          <p:nvPr/>
        </p:nvSpPr>
        <p:spPr>
          <a:xfrm>
            <a:off x="1458525" y="2820712"/>
            <a:ext cx="10421714" cy="447375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ts val="6800"/>
              </a:lnSpc>
              <a:defRPr b="1"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. أن تتعرف الطالبة على مقتضى الإيمان</a:t>
            </a:r>
          </a:p>
          <a:p>
            <a:pPr algn="r" defTabSz="457200">
              <a:lnSpc>
                <a:spcPts val="6800"/>
              </a:lnSpc>
              <a:defRPr b="1"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.أن تبين الطالبة حكم التحاكم بغير ماأنزل الله.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  <a:p>
            <a:pPr algn="r" defTabSz="457200">
              <a:lnSpc>
                <a:spcPts val="6800"/>
              </a:lnSpc>
              <a:defRPr b="1"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 sz="1200">
                <a:latin typeface="Times"/>
                <a:ea typeface="Times"/>
                <a:cs typeface="Times"/>
                <a:sym typeface="Times"/>
              </a:rPr>
              <a:t>.</a:t>
            </a:r>
            <a:r>
              <a:t>أن توضح الطالبة حكم التحاكم لغير حكم الله.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من مقتضى الإيمان الحكم بما أنزل الله"/>
          <p:cNvSpPr txBox="1"/>
          <p:nvPr/>
        </p:nvSpPr>
        <p:spPr>
          <a:xfrm>
            <a:off x="390967" y="955569"/>
            <a:ext cx="12222866" cy="1196071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 rtl="0">
              <a:lnSpc>
                <a:spcPts val="15000"/>
              </a:lnSpc>
              <a:defRPr sz="6400">
                <a:solidFill>
                  <a:srgbClr val="FFC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000000"/>
                </a:solidFill>
              </a:rPr>
              <a:t>من مقتضى الإيمان الحكم بما أنزل الله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" name="الرجوع الى الكتاب والسنة عند الاختلاف في الاقوال والافعال وفي الخصومات والدماء والأموال وسائر الحقوق.…"/>
          <p:cNvSpPr txBox="1"/>
          <p:nvPr/>
        </p:nvSpPr>
        <p:spPr>
          <a:xfrm>
            <a:off x="995615" y="2958280"/>
            <a:ext cx="11013570" cy="522884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ts val="6800"/>
              </a:lnSpc>
              <a:defRPr b="1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الرجوع الى الكتاب والسنة عند الاختلاف في الاقوال والافعال وفي الخصومات والدماء والأموال وسائر الحقوق.</a:t>
            </a:r>
          </a:p>
          <a:p>
            <a:pPr defTabSz="457200">
              <a:lnSpc>
                <a:spcPts val="6800"/>
              </a:lnSpc>
              <a:defRPr b="1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8000"/>
              </a:lnSpc>
              <a:defRPr b="1" sz="5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(إِنَّ </a:t>
            </a:r>
            <a:r>
              <a:t>اللَّهَ يَأْمُرُكُمْ أَن تُؤَدُّوا الْأَمَانَاتِ إلى أَهْلِهَا وَإِذَا حَكَمْتُم بَيْنَ النَّاسِ أَن تَحْكُمُوا بِالْعَدْلِ ۚ إِنَّ اللَّهَ نِعِمَّا يَعِظُكُم بِهِ ۗ إِنَّ اللَّهَ كَانَ سَمِيعًا بَصِيرًا 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whole" bldLvl="1" animBg="1" rev="0" advAuto="0" spid="14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(يَا أَيُّهَا الَّذِينَ آمَنُوا أَطِيعُوا اللَّهَ وَأَطِيعُوا الرَّسُولَ وَأُولِي الْأَمْرِ مِنكُمْ ۖ فَإِن تَنَازَعْتُمْ فِي شَيْءٍ فَرُدُّوهُ إِلَى اللَّهِ وَالرَّسُولِ إِن كُنتُمْ تُؤْمِنُونَ بِاللَّهِ وَالْيَوْمِ الْآخِرِ ۚ ذَٰلِكَ خَيْرٌ وَأَحْسَنُ تَأْوِيلًا )"/>
          <p:cNvSpPr txBox="1"/>
          <p:nvPr/>
        </p:nvSpPr>
        <p:spPr>
          <a:xfrm>
            <a:off x="869136" y="2950089"/>
            <a:ext cx="10942145" cy="385342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ts val="6800"/>
              </a:lnSpc>
              <a:defRPr b="1"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(يَا أَيُّهَا الَّذِينَ آمَنُوا أَطِيعُوا اللَّهَ وَأَطِيعُوا الرَّسُولَ وَأُولِي الْأَمْرِ مِنكُمْ ۖ فَإِن تَنَازَعْتُمْ فِي شَيْءٍ فَرُدُّوهُ إِلَى اللَّهِ وَالرَّسُولِ إِن كُنتُمْ تُؤْمِنُونَ بِاللَّهِ وَالْيَوْمِ الْآخِرِ ۚ ذَٰلِكَ خَيْرٌ وَأَحْسَنُ تَأْوِيلًا )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" name="من مقتضى الإيمان الحكم بما أنزل الله"/>
          <p:cNvSpPr txBox="1"/>
          <p:nvPr/>
        </p:nvSpPr>
        <p:spPr>
          <a:xfrm>
            <a:off x="228775" y="911335"/>
            <a:ext cx="12222867" cy="1196071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 rtl="0">
              <a:lnSpc>
                <a:spcPts val="15000"/>
              </a:lnSpc>
              <a:defRPr sz="6400">
                <a:solidFill>
                  <a:srgbClr val="FFC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000000"/>
                </a:solidFill>
              </a:rPr>
              <a:t>من مقتضى الإيمان الحكم بما أنزل الله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7" name="مالواجب على الرعيه عند وجود المنازاعات استنتجي ذلك من الآيه السابقه…."/>
          <p:cNvSpPr/>
          <p:nvPr/>
        </p:nvSpPr>
        <p:spPr>
          <a:xfrm>
            <a:off x="688103" y="7220223"/>
            <a:ext cx="11475963" cy="1788023"/>
          </a:xfrm>
          <a:prstGeom prst="rect">
            <a:avLst/>
          </a:prstGeom>
          <a:solidFill>
            <a:srgbClr val="CDCDC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مالواجب على الرعيه عند وجود المنازاعات استنتجي ذلك من الآيه السابقه….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تحاكم الى غير ما أنزل الله ينافي الايمان"/>
          <p:cNvSpPr txBox="1"/>
          <p:nvPr/>
        </p:nvSpPr>
        <p:spPr>
          <a:xfrm>
            <a:off x="2316916" y="418073"/>
            <a:ext cx="7959182" cy="2608794"/>
          </a:xfrm>
          <a:prstGeom prst="rect">
            <a:avLst/>
          </a:prstGeom>
          <a:solidFill>
            <a:srgbClr val="73FA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 rtl="0">
              <a:lnSpc>
                <a:spcPts val="16900"/>
              </a:lnSpc>
              <a:defRPr b="1" sz="7200">
                <a:solidFill>
                  <a:srgbClr val="C55A11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00000"/>
                </a:solidFill>
              </a:rPr>
              <a:t>التحاكم الى غير ما أنزل الله ينافي الايمان</a:t>
            </a:r>
            <a:r>
              <a:rPr b="0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" name="(فَلَا وَرَبِّكَ لَا يُؤْمِنُونَ حَتَّىٰ يُحَكِّمُوكَ فِيمَا شَجَرَ بَيْنَهُمْ ثُمَّ لَا يَجِدُوا فِي أَنفُسِهِمْ حَرَجًا مِّمَّا قَضَيْتَ وَيُسَلِّمُوا تَسْلِيمًا)"/>
          <p:cNvSpPr txBox="1"/>
          <p:nvPr/>
        </p:nvSpPr>
        <p:spPr>
          <a:xfrm>
            <a:off x="483343" y="3620208"/>
            <a:ext cx="11884561" cy="285262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ts val="7400"/>
              </a:lnSpc>
              <a:defRPr b="1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(فَلَا </a:t>
            </a:r>
            <a:r>
              <a:t>وَرَبِّكَ لَا يُؤْمِنُونَ حَتَّىٰ يُحَكِّمُوكَ فِيمَا شَجَرَ بَيْنَهُمْ ثُمَّ لَا يَجِدُوا فِي أَنفُسِهِمْ حَرَجًا مِّمَّا قَضَيْتَ وَيُسَلِّمُوا تَسْلِيمًا)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1" name="استنبطي وجه الدلالة من الآية السابقة"/>
          <p:cNvSpPr txBox="1"/>
          <p:nvPr/>
        </p:nvSpPr>
        <p:spPr>
          <a:xfrm>
            <a:off x="2490426" y="7388217"/>
            <a:ext cx="7612163" cy="1028701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11200"/>
              </a:lnSpc>
              <a:defRPr b="1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استنبطي وجه الدلالة من الآية السابقة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whole" bldLvl="1" animBg="1" rev="0" advAuto="0" spid="151" grpId="3"/>
      <p:bldP build="whole" bldLvl="1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8133" t="0" r="0" b="0"/>
          <a:stretch>
            <a:fillRect/>
          </a:stretch>
        </p:blipFill>
        <p:spPr>
          <a:xfrm>
            <a:off x="5113866" y="3183343"/>
            <a:ext cx="7469732" cy="565759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54" name="حكم من حكم بغير ماأنزل الله"/>
          <p:cNvSpPr/>
          <p:nvPr/>
        </p:nvSpPr>
        <p:spPr>
          <a:xfrm>
            <a:off x="1717408" y="585121"/>
            <a:ext cx="10013476" cy="1763487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حكم من حكم بغير ماأنزل الله</a:t>
            </a:r>
          </a:p>
        </p:txBody>
      </p:sp>
      <p:sp>
        <p:nvSpPr>
          <p:cNvPr id="155" name="كفر أكبر مخرج من المله"/>
          <p:cNvSpPr/>
          <p:nvPr/>
        </p:nvSpPr>
        <p:spPr>
          <a:xfrm>
            <a:off x="724044" y="3196195"/>
            <a:ext cx="4103339" cy="2546913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كفر أكبر مخرج من المله</a:t>
            </a:r>
          </a:p>
        </p:txBody>
      </p:sp>
      <p:sp>
        <p:nvSpPr>
          <p:cNvPr id="156" name="كفر أصغر غير مخرج من المله"/>
          <p:cNvSpPr/>
          <p:nvPr/>
        </p:nvSpPr>
        <p:spPr>
          <a:xfrm>
            <a:off x="724044" y="6065704"/>
            <a:ext cx="4103339" cy="2546912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كفر أصغر غير مخرج من المله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whole" bldLvl="1" animBg="1" rev="0" advAuto="0" spid="156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