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6633"/>
    <a:srgbClr val="0DAEFF"/>
    <a:srgbClr val="6E4924"/>
    <a:srgbClr val="663300"/>
    <a:srgbClr val="007B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723509-5097-4D90-8BF7-E735A2CEB908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F49AF1-FC19-4A37-9EF0-49F94240ADCF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819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7BD391-6926-4CAB-AC4C-58D1AB8A52DD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92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E07A3C-DEB4-477A-A451-4D561E36DE6F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3F435-06B5-4F19-AA65-C15AF2FAEB9C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2A35-15BE-4CD8-90C6-37777D358607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C00D-B751-4443-A87B-2A95AF33C609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16DC-7EC8-40FA-96EF-ABE5BE151E8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429E-990A-4E75-B032-977C4C760297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6DDE-B051-4724-9810-2D9F1514305D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5AD42-80C1-4410-932E-9CF4F66149F5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07037-D437-4DA0-A3DE-886FBC244D8E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6EFBB-FF1B-41EB-B4A5-899C880A08C6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03F7-F613-4474-B861-20B3D06F4A1F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F3B34-4F79-4C81-BAF2-109E5A0A1A7C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B958-68B5-4A51-BD58-1966D01B938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3301-B399-4D5B-911F-9D0C06A51D8F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12E2-92DB-413A-9C79-DF9E84B167F8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F4D6D-4D29-44C3-9B2B-33648E9C102D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40B0-9AD1-42B8-A9A0-A8A29540B9CC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2DDCF-9C01-430F-8A9A-4DF7B2B8C0EE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E5A07-3A38-4C4F-9037-5FCEC8A284D4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C827-F301-4F6F-94B5-B56FDBA68E92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6B3B9-7173-41BD-B394-F7391690EBB9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5978-468C-4BB1-9492-454AA1F49AFE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F634-C006-4FD3-8BE0-172E4FB7A86B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Ovr>
    <a:masterClrMapping/>
  </p:clrMapOvr>
  <p:transition spd="slow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CDC40A-0F85-4EF8-9B9A-8B0E3BD6AA9D}" type="datetimeFigureOut">
              <a:rPr lang="ar-SA"/>
              <a:pPr>
                <a:defRPr/>
              </a:pPr>
              <a:t>17/11/1431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454D5-6AFE-4F11-A223-FF5C106A5860}" type="slidenum">
              <a:rPr lang="ar-SA"/>
              <a:pPr>
                <a:defRPr/>
              </a:pPr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ch (7)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مربع نص 3"/>
          <p:cNvSpPr txBox="1"/>
          <p:nvPr/>
        </p:nvSpPr>
        <p:spPr>
          <a:xfrm>
            <a:off x="2143108" y="642918"/>
            <a:ext cx="4714908" cy="92333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+mn-lt"/>
                <a:cs typeface="Diwani Bent" pitchFamily="2" charset="-78"/>
              </a:rPr>
              <a:t>بسم الله الرحمان الرحيم ...</a:t>
            </a:r>
          </a:p>
        </p:txBody>
      </p:sp>
      <p:pic>
        <p:nvPicPr>
          <p:cNvPr id="8" name="صورة 7" descr="ch (7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142984"/>
            <a:ext cx="2062145" cy="279558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مربع نص 8"/>
          <p:cNvSpPr txBox="1"/>
          <p:nvPr/>
        </p:nvSpPr>
        <p:spPr>
          <a:xfrm>
            <a:off x="5072066" y="5286388"/>
            <a:ext cx="3571900" cy="46166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ريان علي محمد قاسم ..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143108" y="5357826"/>
            <a:ext cx="1357322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مجموعة : 1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6143636" y="4786322"/>
            <a:ext cx="1785950" cy="46166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dirty="0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إعداد :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3357554" y="2786058"/>
            <a:ext cx="25891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الرضاع ..</a:t>
            </a:r>
          </a:p>
        </p:txBody>
      </p:sp>
      <p:sp>
        <p:nvSpPr>
          <p:cNvPr id="12" name="زر إجراء: الأمام أو التالي 11">
            <a:hlinkClick r:id="" action="ppaction://hlinkshowjump?jump=nextslide" highlightClick="1"/>
          </p:cNvPr>
          <p:cNvSpPr/>
          <p:nvPr/>
        </p:nvSpPr>
        <p:spPr>
          <a:xfrm>
            <a:off x="428625" y="6000750"/>
            <a:ext cx="428625" cy="428625"/>
          </a:xfrm>
          <a:prstGeom prst="actionButtonForwardNex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صورة 17" descr="ch (8).png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ربع نص 5"/>
          <p:cNvSpPr txBox="1"/>
          <p:nvPr/>
        </p:nvSpPr>
        <p:spPr>
          <a:xfrm>
            <a:off x="2928926" y="357166"/>
            <a:ext cx="2643206" cy="5232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الرضاع ...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2357438" y="785813"/>
            <a:ext cx="6072187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شروط الرضاع المحرم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لايكون الرضاع ناشراً للحرمة إلا بثلاثة شروط :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072198" y="2571744"/>
            <a:ext cx="2714644" cy="286232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تكون الرضعات </a:t>
            </a:r>
            <a:r>
              <a:rPr lang="ar-SA" b="1" u="sng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خمساً فأكثر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والدليل: حديث عائشة رضي الله عنها قالت : </a:t>
            </a:r>
            <a:r>
              <a:rPr lang="ar-SA" b="1" u="sng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أنزل في القرآن ”عشر رضعات معلومات يُحرِّمن ”فنُسخ من ذلك خمس وصار إلى خمس رضعات معلومات يُحرِّمن , فتوفي رسول الله صلى الله عليه وسلم والأمر على ذلك .</a:t>
            </a:r>
          </a:p>
        </p:txBody>
      </p:sp>
      <p:sp>
        <p:nvSpPr>
          <p:cNvPr id="12" name="مستطيل 11"/>
          <p:cNvSpPr/>
          <p:nvPr/>
        </p:nvSpPr>
        <p:spPr>
          <a:xfrm>
            <a:off x="5429250" y="5500688"/>
            <a:ext cx="3714750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u="sng" dirty="0">
                <a:ln w="10160">
                  <a:noFill/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 الرضعة هي : أن يلتقم الصبي الثدي ويرضعه ثم يتركه باختياره فهذه تعد رضعة فإذا عاد والتقم الثدي مرة أخرى كانت رضعة ثانية 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4286250" y="2857500"/>
            <a:ext cx="1143000" cy="14779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يكون اللبن بسبب حمل نتج عن نكاح صحيح .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642938" y="3000375"/>
            <a:ext cx="2286000" cy="34163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أن يكون الرضاع في الحولين </a:t>
            </a:r>
            <a:r>
              <a:rPr lang="ar-SA" b="1" u="sng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قال تعالى ” والوالدات يرضعن أولادهن حولين كاملين لمن أراد أن يتم الرضاعة ” </a:t>
            </a: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فجعل تمام الرضاعة حولين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وعن أم سلمة رضي الله عنها قالت </a:t>
            </a:r>
            <a:r>
              <a:rPr lang="ar-SA" b="1" u="sng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”قال صلى الله عليه وسلم ( لايحرم من الرضاع إلا مافتق الأمعاء وكان قبل الفطام ) .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pic>
        <p:nvPicPr>
          <p:cNvPr id="19" name="صورة 18" descr="ch (8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0"/>
            <a:ext cx="2214578" cy="177640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3" name="سهم للأسفل 22"/>
          <p:cNvSpPr/>
          <p:nvPr/>
        </p:nvSpPr>
        <p:spPr>
          <a:xfrm>
            <a:off x="6929438" y="1500188"/>
            <a:ext cx="1143000" cy="107156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9" name="مستطيل 8"/>
          <p:cNvSpPr/>
          <p:nvPr/>
        </p:nvSpPr>
        <p:spPr>
          <a:xfrm>
            <a:off x="7072330" y="2000240"/>
            <a:ext cx="81945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ln w="1016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الأول :</a:t>
            </a:r>
          </a:p>
        </p:txBody>
      </p:sp>
      <p:sp>
        <p:nvSpPr>
          <p:cNvPr id="24" name="سهم للأسفل 23"/>
          <p:cNvSpPr/>
          <p:nvPr/>
        </p:nvSpPr>
        <p:spPr>
          <a:xfrm>
            <a:off x="4429125" y="1571625"/>
            <a:ext cx="1143000" cy="1214438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4429124" y="2071678"/>
            <a:ext cx="93968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ln w="10160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الثاني  :</a:t>
            </a:r>
          </a:p>
        </p:txBody>
      </p:sp>
      <p:sp>
        <p:nvSpPr>
          <p:cNvPr id="25" name="سهم للأسفل 24"/>
          <p:cNvSpPr/>
          <p:nvPr/>
        </p:nvSpPr>
        <p:spPr>
          <a:xfrm>
            <a:off x="1857375" y="1643063"/>
            <a:ext cx="1143000" cy="1214437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15" name="مستطيل 14"/>
          <p:cNvSpPr/>
          <p:nvPr/>
        </p:nvSpPr>
        <p:spPr>
          <a:xfrm>
            <a:off x="2000232" y="2143116"/>
            <a:ext cx="8579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ln w="10160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الثالث  :</a:t>
            </a:r>
          </a:p>
        </p:txBody>
      </p:sp>
      <p:sp>
        <p:nvSpPr>
          <p:cNvPr id="20" name="زر إجراء: الأمام أو التالي 19">
            <a:hlinkClick r:id="" action="ppaction://hlinkshowjump?jump=nextslide" highlightClick="1"/>
          </p:cNvPr>
          <p:cNvSpPr/>
          <p:nvPr/>
        </p:nvSpPr>
        <p:spPr>
          <a:xfrm>
            <a:off x="285750" y="6143625"/>
            <a:ext cx="428625" cy="428625"/>
          </a:xfrm>
          <a:prstGeom prst="actionButtonForwardNex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6" grpId="0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Microsoft_Pc\My Documents\My Pictures\أطفال\حليم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 rot="16200000">
            <a:off x="-3" y="5"/>
            <a:ext cx="3286125" cy="328611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مربع نص 1"/>
          <p:cNvSpPr txBox="1"/>
          <p:nvPr/>
        </p:nvSpPr>
        <p:spPr>
          <a:xfrm>
            <a:off x="5857884" y="500042"/>
            <a:ext cx="2571768" cy="40011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 يترتب على الرضاع </a:t>
            </a:r>
            <a:r>
              <a:rPr lang="ar-SA" sz="2000" dirty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000125" y="1428750"/>
            <a:ext cx="7643813" cy="4000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إذا أرضعت امرأه طفلاً لم تلده خمس رضعات في الحولين فإنها :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857375" y="2286000"/>
            <a:ext cx="6786563" cy="1323975"/>
          </a:xfrm>
          <a:prstGeom prst="rect">
            <a:avLst/>
          </a:prstGeom>
          <a:noFill/>
          <a:ln>
            <a:noFill/>
          </a:ln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تكون أماً له من الرضاعة , وأولادها يكونون إخواناً لهذا المرتضع , وزوج المرأة يكون أباً له وأب المرأة التي أرضعت الطفل يصبح جداً له , وأم المرأة تكون جدة للطفل , وأخوان الزوج وأخواته يكونون أعماماً وعماتاً له , وكذلك إخوان الأم وأخواتها ,, وهكذا ... </a:t>
            </a:r>
          </a:p>
        </p:txBody>
      </p:sp>
      <p:pic>
        <p:nvPicPr>
          <p:cNvPr id="9" name="Picture 2" descr="D:\Documents and Settings\Microsoft_Pc\My Documents\My Pictures\أطفال\حليم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 rot="16200000">
            <a:off x="5857879" y="3571879"/>
            <a:ext cx="3286125" cy="3286118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10" name="مستطيل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43125" y="4143375"/>
            <a:ext cx="6357938" cy="10160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u="sng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أما إخوان الطفل من النسب فإنهم لا يصبحون أولاداً للمرضعه ولاإخواناً لأولادها فالحكم يتعلق بالذي رضع دون أبويه وإخوانه وسائر أقاربه ..</a:t>
            </a:r>
          </a:p>
        </p:txBody>
      </p:sp>
      <p:sp>
        <p:nvSpPr>
          <p:cNvPr id="11" name="زر إجراء: الأمام أو التالي 10">
            <a:hlinkClick r:id="" action="ppaction://hlinkshowjump?jump=nextslide" highlightClick="1"/>
          </p:cNvPr>
          <p:cNvSpPr/>
          <p:nvPr/>
        </p:nvSpPr>
        <p:spPr>
          <a:xfrm>
            <a:off x="571500" y="5786438"/>
            <a:ext cx="357188" cy="428625"/>
          </a:xfrm>
          <a:prstGeom prst="actionButtonForwardNex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pic>
        <p:nvPicPr>
          <p:cNvPr id="4" name="صورة 3" descr="ch (18)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28596" y="571480"/>
            <a:ext cx="2285984" cy="18573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صورة 4" descr="ch (18)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4143372" y="1643050"/>
            <a:ext cx="2285984" cy="18573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صورة 5" descr="ch (18)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2500298" y="4572008"/>
            <a:ext cx="2285984" cy="18573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صورة 6" descr="ch (18)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929454" y="285728"/>
            <a:ext cx="1928794" cy="18573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صورة 7" descr="ch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38632"/>
            <a:ext cx="2214578" cy="241936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128" name="مربع نص 9"/>
          <p:cNvSpPr txBox="1">
            <a:spLocks noChangeArrowheads="1"/>
          </p:cNvSpPr>
          <p:nvPr/>
        </p:nvSpPr>
        <p:spPr bwMode="auto">
          <a:xfrm>
            <a:off x="5715000" y="285750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 u="sng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أحكام الرضاع </a:t>
            </a:r>
            <a:r>
              <a:rPr lang="ar-SA" sz="2000" b="1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214563" y="928688"/>
            <a:ext cx="6215062" cy="36988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إذا وجد الرضاع بالشروط السابقة فالذي يتعلق به حكمان فقط هما :</a:t>
            </a:r>
          </a:p>
        </p:txBody>
      </p:sp>
      <p:sp>
        <p:nvSpPr>
          <p:cNvPr id="5130" name="مربع نص 11"/>
          <p:cNvSpPr txBox="1">
            <a:spLocks noChangeArrowheads="1"/>
          </p:cNvSpPr>
          <p:nvPr/>
        </p:nvSpPr>
        <p:spPr bwMode="auto">
          <a:xfrm>
            <a:off x="1714500" y="1571625"/>
            <a:ext cx="64293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تحريم النكاح لقوله تعالى: (حرمت عليكم أمهاتكم وبناتكم وأخواتكم وعماتكم وخالاتكم وبنات الأخ وبنات الأخت وأمهاتكم اللاتي أرضعنكم وأخواتكم من الرضاعة )</a:t>
            </a:r>
          </a:p>
        </p:txBody>
      </p:sp>
      <p:sp>
        <p:nvSpPr>
          <p:cNvPr id="5131" name="مربع نص 12"/>
          <p:cNvSpPr txBox="1">
            <a:spLocks noChangeArrowheads="1"/>
          </p:cNvSpPr>
          <p:nvPr/>
        </p:nvSpPr>
        <p:spPr bwMode="auto">
          <a:xfrm>
            <a:off x="2000250" y="2571750"/>
            <a:ext cx="6143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 u="sng" dirty="0">
                <a:solidFill>
                  <a:srgbClr val="0DAE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كما جاءت السنة متممة ومفصلة قاعدة التحريم وهي ؛ أن كل من يحرم نكاحهن من النسب يحرم من الرضاعة كما في حديث عائشة رضي الله عنها أن النبي صلى الله عليه وسلم قال ” إن الرضاعة تحرم </a:t>
            </a:r>
            <a:r>
              <a:rPr lang="ar-SA" sz="2000" b="1" u="sng" dirty="0" err="1">
                <a:solidFill>
                  <a:srgbClr val="0DAE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مايحرم</a:t>
            </a:r>
            <a:r>
              <a:rPr lang="ar-SA" sz="2000" b="1" u="sng" dirty="0">
                <a:solidFill>
                  <a:srgbClr val="0DAE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من الولادة ”</a:t>
            </a:r>
          </a:p>
        </p:txBody>
      </p:sp>
      <p:sp>
        <p:nvSpPr>
          <p:cNvPr id="5132" name="مربع نص 13"/>
          <p:cNvSpPr txBox="1">
            <a:spLocks noChangeArrowheads="1"/>
          </p:cNvSpPr>
          <p:nvPr/>
        </p:nvSpPr>
        <p:spPr bwMode="auto">
          <a:xfrm>
            <a:off x="1643063" y="4357688"/>
            <a:ext cx="67151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 ثبوت أحكام </a:t>
            </a:r>
            <a:r>
              <a:rPr lang="ar-SA" sz="2000" b="1" u="sng" dirty="0" err="1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المحرمية</a:t>
            </a:r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إلى القريبة من الرضاع فيجوز النظر إليها والخلوة </a:t>
            </a:r>
            <a:r>
              <a:rPr lang="ar-SA" sz="2000" b="1" u="sng" dirty="0" err="1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بها</a:t>
            </a:r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ومصافحتها وكونه محرم لها في السفر ونحو ذلك من أحكام المحارم يدل لذلك أن عائشة رضي الله عنها سألت رسول الله صلى الله عليه وسلم عن أفلح _أخي أبي </a:t>
            </a:r>
            <a:r>
              <a:rPr lang="ar-SA" sz="2000" b="1" u="sng" dirty="0" err="1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القعيس</a:t>
            </a:r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هل يدخل عليها ؟ وكانت امرأة أبي </a:t>
            </a:r>
            <a:r>
              <a:rPr lang="ar-SA" sz="2000" b="1" u="sng" dirty="0" err="1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القعيس</a:t>
            </a:r>
            <a:r>
              <a:rPr lang="ar-SA" sz="2000" b="1" u="sng" dirty="0">
                <a:solidFill>
                  <a:srgbClr val="007BB8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قد أرضعتها , فقال ” ليلج عليك فإنه عمك من الرضاعة ”</a:t>
            </a:r>
          </a:p>
        </p:txBody>
      </p:sp>
      <p:sp>
        <p:nvSpPr>
          <p:cNvPr id="15" name="زر إجراء: الأمام أو التالي 14">
            <a:hlinkClick r:id="" action="ppaction://hlinkshowjump?jump=nextslide" highlightClick="1"/>
          </p:cNvPr>
          <p:cNvSpPr/>
          <p:nvPr/>
        </p:nvSpPr>
        <p:spPr>
          <a:xfrm>
            <a:off x="357188" y="6215063"/>
            <a:ext cx="428625" cy="357187"/>
          </a:xfrm>
          <a:prstGeom prst="actionButtonForwardNext">
            <a:avLst/>
          </a:prstGeom>
          <a:noFill/>
          <a:ln>
            <a:solidFill>
              <a:srgbClr val="0D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11" grpId="0"/>
      <p:bldP spid="5130" grpId="0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صورة 7" descr="ch (3).jpg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6E4924"/>
            </a:solidFill>
            <a:miter lim="800000"/>
            <a:headEnd/>
            <a:tailEnd/>
          </a:ln>
        </p:spPr>
      </p:pic>
      <p:sp>
        <p:nvSpPr>
          <p:cNvPr id="6147" name="مربع نص 1"/>
          <p:cNvSpPr txBox="1">
            <a:spLocks noChangeArrowheads="1"/>
          </p:cNvSpPr>
          <p:nvPr/>
        </p:nvSpPr>
        <p:spPr bwMode="auto">
          <a:xfrm>
            <a:off x="5500688" y="714375"/>
            <a:ext cx="2786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الشك في الرضاع : </a:t>
            </a:r>
          </a:p>
        </p:txBody>
      </p:sp>
      <p:sp>
        <p:nvSpPr>
          <p:cNvPr id="6148" name="مربع نص 2"/>
          <p:cNvSpPr txBox="1">
            <a:spLocks noChangeArrowheads="1"/>
          </p:cNvSpPr>
          <p:nvPr/>
        </p:nvSpPr>
        <p:spPr bwMode="auto">
          <a:xfrm>
            <a:off x="1285875" y="1285875"/>
            <a:ext cx="621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000" b="1" u="sng" dirty="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قد يحدث الشك في الرضاع على وجهين :</a:t>
            </a:r>
          </a:p>
        </p:txBody>
      </p:sp>
      <p:sp>
        <p:nvSpPr>
          <p:cNvPr id="6149" name="مربع نص 3"/>
          <p:cNvSpPr txBox="1">
            <a:spLocks noChangeArrowheads="1"/>
          </p:cNvSpPr>
          <p:nvPr/>
        </p:nvSpPr>
        <p:spPr bwMode="auto">
          <a:xfrm>
            <a:off x="1714500" y="1928813"/>
            <a:ext cx="6786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u="sng" dirty="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1-</a:t>
            </a:r>
            <a:r>
              <a:rPr lang="ar-SA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الشك في حصول الرضاع من عدمه فتقول المرأة : </a:t>
            </a:r>
            <a:r>
              <a:rPr lang="ar-SA" u="sng" dirty="0" err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لاأدري</a:t>
            </a:r>
            <a:r>
              <a:rPr lang="ar-SA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أرضعت فلاناً أولم أرضعه . </a:t>
            </a:r>
          </a:p>
        </p:txBody>
      </p:sp>
      <p:sp>
        <p:nvSpPr>
          <p:cNvPr id="6150" name="مربع نص 4"/>
          <p:cNvSpPr txBox="1">
            <a:spLocks noChangeArrowheads="1"/>
          </p:cNvSpPr>
          <p:nvPr/>
        </p:nvSpPr>
        <p:spPr bwMode="auto">
          <a:xfrm>
            <a:off x="714375" y="2857500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b="1" u="sng" dirty="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</a:t>
            </a:r>
            <a:r>
              <a:rPr lang="ar-SA" b="1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الشك في عدد </a:t>
            </a:r>
            <a:r>
              <a:rPr lang="ar-SA" b="1" u="sng" dirty="0" err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الرضعات</a:t>
            </a:r>
            <a:r>
              <a:rPr lang="ar-SA" b="1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المحرمة , وهي خمس </a:t>
            </a:r>
            <a:r>
              <a:rPr lang="ar-SA" b="1" u="sng" dirty="0" err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رضعات</a:t>
            </a:r>
            <a:r>
              <a:rPr lang="ar-SA" b="1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فتقول المرأة </a:t>
            </a:r>
            <a:r>
              <a:rPr lang="ar-SA" b="1" u="sng" dirty="0" err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لاأدري</a:t>
            </a:r>
            <a:r>
              <a:rPr lang="ar-SA" b="1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أرضعت فلاناً خمس </a:t>
            </a:r>
            <a:r>
              <a:rPr lang="ar-SA" b="1" u="sng" dirty="0" err="1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رضعات</a:t>
            </a:r>
            <a:r>
              <a:rPr lang="ar-SA" b="1" u="sng" dirty="0">
                <a:solidFill>
                  <a:srgbClr val="9966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أو أربع أو لا أدري أرضعته خمساً أو أقل منها أو نحو ذلك  </a:t>
            </a:r>
          </a:p>
        </p:txBody>
      </p:sp>
      <p:sp>
        <p:nvSpPr>
          <p:cNvPr id="6151" name="مربع نص 5"/>
          <p:cNvSpPr txBox="1">
            <a:spLocks noChangeArrowheads="1"/>
          </p:cNvSpPr>
          <p:nvPr/>
        </p:nvSpPr>
        <p:spPr bwMode="auto">
          <a:xfrm>
            <a:off x="928688" y="4286250"/>
            <a:ext cx="75009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 sz="2000" u="sng" dirty="0">
              <a:solidFill>
                <a:srgbClr val="6E492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يكفي في ثبوت الرضاع إخبار امرأة واحدة </a:t>
            </a:r>
            <a:r>
              <a:rPr lang="ar-SA" sz="2000" u="sng" dirty="0" err="1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موثوقة</a:t>
            </a:r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أنها أرضعت فلاناً ؛ إذ النساء في هذه الأمور أضبط من الرجال فعن عقبة بن الحارث أنه تزوج ابنة لأبي </a:t>
            </a:r>
            <a:r>
              <a:rPr lang="ar-SA" sz="2000" u="sng" dirty="0" err="1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إهاب</a:t>
            </a:r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بن عزيز , فأتته </a:t>
            </a:r>
            <a:r>
              <a:rPr lang="ar-SA" sz="2000" u="sng" dirty="0" err="1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إمرأه</a:t>
            </a:r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فقالت: غني قد أرضعت عقبة والتي تزوج , فقال لها عقبة : </a:t>
            </a:r>
            <a:r>
              <a:rPr lang="ar-SA" sz="2000" u="sng" dirty="0" err="1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ماأعلم</a:t>
            </a:r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أنكِ أرضعتني </a:t>
            </a:r>
            <a:r>
              <a:rPr lang="ar-SA" sz="2000" u="sng" dirty="0" err="1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ولاأخبرتني</a:t>
            </a:r>
            <a:r>
              <a:rPr lang="ar-SA" sz="2000" u="sng" dirty="0">
                <a:solidFill>
                  <a:srgbClr val="6E492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فركب إلى رسول إلى رسول الله صلى الله عليه وسلم بالمدينة فسأله , فقال رسول الله صلى الله عليه وسلم :“ كيف وقد قيل“ , ففارقها عقبة, ونكحت زوجاً غيره. </a:t>
            </a:r>
          </a:p>
        </p:txBody>
      </p:sp>
      <p:sp>
        <p:nvSpPr>
          <p:cNvPr id="6152" name="مستطيل 6"/>
          <p:cNvSpPr>
            <a:spLocks noChangeArrowheads="1"/>
          </p:cNvSpPr>
          <p:nvPr/>
        </p:nvSpPr>
        <p:spPr bwMode="auto">
          <a:xfrm>
            <a:off x="3802063" y="4071938"/>
            <a:ext cx="2360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000" b="1" u="sng" dirty="0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ثبوت الرضاع بالإخبار ..</a:t>
            </a:r>
          </a:p>
        </p:txBody>
      </p:sp>
      <p:sp>
        <p:nvSpPr>
          <p:cNvPr id="9" name="زر إجراء: الأمام أو التالي 8">
            <a:hlinkClick r:id="" action="ppaction://hlinkshowjump?jump=endshow" highlightClick="1"/>
          </p:cNvPr>
          <p:cNvSpPr/>
          <p:nvPr/>
        </p:nvSpPr>
        <p:spPr>
          <a:xfrm>
            <a:off x="357188" y="6000750"/>
            <a:ext cx="285750" cy="428625"/>
          </a:xfrm>
          <a:prstGeom prst="actionButtonForwardNext">
            <a:avLst/>
          </a:prstGeom>
          <a:noFill/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1" anchor="ctr"/>
      <a:lstStyle>
        <a:defPPr algn="ctr">
          <a:defRPr>
            <a:ln>
              <a:solidFill>
                <a:schemeClr val="accent6">
                  <a:lumMod val="50000"/>
                </a:schemeClr>
              </a:solidFill>
            </a:ln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547</Words>
  <Application>Microsoft Office PowerPoint</Application>
  <PresentationFormat>عرض على الشاشة (3:4)‏</PresentationFormat>
  <Paragraphs>35</Paragraphs>
  <Slides>5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Arial Unicode MS</vt:lpstr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Microsoft.Co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Al Fajar</cp:lastModifiedBy>
  <cp:revision>26</cp:revision>
  <dcterms:created xsi:type="dcterms:W3CDTF">2010-09-27T14:44:21Z</dcterms:created>
  <dcterms:modified xsi:type="dcterms:W3CDTF">2010-10-24T11:48:12Z</dcterms:modified>
</cp:coreProperties>
</file>