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9" r:id="rId3"/>
    <p:sldId id="260" r:id="rId4"/>
    <p:sldId id="363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5" r:id="rId17"/>
    <p:sldId id="376" r:id="rId18"/>
    <p:sldId id="377" r:id="rId19"/>
    <p:sldId id="378" r:id="rId20"/>
    <p:sldId id="379" r:id="rId21"/>
    <p:sldId id="380" r:id="rId22"/>
    <p:sldId id="382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FFF99"/>
    <a:srgbClr val="EDE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35" autoAdjust="0"/>
    <p:restoredTop sz="94660"/>
  </p:normalViewPr>
  <p:slideViewPr>
    <p:cSldViewPr snapToGrid="0">
      <p:cViewPr>
        <p:scale>
          <a:sx n="60" d="100"/>
          <a:sy n="60" d="100"/>
        </p:scale>
        <p:origin x="27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73DDF-223D-4F87-97FD-205AF8950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5C6F1E6-79C8-4B98-A4E1-F3760D581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859607-2FF8-4AD8-AF13-676EC950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3ACCC1-6B70-468E-A450-13315BE7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B7B139-C36B-434A-9944-4C21895C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091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3C95F-B6E5-422A-8A03-4912D9BA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451EA8-7FB3-4420-8866-8B4B2BC4A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C43706-9727-4FF0-9D49-2607981F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BC1FC0-C204-4A95-BCE1-6C6FD2B8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BB74C7-E108-4904-A3F2-1C068D64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2111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9D36AE1-AE87-475D-AE02-03CC04F39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8295220-9450-4A89-9DCC-15F4DA446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9A9A91-6338-4A82-8963-7606FF2B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B89622-DE1A-457A-9152-BA313552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448340-EA77-4027-BF4B-9925B59A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5552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6761A6-64CF-4A1A-BD7F-3819D1ED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01F1E3-441A-4084-BA69-E9F08A0CE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93F97A-393A-48E8-A56F-C7B5B719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D763D3-3828-4639-9570-5D1ACFAE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6AF03D-4631-483B-9024-0DE09D8D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099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136BC-0224-40CC-AB55-46966AF7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269238-0022-42C1-AE87-36632CBF7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A90E3C-D011-479A-8B5F-2A110FCF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30F1EE-96C4-4050-83DE-8992F3A6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1F17E0-5936-442A-993D-753F862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991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B87C86-264A-42A9-82A4-0ED1235F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7E958F-033C-41AC-AB92-F22EACBB0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8D1340-9EFE-419C-8970-B7AAF5F1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F664B8-AEE1-4E84-8B80-F1E44C6F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342055-DED1-44DF-B2F3-3E70F706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373F5-2112-44B7-9794-0B27406B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851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3D08F4-A462-4F9B-A460-65A5171C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042DF2-42F1-414B-A449-9025784F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EFA6F9-5E1E-446A-8268-92A9F664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11C2194-0549-43D5-8A34-FB4EE6220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9CF65F5-F11B-4104-8685-226E58435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0CD0540-B39D-47C6-94B0-580501D1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53BF14A-3DF3-41F7-A910-AB4599F5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D57AB1D-9707-49CC-80F9-A95E538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953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71342B-BF4C-4E4E-962B-5D9413F9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9AE5A60-FD11-4BB0-9C0E-962F40B4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F433C88-56FC-476B-A8CD-EAC5E0E6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FDD446A-B4B0-4B16-9CC0-9FD1F0B2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021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3739EB-1E61-4848-8AB3-48698BAF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8D76476-567C-425F-A07E-FF4FE556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3FD293-87A0-4B7F-88A8-DD2FE71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967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33732-B9F6-4762-BB13-2CB4C007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A3840C-016A-4FA9-9E4D-E65915E1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12E578B-EA31-468D-A22E-5F84010E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4B36A5-FADA-4BE0-B62C-7758406D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FFCCA0-BD9E-494B-BD82-F8DD9B8B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098423-C110-4B39-B8A7-B882698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079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A1398-3471-4A4D-A660-3C1C826D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71E7167-5DB7-4B29-8D1F-EF52E1FB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9BD10B0-7841-400F-A854-13F95E484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021831-4B93-43B4-8F4B-74F2AFD0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D6E999-FB7E-4435-B0DB-688A3D65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6F0C83-7C1A-4445-8E12-55DAC451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31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17000" r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E3CA66-9EF8-4C37-B4D8-DD78AF2B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95D2F4-6202-4280-8DBD-08FD7FB82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8F5CE6-5ED1-44D6-8FA5-EFF814704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C2E6-3ED3-4DF0-BA73-70CC8101051E}" type="datetimeFigureOut">
              <a:rPr lang="ar-SA" smtClean="0"/>
              <a:t>24/01/42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232215-7F18-4FDE-B99A-7C98093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43F8F6-9DF3-4DAA-A4AD-ACDC5319D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81E8-C7D7-4819-A07E-784D9B5A55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4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fegh_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7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06C206-071E-40D9-A2B9-8C84591B6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86" y="509492"/>
            <a:ext cx="2888792" cy="154839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1C50A70-5C54-49BC-9DF6-297E55F66EC2}"/>
              </a:ext>
            </a:extLst>
          </p:cNvPr>
          <p:cNvSpPr/>
          <p:nvPr/>
        </p:nvSpPr>
        <p:spPr>
          <a:xfrm>
            <a:off x="3825295" y="3776101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32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  <a:hlinkClick r:id="rId3"/>
              </a:rPr>
              <a:t>http://t.me/abd_fegh_1</a:t>
            </a:r>
            <a:r>
              <a:rPr lang="en-US" sz="32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endParaRPr lang="ar-SA" sz="3200" b="1" dirty="0">
              <a:solidFill>
                <a:srgbClr val="E7E6E6">
                  <a:lumMod val="50000"/>
                </a:srgb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A2B3835-9D96-4CE1-9728-88AE3A382648}"/>
              </a:ext>
            </a:extLst>
          </p:cNvPr>
          <p:cNvSpPr/>
          <p:nvPr/>
        </p:nvSpPr>
        <p:spPr>
          <a:xfrm>
            <a:off x="3365135" y="1903914"/>
            <a:ext cx="6154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 kern="0" dirty="0">
                <a:solidFill>
                  <a:srgbClr val="002060"/>
                </a:solidFill>
                <a:cs typeface="Calibri"/>
                <a:sym typeface="Calibri"/>
              </a:rPr>
              <a:t>الكفالة</a:t>
            </a:r>
            <a:endParaRPr kumimoji="0" lang="ar-SA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37052FE3-AEE4-4139-B1C4-2ECEB8F373C4}"/>
              </a:ext>
            </a:extLst>
          </p:cNvPr>
          <p:cNvGrpSpPr/>
          <p:nvPr/>
        </p:nvGrpSpPr>
        <p:grpSpPr>
          <a:xfrm>
            <a:off x="5055862" y="3110268"/>
            <a:ext cx="2592288" cy="180858"/>
            <a:chOff x="5364088" y="1664804"/>
            <a:chExt cx="3096344" cy="216024"/>
          </a:xfrm>
        </p:grpSpPr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529D09E6-AA5C-48F4-8594-918C9D249D38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B00944B5-B826-4143-B579-92DE3A37072D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C9F7C40C-8CF9-450F-8D66-BE8E3889843D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BF0FA140-B1D1-44B1-ABAC-973F098F3DBC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3" name="Straight Connector 20">
                <a:extLst>
                  <a:ext uri="{FF2B5EF4-FFF2-40B4-BE49-F238E27FC236}">
                    <a16:creationId xmlns:a16="http://schemas.microsoft.com/office/drawing/2014/main" id="{F56F5B4E-8700-4A00-B6E0-0D0084053DE6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22">
                <a:extLst>
                  <a:ext uri="{FF2B5EF4-FFF2-40B4-BE49-F238E27FC236}">
                    <a16:creationId xmlns:a16="http://schemas.microsoft.com/office/drawing/2014/main" id="{C04EDFF3-BD71-4297-93D7-666E804BE220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C7038310-6C4C-44C4-8A6C-127D36E9D24E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1" name="Straight Connector 26">
                <a:extLst>
                  <a:ext uri="{FF2B5EF4-FFF2-40B4-BE49-F238E27FC236}">
                    <a16:creationId xmlns:a16="http://schemas.microsoft.com/office/drawing/2014/main" id="{E2C246F9-5F22-4653-9E1C-4A9CA9CF073E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27">
                <a:extLst>
                  <a:ext uri="{FF2B5EF4-FFF2-40B4-BE49-F238E27FC236}">
                    <a16:creationId xmlns:a16="http://schemas.microsoft.com/office/drawing/2014/main" id="{4168CFE8-B343-40E9-ABE2-2AC94A760C00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04692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E416DA0-48FB-4CBF-A6AC-70135D30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99B7D7C-E705-429F-A7D1-C80D03542076}"/>
              </a:ext>
            </a:extLst>
          </p:cNvPr>
          <p:cNvSpPr/>
          <p:nvPr/>
        </p:nvSpPr>
        <p:spPr>
          <a:xfrm>
            <a:off x="6627175" y="415993"/>
            <a:ext cx="4339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تصح فيه الكفالة وما لا تصح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6589BA0-C8D1-4E3E-A674-D731097E05B5}"/>
              </a:ext>
            </a:extLst>
          </p:cNvPr>
          <p:cNvSpPr/>
          <p:nvPr/>
        </p:nvSpPr>
        <p:spPr>
          <a:xfrm>
            <a:off x="452889" y="2995470"/>
            <a:ext cx="1122995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تصح الكفالة ببدن من عليه ............. أو بيدهـ ......................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ولا تصح ببدن من عليه...................  ولا من عليه ............... </a:t>
            </a:r>
            <a:endParaRPr lang="ar-SA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16EC465-41E4-4291-B184-88524F7A86A3}"/>
              </a:ext>
            </a:extLst>
          </p:cNvPr>
          <p:cNvSpPr/>
          <p:nvPr/>
        </p:nvSpPr>
        <p:spPr>
          <a:xfrm>
            <a:off x="3530991" y="2362725"/>
            <a:ext cx="1378634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دين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FD35264-88F6-48EB-A9EF-A4DE3FEA80CC}"/>
              </a:ext>
            </a:extLst>
          </p:cNvPr>
          <p:cNvSpPr/>
          <p:nvPr/>
        </p:nvSpPr>
        <p:spPr>
          <a:xfrm>
            <a:off x="1956239" y="2373617"/>
            <a:ext cx="1378634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حد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D41B1DF-DF64-444B-93C9-A5B33BACE8B6}"/>
              </a:ext>
            </a:extLst>
          </p:cNvPr>
          <p:cNvSpPr/>
          <p:nvPr/>
        </p:nvSpPr>
        <p:spPr>
          <a:xfrm>
            <a:off x="5105743" y="2362725"/>
            <a:ext cx="2106295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عين مضمونه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7AE1CEA-FF88-436E-8B1D-D8674AC554C1}"/>
              </a:ext>
            </a:extLst>
          </p:cNvPr>
          <p:cNvSpPr/>
          <p:nvPr/>
        </p:nvSpPr>
        <p:spPr>
          <a:xfrm>
            <a:off x="7408156" y="2362724"/>
            <a:ext cx="2793426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حق مرتبط بشخصه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4FE01E-A8C0-4C67-8C1D-7BA57212BA9A}"/>
              </a:ext>
            </a:extLst>
          </p:cNvPr>
          <p:cNvSpPr/>
          <p:nvPr/>
        </p:nvSpPr>
        <p:spPr>
          <a:xfrm>
            <a:off x="934518" y="1399051"/>
            <a:ext cx="10322963" cy="781094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بعد قراءة النص في الكتاب املئ/ي فجوة المعلومات من الخيارات التي امامك:</a:t>
            </a:r>
          </a:p>
        </p:txBody>
      </p:sp>
      <p:pic>
        <p:nvPicPr>
          <p:cNvPr id="1026" name="Picture 2" descr="ماهي استراتيجية فجوة المعلومات - المرسال">
            <a:extLst>
              <a:ext uri="{FF2B5EF4-FFF2-40B4-BE49-F238E27FC236}">
                <a16:creationId xmlns:a16="http://schemas.microsoft.com/office/drawing/2014/main" id="{92A38208-04D7-405E-9F66-865A9DFB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9" l="587" r="99119">
                        <a14:foregroundMark x1="91189" y1="78261" x2="91189" y2="78261"/>
                        <a14:foregroundMark x1="99119" y1="88043" x2="99119" y2="88043"/>
                        <a14:foregroundMark x1="97797" y1="86739" x2="97797" y2="85652"/>
                        <a14:foregroundMark x1="95742" y1="93043" x2="90749" y2="95435"/>
                        <a14:foregroundMark x1="8957" y1="84130" x2="11747" y2="70652"/>
                        <a14:foregroundMark x1="11747" y1="70652" x2="734" y2="86087"/>
                        <a14:foregroundMark x1="4552" y1="94783" x2="18062" y2="84348"/>
                        <a14:foregroundMark x1="11307" y1="91087" x2="11747" y2="96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01" y="3838401"/>
            <a:ext cx="4532799" cy="30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7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9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E416DA0-48FB-4CBF-A6AC-70135D30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3149" y="310872"/>
            <a:ext cx="7379443" cy="86158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99B7D7C-E705-429F-A7D1-C80D03542076}"/>
              </a:ext>
            </a:extLst>
          </p:cNvPr>
          <p:cNvSpPr/>
          <p:nvPr/>
        </p:nvSpPr>
        <p:spPr>
          <a:xfrm>
            <a:off x="6627175" y="415993"/>
            <a:ext cx="4339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تصح فيه الكفالة وما لا تصح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6589BA0-C8D1-4E3E-A674-D731097E05B5}"/>
              </a:ext>
            </a:extLst>
          </p:cNvPr>
          <p:cNvSpPr/>
          <p:nvPr/>
        </p:nvSpPr>
        <p:spPr>
          <a:xfrm>
            <a:off x="481024" y="2418694"/>
            <a:ext cx="1122995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تصح الكفالة ببدن من عليه ............. أو بيدهـ ......................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ولا تصح ببدن من عليه...................  ولا من عليه ............... </a:t>
            </a:r>
            <a:endParaRPr lang="ar-SA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82A6D7B-A55A-4AFA-BB12-9DAA0E3ADB27}"/>
              </a:ext>
            </a:extLst>
          </p:cNvPr>
          <p:cNvSpPr/>
          <p:nvPr/>
        </p:nvSpPr>
        <p:spPr>
          <a:xfrm>
            <a:off x="5570806" y="2507137"/>
            <a:ext cx="1378634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دين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F3C2A45-2475-4AEF-BC61-7EF0678A85B0}"/>
              </a:ext>
            </a:extLst>
          </p:cNvPr>
          <p:cNvSpPr/>
          <p:nvPr/>
        </p:nvSpPr>
        <p:spPr>
          <a:xfrm>
            <a:off x="5570806" y="3001525"/>
            <a:ext cx="1378634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حد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EE18B3B-4DF1-4687-8F28-69F8EBE871FA}"/>
              </a:ext>
            </a:extLst>
          </p:cNvPr>
          <p:cNvSpPr/>
          <p:nvPr/>
        </p:nvSpPr>
        <p:spPr>
          <a:xfrm>
            <a:off x="1985059" y="2507136"/>
            <a:ext cx="2106295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عين مضمونه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A839C32-7D09-45E1-88AE-1EF137BCDBA9}"/>
              </a:ext>
            </a:extLst>
          </p:cNvPr>
          <p:cNvSpPr/>
          <p:nvPr/>
        </p:nvSpPr>
        <p:spPr>
          <a:xfrm>
            <a:off x="588346" y="2982991"/>
            <a:ext cx="2793426" cy="4501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حق مرتبط بشخصه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D134874-FB1A-4320-906E-83B046147F68}"/>
              </a:ext>
            </a:extLst>
          </p:cNvPr>
          <p:cNvSpPr/>
          <p:nvPr/>
        </p:nvSpPr>
        <p:spPr>
          <a:xfrm>
            <a:off x="934518" y="1399051"/>
            <a:ext cx="10322963" cy="781094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بعد قراءة النص في الكتاب املئ/ي فجوة المعلومات من الخيارات التي امامك:</a:t>
            </a:r>
          </a:p>
        </p:txBody>
      </p:sp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CA14BFA-E186-485E-AC3F-BEE621EF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31" b="94757" l="10000" r="90000">
                        <a14:foregroundMark x1="68641" y1="7379" x2="69806" y2="17864"/>
                        <a14:foregroundMark x1="68835" y1="10680" x2="69612" y2="19320"/>
                        <a14:foregroundMark x1="68835" y1="14369" x2="68641" y2="20485"/>
                        <a14:foregroundMark x1="68155" y1="14757" x2="65922" y2="18447"/>
                        <a14:foregroundMark x1="73689" y1="14563" x2="73689" y2="14563"/>
                        <a14:foregroundMark x1="73689" y1="12330" x2="73689" y2="12330"/>
                        <a14:foregroundMark x1="74369" y1="9029" x2="74369" y2="9029"/>
                        <a14:foregroundMark x1="73883" y1="7961" x2="73883" y2="7961"/>
                        <a14:foregroundMark x1="74563" y1="9223" x2="76408" y2="11262"/>
                        <a14:foregroundMark x1="73689" y1="6602" x2="66796" y2="5728"/>
                        <a14:foregroundMark x1="66796" y1="5728" x2="64078" y2="12330"/>
                        <a14:foregroundMark x1="64078" y1="12330" x2="64078" y2="15631"/>
                        <a14:foregroundMark x1="45437" y1="83495" x2="51650" y2="86602"/>
                        <a14:foregroundMark x1="51650" y1="86602" x2="53204" y2="94757"/>
                        <a14:foregroundMark x1="44369" y1="85146" x2="43786" y2="93010"/>
                        <a14:foregroundMark x1="43786" y1="93010" x2="40291" y2="94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55" y="3244768"/>
            <a:ext cx="3799527" cy="37995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E82851-87DF-433C-BAEF-EDCAF2E9B1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8" t="55298" r="-8552" b="-5298"/>
          <a:stretch/>
        </p:blipFill>
        <p:spPr>
          <a:xfrm flipH="1">
            <a:off x="1854397" y="3301927"/>
            <a:ext cx="5320125" cy="366524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9F1EF84A-8352-42F3-BED9-5B6BCAA4204D}"/>
              </a:ext>
            </a:extLst>
          </p:cNvPr>
          <p:cNvSpPr/>
          <p:nvPr/>
        </p:nvSpPr>
        <p:spPr>
          <a:xfrm flipH="1">
            <a:off x="2662437" y="4316391"/>
            <a:ext cx="36624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تصح الكفالة ببدن من عليه حد أو حق مرتبط بشخصه ، برر/ي تبريرًا منطقيًا: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2E19120-04E2-49EB-A9DE-45775FFB92CA}"/>
              </a:ext>
            </a:extLst>
          </p:cNvPr>
          <p:cNvSpPr/>
          <p:nvPr/>
        </p:nvSpPr>
        <p:spPr>
          <a:xfrm>
            <a:off x="112542" y="112542"/>
            <a:ext cx="3978812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فجوة المعلومات – تبرير منطقي*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FE536B7-AD10-490B-AC19-DBEF503C7ED4}"/>
              </a:ext>
            </a:extLst>
          </p:cNvPr>
          <p:cNvSpPr/>
          <p:nvPr/>
        </p:nvSpPr>
        <p:spPr>
          <a:xfrm>
            <a:off x="7132885" y="4407514"/>
            <a:ext cx="390042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من عقود الارفاق التي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يجوز أخذ الأجر عليها.</a:t>
            </a:r>
          </a:p>
        </p:txBody>
      </p:sp>
    </p:spTree>
    <p:extLst>
      <p:ext uri="{BB962C8B-B14F-4D97-AF65-F5344CB8AC3E}">
        <p14:creationId xmlns:p14="http://schemas.microsoft.com/office/powerpoint/2010/main" val="1822921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2310127" y="343975"/>
            <a:ext cx="7790477" cy="1189404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باستخدام استراتيجية ماذا لو ، ناقش/ي مع زملائك التصرف اللازم في الحالات التالية:</a:t>
            </a: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C91C209C-9570-4FE9-95EC-16598E44C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11263"/>
              </p:ext>
            </p:extLst>
          </p:nvPr>
        </p:nvGraphicFramePr>
        <p:xfrm>
          <a:off x="2790144" y="1757240"/>
          <a:ext cx="9189330" cy="3343519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594665">
                  <a:extLst>
                    <a:ext uri="{9D8B030D-6E8A-4147-A177-3AD203B41FA5}">
                      <a16:colId xmlns:a16="http://schemas.microsoft.com/office/drawing/2014/main" val="1407475821"/>
                    </a:ext>
                  </a:extLst>
                </a:gridCol>
                <a:gridCol w="4594665">
                  <a:extLst>
                    <a:ext uri="{9D8B030D-6E8A-4147-A177-3AD203B41FA5}">
                      <a16:colId xmlns:a16="http://schemas.microsoft.com/office/drawing/2014/main" val="3064093767"/>
                    </a:ext>
                  </a:extLst>
                </a:gridCol>
              </a:tblGrid>
              <a:tr h="96607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ماذا لو ؟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فإن .........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05391"/>
                  </a:ext>
                </a:extLst>
              </a:tr>
              <a:tr h="96607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اذا كفِل محمد سامي ، و كان على سامي حق لأحمد ، على محمد ان يحضره فإن تمكن .........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12756"/>
                  </a:ext>
                </a:extLst>
              </a:tr>
              <a:tr h="96607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اذا كفِل محمد سامي، و كان له حق لأحمد ، و لم يتمكن محمد  من احضار سامي فإن..............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84204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4CF41395-FC77-4E1F-8681-3B3F67882A10}"/>
              </a:ext>
            </a:extLst>
          </p:cNvPr>
          <p:cNvSpPr/>
          <p:nvPr/>
        </p:nvSpPr>
        <p:spPr>
          <a:xfrm>
            <a:off x="3366053" y="2846349"/>
            <a:ext cx="3591339" cy="8613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برئت ذمته سواءً تمكن المكفول من أداء الدين ام لم يتمكن.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FB0B835-E6C7-4A03-AA28-73ECA79F5C79}"/>
              </a:ext>
            </a:extLst>
          </p:cNvPr>
          <p:cNvSpPr/>
          <p:nvPr/>
        </p:nvSpPr>
        <p:spPr>
          <a:xfrm>
            <a:off x="3366052" y="4085427"/>
            <a:ext cx="3591339" cy="8613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فإن الكفالة تقلب ضمانًا ماليًا فيُغرم الكفيل ما على مكفوله من الدين.</a:t>
            </a:r>
          </a:p>
        </p:txBody>
      </p:sp>
      <p:pic>
        <p:nvPicPr>
          <p:cNvPr id="2050" name="Picture 2" descr="New England Innocence Project (@NEInnocence) | Twitter">
            <a:extLst>
              <a:ext uri="{FF2B5EF4-FFF2-40B4-BE49-F238E27FC236}">
                <a16:creationId xmlns:a16="http://schemas.microsoft.com/office/drawing/2014/main" id="{FD3D6CB8-8A06-4D70-B959-AA20DE65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0" b="89831" l="9605" r="92373">
                        <a14:foregroundMark x1="84181" y1="35876" x2="84181" y2="35876"/>
                        <a14:foregroundMark x1="88418" y1="42938" x2="81921" y2="28531"/>
                        <a14:foregroundMark x1="81921" y1="28531" x2="77401" y2="29379"/>
                        <a14:foregroundMark x1="79096" y1="15819" x2="79096" y2="15819"/>
                        <a14:foregroundMark x1="79096" y1="15819" x2="79096" y2="15819"/>
                        <a14:foregroundMark x1="36158" y1="16384" x2="36158" y2="16384"/>
                        <a14:foregroundMark x1="42090" y1="7910" x2="42090" y2="7910"/>
                        <a14:foregroundMark x1="26836" y1="36723" x2="26836" y2="36723"/>
                        <a14:foregroundMark x1="30791" y1="52825" x2="30791" y2="52825"/>
                        <a14:foregroundMark x1="70056" y1="51412" x2="70056" y2="51412"/>
                        <a14:foregroundMark x1="92373" y1="52825" x2="92373" y2="52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74" y="2179257"/>
            <a:ext cx="2767561" cy="27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2047563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ماذا لو !</a:t>
            </a:r>
          </a:p>
        </p:txBody>
      </p:sp>
    </p:spTree>
    <p:extLst>
      <p:ext uri="{BB962C8B-B14F-4D97-AF65-F5344CB8AC3E}">
        <p14:creationId xmlns:p14="http://schemas.microsoft.com/office/powerpoint/2010/main" val="3979964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1802296" y="364221"/>
            <a:ext cx="8801891" cy="1189404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يتفق الضمان والكفالة في حُكم أخذ الأجر عليها ، باستخدام استراتيجية شريط الذكريات ، استرجع/ي الحكم مع بيان السب: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FB0B835-E6C7-4A03-AA28-73ECA79F5C79}"/>
              </a:ext>
            </a:extLst>
          </p:cNvPr>
          <p:cNvSpPr/>
          <p:nvPr/>
        </p:nvSpPr>
        <p:spPr>
          <a:xfrm>
            <a:off x="3902766" y="2107047"/>
            <a:ext cx="5062329" cy="23788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لا يجوز أخذ أجر عليها ، لأن الكفالة و الضمان من عقود الارفاق التي لا يجوز أخذ الأجر عليها لأنها ليست مالاً ولا عملًا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2047563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شريط الذكريات</a:t>
            </a:r>
          </a:p>
        </p:txBody>
      </p:sp>
      <p:pic>
        <p:nvPicPr>
          <p:cNvPr id="3074" name="Picture 2" descr="عملة ناقلات أيقونة, مبلغ, العملة, الدولار PNG والمتجهات للتحميل مجانا">
            <a:extLst>
              <a:ext uri="{FF2B5EF4-FFF2-40B4-BE49-F238E27FC236}">
                <a16:creationId xmlns:a16="http://schemas.microsoft.com/office/drawing/2014/main" id="{67DE3F7E-CF7E-4D13-94B2-A94C1FF3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03" y="3296477"/>
            <a:ext cx="3717235" cy="3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ساعة حائط, رسم&#10;&#10;تم إنشاء الوصف تلقائياً">
            <a:extLst>
              <a:ext uri="{FF2B5EF4-FFF2-40B4-BE49-F238E27FC236}">
                <a16:creationId xmlns:a16="http://schemas.microsoft.com/office/drawing/2014/main" id="{7406A9D2-4241-4A57-895E-FB53BD0A5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95" y="5251388"/>
            <a:ext cx="1242391" cy="1242391"/>
          </a:xfrm>
          <a:prstGeom prst="rect">
            <a:avLst/>
          </a:prstGeom>
        </p:spPr>
      </p:pic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374F51A-FD03-4721-BF1A-900CCBB36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2128" r="98759">
                        <a14:foregroundMark x1="93085" y1="34043" x2="93085" y2="34043"/>
                        <a14:foregroundMark x1="93085" y1="34220" x2="98404" y2="41844"/>
                        <a14:foregroundMark x1="98404" y1="41844" x2="98759" y2="63121"/>
                        <a14:foregroundMark x1="98759" y1="63121" x2="92908" y2="62943"/>
                        <a14:foregroundMark x1="2128" y1="37057" x2="2128" y2="37057"/>
                        <a14:foregroundMark x1="2305" y1="37057" x2="2305" y2="37057"/>
                        <a14:foregroundMark x1="14184" y1="41844" x2="34574" y2="50887"/>
                        <a14:foregroundMark x1="34574" y1="50887" x2="44504" y2="52482"/>
                        <a14:foregroundMark x1="44504" y1="52482" x2="59574" y2="52128"/>
                        <a14:foregroundMark x1="59574" y1="52128" x2="74468" y2="46809"/>
                        <a14:foregroundMark x1="79610" y1="48759" x2="83333" y2="54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93" y="4039427"/>
            <a:ext cx="2818573" cy="28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090991" y="1371386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الموقوف: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2047563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التبرير المنطقي</a:t>
            </a:r>
          </a:p>
        </p:txBody>
      </p:sp>
      <p:pic>
        <p:nvPicPr>
          <p:cNvPr id="4098" name="Picture 2" descr="التوقيف Instagram posts - Gramho.com">
            <a:extLst>
              <a:ext uri="{FF2B5EF4-FFF2-40B4-BE49-F238E27FC236}">
                <a16:creationId xmlns:a16="http://schemas.microsoft.com/office/drawing/2014/main" id="{895850EB-8FB9-43EF-A819-A8E6D722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112872"/>
            <a:ext cx="1775791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 descr="صورة تحتوي على مطر, سماء&#10;&#10;تم إنشاء الوصف تلقائياً">
            <a:extLst>
              <a:ext uri="{FF2B5EF4-FFF2-40B4-BE49-F238E27FC236}">
                <a16:creationId xmlns:a16="http://schemas.microsoft.com/office/drawing/2014/main" id="{B402C394-4113-4C03-A82C-3A9F8A314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9" y="3518429"/>
            <a:ext cx="3166363" cy="344399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A04FF3E-00D1-4C9D-930F-C57B37C99525}"/>
              </a:ext>
            </a:extLst>
          </p:cNvPr>
          <p:cNvSpPr/>
          <p:nvPr/>
        </p:nvSpPr>
        <p:spPr>
          <a:xfrm>
            <a:off x="1050878" y="2140012"/>
            <a:ext cx="1047723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كأن يُوقف شخص بسبب ضرر ألحقه بغيره ، فيكفله شخص آخر ويُخلي سبيله الى ان يتم تقدير التعويض ال</a:t>
            </a:r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مالي من المحكمة.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9B4BD3F-8B87-4708-949A-3AA9A66782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696"/>
          <a:stretch/>
        </p:blipFill>
        <p:spPr>
          <a:xfrm>
            <a:off x="5149282" y="3429000"/>
            <a:ext cx="3669227" cy="3518429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B25855A-2FE3-47A0-BCC3-CAC3A6C2E028}"/>
              </a:ext>
            </a:extLst>
          </p:cNvPr>
          <p:cNvSpPr txBox="1"/>
          <p:nvPr/>
        </p:nvSpPr>
        <p:spPr>
          <a:xfrm>
            <a:off x="5648570" y="3933158"/>
            <a:ext cx="2881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مثلّ/ي على الأسباب التي فيها ضرر بالغير؟</a:t>
            </a:r>
            <a:endParaRPr lang="ar-S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0B6DE2AD-6E1B-468B-BAF6-FE4B043C5EF0}"/>
              </a:ext>
            </a:extLst>
          </p:cNvPr>
          <p:cNvSpPr/>
          <p:nvPr/>
        </p:nvSpPr>
        <p:spPr>
          <a:xfrm>
            <a:off x="2856657" y="4846996"/>
            <a:ext cx="1872514" cy="187251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مخالفة القوانين المرورية.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7539517-8613-46FC-B792-434E9BEFDCB6}"/>
              </a:ext>
            </a:extLst>
          </p:cNvPr>
          <p:cNvSpPr/>
          <p:nvPr/>
        </p:nvSpPr>
        <p:spPr>
          <a:xfrm>
            <a:off x="1338059" y="4213593"/>
            <a:ext cx="1709053" cy="17090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الشجار بين شخصين .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F5223D02-27DB-41DA-9D19-44DB5D7DC8CB}"/>
              </a:ext>
            </a:extLst>
          </p:cNvPr>
          <p:cNvSpPr/>
          <p:nvPr/>
        </p:nvSpPr>
        <p:spPr>
          <a:xfrm>
            <a:off x="2567997" y="3518429"/>
            <a:ext cx="1709053" cy="170905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التعدي على الغير.</a:t>
            </a:r>
          </a:p>
        </p:txBody>
      </p:sp>
    </p:spTree>
    <p:extLst>
      <p:ext uri="{BB962C8B-B14F-4D97-AF65-F5344CB8AC3E}">
        <p14:creationId xmlns:p14="http://schemas.microsoft.com/office/powerpoint/2010/main" val="1858390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/>
      <p:bldP spid="19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8EFAC24-E45F-41AE-9F4F-5458861F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r="72670"/>
          <a:stretch/>
        </p:blipFill>
        <p:spPr>
          <a:xfrm>
            <a:off x="1312134" y="2976136"/>
            <a:ext cx="1629603" cy="387646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090991" y="1371386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الموقوف: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3452784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التحليل – فجوة المعلومات</a:t>
            </a:r>
          </a:p>
        </p:txBody>
      </p:sp>
      <p:pic>
        <p:nvPicPr>
          <p:cNvPr id="4098" name="Picture 2" descr="التوقيف Instagram posts - Gramho.com">
            <a:extLst>
              <a:ext uri="{FF2B5EF4-FFF2-40B4-BE49-F238E27FC236}">
                <a16:creationId xmlns:a16="http://schemas.microsoft.com/office/drawing/2014/main" id="{895850EB-8FB9-43EF-A819-A8E6D722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112872"/>
            <a:ext cx="1775791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 descr="صورة تحتوي على مطر, سماء&#10;&#10;تم إنشاء الوصف تلقائياً">
            <a:extLst>
              <a:ext uri="{FF2B5EF4-FFF2-40B4-BE49-F238E27FC236}">
                <a16:creationId xmlns:a16="http://schemas.microsoft.com/office/drawing/2014/main" id="{B402C394-4113-4C03-A82C-3A9F8A314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9" y="3518429"/>
            <a:ext cx="3166363" cy="344399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A04FF3E-00D1-4C9D-930F-C57B37C99525}"/>
              </a:ext>
            </a:extLst>
          </p:cNvPr>
          <p:cNvSpPr/>
          <p:nvPr/>
        </p:nvSpPr>
        <p:spPr>
          <a:xfrm>
            <a:off x="1050878" y="2140012"/>
            <a:ext cx="104772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حكم كلاً مما يلي:</a:t>
            </a:r>
          </a:p>
        </p:txBody>
      </p:sp>
      <p:sp>
        <p:nvSpPr>
          <p:cNvPr id="2" name="سهم: لليمين 1">
            <a:extLst>
              <a:ext uri="{FF2B5EF4-FFF2-40B4-BE49-F238E27FC236}">
                <a16:creationId xmlns:a16="http://schemas.microsoft.com/office/drawing/2014/main" id="{CDFE3E11-B54C-46CD-B83F-961B22E0C4D6}"/>
              </a:ext>
            </a:extLst>
          </p:cNvPr>
          <p:cNvSpPr/>
          <p:nvPr/>
        </p:nvSpPr>
        <p:spPr>
          <a:xfrm flipH="1">
            <a:off x="3074503" y="4734264"/>
            <a:ext cx="6427306" cy="15047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     للمكفول ان يدفع مبلغًا ماليًا مقابل كفالته </a:t>
            </a:r>
          </a:p>
          <a:p>
            <a:pPr algn="ctr"/>
            <a:r>
              <a:rPr lang="ar-SA" sz="2400" b="1" dirty="0"/>
              <a:t>واخلاء سبيله:</a:t>
            </a:r>
          </a:p>
        </p:txBody>
      </p:sp>
      <p:sp>
        <p:nvSpPr>
          <p:cNvPr id="3" name="سهم: لليمين 2">
            <a:extLst>
              <a:ext uri="{FF2B5EF4-FFF2-40B4-BE49-F238E27FC236}">
                <a16:creationId xmlns:a16="http://schemas.microsoft.com/office/drawing/2014/main" id="{D90AB06E-2723-40D7-A8C7-581374FABCBB}"/>
              </a:ext>
            </a:extLst>
          </p:cNvPr>
          <p:cNvSpPr/>
          <p:nvPr/>
        </p:nvSpPr>
        <p:spPr>
          <a:xfrm>
            <a:off x="3074504" y="3463955"/>
            <a:ext cx="6427306" cy="76346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       على الكفيل احضار مكفوله متى طلب منه ذلك:</a:t>
            </a:r>
          </a:p>
        </p:txBody>
      </p:sp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4415983-8F18-4EB6-8C49-F17769791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2" b="93421" l="9877" r="89712">
                        <a14:foregroundMark x1="49520" y1="40132" x2="49794" y2="40351"/>
                        <a14:foregroundMark x1="50069" y1="33333" x2="50069" y2="33333"/>
                        <a14:foregroundMark x1="52401" y1="29386" x2="52401" y2="29386"/>
                        <a14:foregroundMark x1="52538" y1="23904" x2="52538" y2="23904"/>
                        <a14:foregroundMark x1="44033" y1="29386" x2="44033" y2="29386"/>
                        <a14:foregroundMark x1="36488" y1="38596" x2="36488" y2="38596"/>
                        <a14:foregroundMark x1="40741" y1="46272" x2="40741" y2="46272"/>
                        <a14:foregroundMark x1="38134" y1="48684" x2="38134" y2="48684"/>
                        <a14:foregroundMark x1="44719" y1="51754" x2="44719" y2="51754"/>
                        <a14:foregroundMark x1="52812" y1="47368" x2="52812" y2="47368"/>
                        <a14:foregroundMark x1="56379" y1="48465" x2="56379" y2="48465"/>
                        <a14:foregroundMark x1="62689" y1="34649" x2="62689" y2="34649"/>
                        <a14:foregroundMark x1="61591" y1="28509" x2="61591" y2="28509"/>
                        <a14:foregroundMark x1="68861" y1="39693" x2="68861" y2="39693"/>
                        <a14:foregroundMark x1="66941" y1="40351" x2="66941" y2="40351"/>
                        <a14:foregroundMark x1="67078" y1="39693" x2="68861" y2="36404"/>
                        <a14:foregroundMark x1="71742" y1="47368" x2="71742" y2="47368"/>
                        <a14:foregroundMark x1="74623" y1="38158" x2="74623" y2="38158"/>
                        <a14:foregroundMark x1="72840" y1="23684" x2="72840" y2="23684"/>
                        <a14:foregroundMark x1="68176" y1="12061" x2="68176" y2="12061"/>
                        <a14:foregroundMark x1="31550" y1="13596" x2="31550" y2="13596"/>
                        <a14:foregroundMark x1="25652" y1="23026" x2="25652" y2="23026"/>
                        <a14:foregroundMark x1="24691" y1="37719" x2="24691" y2="37719"/>
                        <a14:foregroundMark x1="28395" y1="50000" x2="28395" y2="50000"/>
                        <a14:foregroundMark x1="45130" y1="84868" x2="48697" y2="87939"/>
                        <a14:foregroundMark x1="54595" y1="84430" x2="43759" y2="84430"/>
                        <a14:foregroundMark x1="43759" y1="84430" x2="50206" y2="85526"/>
                        <a14:foregroundMark x1="50206" y1="85526" x2="56516" y2="84868"/>
                        <a14:foregroundMark x1="56516" y1="84868" x2="45405" y2="87500"/>
                        <a14:foregroundMark x1="45405" y1="87500" x2="51303" y2="87500"/>
                        <a14:foregroundMark x1="51303" y1="87500" x2="60768" y2="85965"/>
                        <a14:foregroundMark x1="60768" y1="85965" x2="44033" y2="85746"/>
                        <a14:foregroundMark x1="44033" y1="85746" x2="47599" y2="91886"/>
                        <a14:foregroundMark x1="47599" y1="91886" x2="58299" y2="90789"/>
                        <a14:foregroundMark x1="58299" y1="90789" x2="62140" y2="83772"/>
                        <a14:foregroundMark x1="62140" y1="83772" x2="56790" y2="77412"/>
                        <a14:foregroundMark x1="56790" y1="77412" x2="50480" y2="74342"/>
                        <a14:foregroundMark x1="50480" y1="74342" x2="44719" y2="74781"/>
                        <a14:foregroundMark x1="44719" y1="74781" x2="35254" y2="80044"/>
                        <a14:foregroundMark x1="39369" y1="89912" x2="42661" y2="80921"/>
                        <a14:foregroundMark x1="36488" y1="87719" x2="54870" y2="93640"/>
                        <a14:foregroundMark x1="54870" y1="93640" x2="60494" y2="85307"/>
                        <a14:foregroundMark x1="60494" y1="85307" x2="64883" y2="83553"/>
                        <a14:foregroundMark x1="51029" y1="8772" x2="51029" y2="8772"/>
                        <a14:foregroundMark x1="51852" y1="90789" x2="58299" y2="92325"/>
                        <a14:foregroundMark x1="58299" y1="92325" x2="63237" y2="89035"/>
                        <a14:foregroundMark x1="63237" y1="89035" x2="62963" y2="79386"/>
                        <a14:foregroundMark x1="62963" y1="79386" x2="58711" y2="73246"/>
                        <a14:foregroundMark x1="58711" y1="73246" x2="51029" y2="69518"/>
                        <a14:foregroundMark x1="41975" y1="80921" x2="39095" y2="84868"/>
                        <a14:foregroundMark x1="35528" y1="78070" x2="35528" y2="78070"/>
                        <a14:foregroundMark x1="48148" y1="47149" x2="48148" y2="47149"/>
                        <a14:foregroundMark x1="48148" y1="47149" x2="48148" y2="47149"/>
                        <a14:foregroundMark x1="48148" y1="47149" x2="50617" y2="55044"/>
                        <a14:foregroundMark x1="50617" y1="55044" x2="50754" y2="55044"/>
                        <a14:foregroundMark x1="49657" y1="45833" x2="57888" y2="32018"/>
                        <a14:foregroundMark x1="57888" y1="32018" x2="58711" y2="42105"/>
                        <a14:foregroundMark x1="58711" y1="42325" x2="42798" y2="28947"/>
                        <a14:foregroundMark x1="42798" y1="28947" x2="42661" y2="28947"/>
                        <a14:foregroundMark x1="42661" y1="28947" x2="42661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7" y="1114505"/>
            <a:ext cx="2707585" cy="169363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5FC63D6-B287-47AA-9E9C-6AEEEA76CA27}"/>
              </a:ext>
            </a:extLst>
          </p:cNvPr>
          <p:cNvSpPr/>
          <p:nvPr/>
        </p:nvSpPr>
        <p:spPr>
          <a:xfrm>
            <a:off x="8287815" y="3527698"/>
            <a:ext cx="965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َجَب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3AD2511-4403-4F6F-8C3B-DADDCB2AE607}"/>
              </a:ext>
            </a:extLst>
          </p:cNvPr>
          <p:cNvSpPr/>
          <p:nvPr/>
        </p:nvSpPr>
        <p:spPr>
          <a:xfrm>
            <a:off x="8155308" y="4955513"/>
            <a:ext cx="1189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يجوز</a:t>
            </a:r>
            <a:endParaRPr lang="ar-SA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422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" grpId="0" animBg="1"/>
      <p:bldP spid="3" grpId="0" animBg="1"/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8EFAC24-E45F-41AE-9F4F-5458861F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r="72670"/>
          <a:stretch/>
        </p:blipFill>
        <p:spPr>
          <a:xfrm>
            <a:off x="1312134" y="2976136"/>
            <a:ext cx="1629603" cy="387646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090991" y="1371386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المُستقدِم: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3452784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التحليل – فجوة المعلومات</a:t>
            </a:r>
          </a:p>
        </p:txBody>
      </p:sp>
      <p:pic>
        <p:nvPicPr>
          <p:cNvPr id="4098" name="Picture 2" descr="التوقيف Instagram posts - Gramho.com">
            <a:extLst>
              <a:ext uri="{FF2B5EF4-FFF2-40B4-BE49-F238E27FC236}">
                <a16:creationId xmlns:a16="http://schemas.microsoft.com/office/drawing/2014/main" id="{895850EB-8FB9-43EF-A819-A8E6D722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112872"/>
            <a:ext cx="1775791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A04FF3E-00D1-4C9D-930F-C57B37C99525}"/>
              </a:ext>
            </a:extLst>
          </p:cNvPr>
          <p:cNvSpPr/>
          <p:nvPr/>
        </p:nvSpPr>
        <p:spPr>
          <a:xfrm>
            <a:off x="4026722" y="2140012"/>
            <a:ext cx="750139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وهو أن يكفل أحد المواطنين العامل الذي يستقدمه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خارج البلاد ليعمل عنده.</a:t>
            </a:r>
          </a:p>
        </p:txBody>
      </p:sp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4415983-8F18-4EB6-8C49-F17769791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72" b="93421" l="9877" r="89712">
                        <a14:foregroundMark x1="49520" y1="40132" x2="49794" y2="40351"/>
                        <a14:foregroundMark x1="50069" y1="33333" x2="50069" y2="33333"/>
                        <a14:foregroundMark x1="52401" y1="29386" x2="52401" y2="29386"/>
                        <a14:foregroundMark x1="52538" y1="23904" x2="52538" y2="23904"/>
                        <a14:foregroundMark x1="44033" y1="29386" x2="44033" y2="29386"/>
                        <a14:foregroundMark x1="36488" y1="38596" x2="36488" y2="38596"/>
                        <a14:foregroundMark x1="40741" y1="46272" x2="40741" y2="46272"/>
                        <a14:foregroundMark x1="38134" y1="48684" x2="38134" y2="48684"/>
                        <a14:foregroundMark x1="44719" y1="51754" x2="44719" y2="51754"/>
                        <a14:foregroundMark x1="52812" y1="47368" x2="52812" y2="47368"/>
                        <a14:foregroundMark x1="56379" y1="48465" x2="56379" y2="48465"/>
                        <a14:foregroundMark x1="62689" y1="34649" x2="62689" y2="34649"/>
                        <a14:foregroundMark x1="61591" y1="28509" x2="61591" y2="28509"/>
                        <a14:foregroundMark x1="68861" y1="39693" x2="68861" y2="39693"/>
                        <a14:foregroundMark x1="66941" y1="40351" x2="66941" y2="40351"/>
                        <a14:foregroundMark x1="67078" y1="39693" x2="68861" y2="36404"/>
                        <a14:foregroundMark x1="71742" y1="47368" x2="71742" y2="47368"/>
                        <a14:foregroundMark x1="74623" y1="38158" x2="74623" y2="38158"/>
                        <a14:foregroundMark x1="72840" y1="23684" x2="72840" y2="23684"/>
                        <a14:foregroundMark x1="68176" y1="12061" x2="68176" y2="12061"/>
                        <a14:foregroundMark x1="31550" y1="13596" x2="31550" y2="13596"/>
                        <a14:foregroundMark x1="25652" y1="23026" x2="25652" y2="23026"/>
                        <a14:foregroundMark x1="24691" y1="37719" x2="24691" y2="37719"/>
                        <a14:foregroundMark x1="28395" y1="50000" x2="28395" y2="50000"/>
                        <a14:foregroundMark x1="45130" y1="84868" x2="48697" y2="87939"/>
                        <a14:foregroundMark x1="54595" y1="84430" x2="43759" y2="84430"/>
                        <a14:foregroundMark x1="43759" y1="84430" x2="50206" y2="85526"/>
                        <a14:foregroundMark x1="50206" y1="85526" x2="56516" y2="84868"/>
                        <a14:foregroundMark x1="56516" y1="84868" x2="45405" y2="87500"/>
                        <a14:foregroundMark x1="45405" y1="87500" x2="51303" y2="87500"/>
                        <a14:foregroundMark x1="51303" y1="87500" x2="60768" y2="85965"/>
                        <a14:foregroundMark x1="60768" y1="85965" x2="44033" y2="85746"/>
                        <a14:foregroundMark x1="44033" y1="85746" x2="47599" y2="91886"/>
                        <a14:foregroundMark x1="47599" y1="91886" x2="58299" y2="90789"/>
                        <a14:foregroundMark x1="58299" y1="90789" x2="62140" y2="83772"/>
                        <a14:foregroundMark x1="62140" y1="83772" x2="56790" y2="77412"/>
                        <a14:foregroundMark x1="56790" y1="77412" x2="50480" y2="74342"/>
                        <a14:foregroundMark x1="50480" y1="74342" x2="44719" y2="74781"/>
                        <a14:foregroundMark x1="44719" y1="74781" x2="35254" y2="80044"/>
                        <a14:foregroundMark x1="39369" y1="89912" x2="42661" y2="80921"/>
                        <a14:foregroundMark x1="36488" y1="87719" x2="54870" y2="93640"/>
                        <a14:foregroundMark x1="54870" y1="93640" x2="60494" y2="85307"/>
                        <a14:foregroundMark x1="60494" y1="85307" x2="64883" y2="83553"/>
                        <a14:foregroundMark x1="51029" y1="8772" x2="51029" y2="8772"/>
                        <a14:foregroundMark x1="51852" y1="90789" x2="58299" y2="92325"/>
                        <a14:foregroundMark x1="58299" y1="92325" x2="63237" y2="89035"/>
                        <a14:foregroundMark x1="63237" y1="89035" x2="62963" y2="79386"/>
                        <a14:foregroundMark x1="62963" y1="79386" x2="58711" y2="73246"/>
                        <a14:foregroundMark x1="58711" y1="73246" x2="51029" y2="69518"/>
                        <a14:foregroundMark x1="41975" y1="80921" x2="39095" y2="84868"/>
                        <a14:foregroundMark x1="35528" y1="78070" x2="35528" y2="78070"/>
                        <a14:foregroundMark x1="48148" y1="47149" x2="48148" y2="47149"/>
                        <a14:foregroundMark x1="48148" y1="47149" x2="48148" y2="47149"/>
                        <a14:foregroundMark x1="48148" y1="47149" x2="50617" y2="55044"/>
                        <a14:foregroundMark x1="50617" y1="55044" x2="50754" y2="55044"/>
                        <a14:foregroundMark x1="49657" y1="45833" x2="57888" y2="32018"/>
                        <a14:foregroundMark x1="57888" y1="32018" x2="58711" y2="42105"/>
                        <a14:foregroundMark x1="58711" y1="42325" x2="42798" y2="28947"/>
                        <a14:foregroundMark x1="42798" y1="28947" x2="42661" y2="28947"/>
                        <a14:foregroundMark x1="42661" y1="28947" x2="42661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7" y="1114505"/>
            <a:ext cx="2707585" cy="169363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8B9FA6A-90F1-4597-973B-2C8C3E6BDAB0}"/>
              </a:ext>
            </a:extLst>
          </p:cNvPr>
          <p:cNvSpPr/>
          <p:nvPr/>
        </p:nvSpPr>
        <p:spPr>
          <a:xfrm>
            <a:off x="4771928" y="3345803"/>
            <a:ext cx="601098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بالإضافة الى الأحكام السابقة ، يُضاف لها :</a:t>
            </a:r>
          </a:p>
        </p:txBody>
      </p:sp>
    </p:spTree>
    <p:extLst>
      <p:ext uri="{BB962C8B-B14F-4D97-AF65-F5344CB8AC3E}">
        <p14:creationId xmlns:p14="http://schemas.microsoft.com/office/powerpoint/2010/main" val="2762982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8EFAC24-E45F-41AE-9F4F-5458861F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r="72670"/>
          <a:stretch/>
        </p:blipFill>
        <p:spPr>
          <a:xfrm>
            <a:off x="2116894" y="3359067"/>
            <a:ext cx="1446976" cy="344203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090991" y="1371386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المُستقدِم: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3452784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التحليل – فجوة المعلومات</a:t>
            </a:r>
          </a:p>
        </p:txBody>
      </p:sp>
      <p:pic>
        <p:nvPicPr>
          <p:cNvPr id="4098" name="Picture 2" descr="التوقيف Instagram posts - Gramho.com">
            <a:extLst>
              <a:ext uri="{FF2B5EF4-FFF2-40B4-BE49-F238E27FC236}">
                <a16:creationId xmlns:a16="http://schemas.microsoft.com/office/drawing/2014/main" id="{895850EB-8FB9-43EF-A819-A8E6D722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112872"/>
            <a:ext cx="1775791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4415983-8F18-4EB6-8C49-F17769791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72" b="93421" l="9877" r="89712">
                        <a14:foregroundMark x1="49520" y1="40132" x2="49794" y2="40351"/>
                        <a14:foregroundMark x1="50069" y1="33333" x2="50069" y2="33333"/>
                        <a14:foregroundMark x1="52401" y1="29386" x2="52401" y2="29386"/>
                        <a14:foregroundMark x1="52538" y1="23904" x2="52538" y2="23904"/>
                        <a14:foregroundMark x1="44033" y1="29386" x2="44033" y2="29386"/>
                        <a14:foregroundMark x1="36488" y1="38596" x2="36488" y2="38596"/>
                        <a14:foregroundMark x1="40741" y1="46272" x2="40741" y2="46272"/>
                        <a14:foregroundMark x1="38134" y1="48684" x2="38134" y2="48684"/>
                        <a14:foregroundMark x1="44719" y1="51754" x2="44719" y2="51754"/>
                        <a14:foregroundMark x1="52812" y1="47368" x2="52812" y2="47368"/>
                        <a14:foregroundMark x1="56379" y1="48465" x2="56379" y2="48465"/>
                        <a14:foregroundMark x1="62689" y1="34649" x2="62689" y2="34649"/>
                        <a14:foregroundMark x1="61591" y1="28509" x2="61591" y2="28509"/>
                        <a14:foregroundMark x1="68861" y1="39693" x2="68861" y2="39693"/>
                        <a14:foregroundMark x1="66941" y1="40351" x2="66941" y2="40351"/>
                        <a14:foregroundMark x1="67078" y1="39693" x2="68861" y2="36404"/>
                        <a14:foregroundMark x1="71742" y1="47368" x2="71742" y2="47368"/>
                        <a14:foregroundMark x1="74623" y1="38158" x2="74623" y2="38158"/>
                        <a14:foregroundMark x1="72840" y1="23684" x2="72840" y2="23684"/>
                        <a14:foregroundMark x1="68176" y1="12061" x2="68176" y2="12061"/>
                        <a14:foregroundMark x1="31550" y1="13596" x2="31550" y2="13596"/>
                        <a14:foregroundMark x1="25652" y1="23026" x2="25652" y2="23026"/>
                        <a14:foregroundMark x1="24691" y1="37719" x2="24691" y2="37719"/>
                        <a14:foregroundMark x1="28395" y1="50000" x2="28395" y2="50000"/>
                        <a14:foregroundMark x1="45130" y1="84868" x2="48697" y2="87939"/>
                        <a14:foregroundMark x1="54595" y1="84430" x2="43759" y2="84430"/>
                        <a14:foregroundMark x1="43759" y1="84430" x2="50206" y2="85526"/>
                        <a14:foregroundMark x1="50206" y1="85526" x2="56516" y2="84868"/>
                        <a14:foregroundMark x1="56516" y1="84868" x2="45405" y2="87500"/>
                        <a14:foregroundMark x1="45405" y1="87500" x2="51303" y2="87500"/>
                        <a14:foregroundMark x1="51303" y1="87500" x2="60768" y2="85965"/>
                        <a14:foregroundMark x1="60768" y1="85965" x2="44033" y2="85746"/>
                        <a14:foregroundMark x1="44033" y1="85746" x2="47599" y2="91886"/>
                        <a14:foregroundMark x1="47599" y1="91886" x2="58299" y2="90789"/>
                        <a14:foregroundMark x1="58299" y1="90789" x2="62140" y2="83772"/>
                        <a14:foregroundMark x1="62140" y1="83772" x2="56790" y2="77412"/>
                        <a14:foregroundMark x1="56790" y1="77412" x2="50480" y2="74342"/>
                        <a14:foregroundMark x1="50480" y1="74342" x2="44719" y2="74781"/>
                        <a14:foregroundMark x1="44719" y1="74781" x2="35254" y2="80044"/>
                        <a14:foregroundMark x1="39369" y1="89912" x2="42661" y2="80921"/>
                        <a14:foregroundMark x1="36488" y1="87719" x2="54870" y2="93640"/>
                        <a14:foregroundMark x1="54870" y1="93640" x2="60494" y2="85307"/>
                        <a14:foregroundMark x1="60494" y1="85307" x2="64883" y2="83553"/>
                        <a14:foregroundMark x1="51029" y1="8772" x2="51029" y2="8772"/>
                        <a14:foregroundMark x1="51852" y1="90789" x2="58299" y2="92325"/>
                        <a14:foregroundMark x1="58299" y1="92325" x2="63237" y2="89035"/>
                        <a14:foregroundMark x1="63237" y1="89035" x2="62963" y2="79386"/>
                        <a14:foregroundMark x1="62963" y1="79386" x2="58711" y2="73246"/>
                        <a14:foregroundMark x1="58711" y1="73246" x2="51029" y2="69518"/>
                        <a14:foregroundMark x1="41975" y1="80921" x2="39095" y2="84868"/>
                        <a14:foregroundMark x1="35528" y1="78070" x2="35528" y2="78070"/>
                        <a14:foregroundMark x1="48148" y1="47149" x2="48148" y2="47149"/>
                        <a14:foregroundMark x1="48148" y1="47149" x2="48148" y2="47149"/>
                        <a14:foregroundMark x1="48148" y1="47149" x2="50617" y2="55044"/>
                        <a14:foregroundMark x1="50617" y1="55044" x2="50754" y2="55044"/>
                        <a14:foregroundMark x1="49657" y1="45833" x2="57888" y2="32018"/>
                        <a14:foregroundMark x1="57888" y1="32018" x2="58711" y2="42105"/>
                        <a14:foregroundMark x1="58711" y1="42325" x2="42798" y2="28947"/>
                        <a14:foregroundMark x1="42798" y1="28947" x2="42661" y2="28947"/>
                        <a14:foregroundMark x1="42661" y1="28947" x2="42661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7" y="1114505"/>
            <a:ext cx="2707585" cy="169363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8B9FA6A-90F1-4597-973B-2C8C3E6BDAB0}"/>
              </a:ext>
            </a:extLst>
          </p:cNvPr>
          <p:cNvSpPr/>
          <p:nvPr/>
        </p:nvSpPr>
        <p:spPr>
          <a:xfrm>
            <a:off x="4787971" y="2088241"/>
            <a:ext cx="601098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بالإضافة الى الأحكام السابقة ، يُضاف لها :</a:t>
            </a:r>
          </a:p>
        </p:txBody>
      </p:sp>
      <p:pic>
        <p:nvPicPr>
          <p:cNvPr id="5122" name="Picture 2" descr="افضل مكاتب استقدام في جدة - المرسال">
            <a:extLst>
              <a:ext uri="{FF2B5EF4-FFF2-40B4-BE49-F238E27FC236}">
                <a16:creationId xmlns:a16="http://schemas.microsoft.com/office/drawing/2014/main" id="{67B7857D-C76C-4B9D-89F7-818C94F8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10" y="4365988"/>
            <a:ext cx="3012252" cy="24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3EDBFE1-E8C0-431A-984A-8C159F19E8D4}"/>
              </a:ext>
            </a:extLst>
          </p:cNvPr>
          <p:cNvSpPr/>
          <p:nvPr/>
        </p:nvSpPr>
        <p:spPr>
          <a:xfrm>
            <a:off x="2003780" y="2774130"/>
            <a:ext cx="9871613" cy="646331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لا يجوز لشخص أن يوظف عنده عاملاً مكفولًا لغيره ، </a:t>
            </a:r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علل/ي</a:t>
            </a:r>
            <a:r>
              <a:rPr lang="ar-SA" sz="36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ar-SA" sz="36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4F737433-76D4-45E4-A2B7-6C08158963AD}"/>
              </a:ext>
            </a:extLst>
          </p:cNvPr>
          <p:cNvSpPr/>
          <p:nvPr/>
        </p:nvSpPr>
        <p:spPr>
          <a:xfrm>
            <a:off x="7636634" y="3543272"/>
            <a:ext cx="4024860" cy="3165045"/>
          </a:xfrm>
          <a:prstGeom prst="cloudCallout">
            <a:avLst>
              <a:gd name="adj1" fmla="val -86997"/>
              <a:gd name="adj2" fmla="val -16062"/>
            </a:avLst>
          </a:prstGeom>
          <a:solidFill>
            <a:schemeClr val="accent3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لأن فيه تعدي على حق غيره بغير اذنه ، و هو من أكل المال بالباطل.</a:t>
            </a:r>
          </a:p>
        </p:txBody>
      </p:sp>
    </p:spTree>
    <p:extLst>
      <p:ext uri="{BB962C8B-B14F-4D97-AF65-F5344CB8AC3E}">
        <p14:creationId xmlns:p14="http://schemas.microsoft.com/office/powerpoint/2010/main" val="1094693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8EFAC24-E45F-41AE-9F4F-5458861F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r="72670"/>
          <a:stretch/>
        </p:blipFill>
        <p:spPr>
          <a:xfrm>
            <a:off x="885604" y="3024638"/>
            <a:ext cx="1616963" cy="38464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090991" y="1371386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المُستقدِم:</a:t>
            </a:r>
          </a:p>
        </p:txBody>
      </p:sp>
      <p:pic>
        <p:nvPicPr>
          <p:cNvPr id="4098" name="Picture 2" descr="التوقيف Instagram posts - Gramho.com">
            <a:extLst>
              <a:ext uri="{FF2B5EF4-FFF2-40B4-BE49-F238E27FC236}">
                <a16:creationId xmlns:a16="http://schemas.microsoft.com/office/drawing/2014/main" id="{895850EB-8FB9-43EF-A819-A8E6D722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112872"/>
            <a:ext cx="1775791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4415983-8F18-4EB6-8C49-F17769791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72" b="93421" l="9877" r="89712">
                        <a14:foregroundMark x1="49520" y1="40132" x2="49794" y2="40351"/>
                        <a14:foregroundMark x1="50069" y1="33333" x2="50069" y2="33333"/>
                        <a14:foregroundMark x1="52401" y1="29386" x2="52401" y2="29386"/>
                        <a14:foregroundMark x1="52538" y1="23904" x2="52538" y2="23904"/>
                        <a14:foregroundMark x1="44033" y1="29386" x2="44033" y2="29386"/>
                        <a14:foregroundMark x1="36488" y1="38596" x2="36488" y2="38596"/>
                        <a14:foregroundMark x1="40741" y1="46272" x2="40741" y2="46272"/>
                        <a14:foregroundMark x1="38134" y1="48684" x2="38134" y2="48684"/>
                        <a14:foregroundMark x1="44719" y1="51754" x2="44719" y2="51754"/>
                        <a14:foregroundMark x1="52812" y1="47368" x2="52812" y2="47368"/>
                        <a14:foregroundMark x1="56379" y1="48465" x2="56379" y2="48465"/>
                        <a14:foregroundMark x1="62689" y1="34649" x2="62689" y2="34649"/>
                        <a14:foregroundMark x1="61591" y1="28509" x2="61591" y2="28509"/>
                        <a14:foregroundMark x1="68861" y1="39693" x2="68861" y2="39693"/>
                        <a14:foregroundMark x1="66941" y1="40351" x2="66941" y2="40351"/>
                        <a14:foregroundMark x1="67078" y1="39693" x2="68861" y2="36404"/>
                        <a14:foregroundMark x1="71742" y1="47368" x2="71742" y2="47368"/>
                        <a14:foregroundMark x1="74623" y1="38158" x2="74623" y2="38158"/>
                        <a14:foregroundMark x1="72840" y1="23684" x2="72840" y2="23684"/>
                        <a14:foregroundMark x1="68176" y1="12061" x2="68176" y2="12061"/>
                        <a14:foregroundMark x1="31550" y1="13596" x2="31550" y2="13596"/>
                        <a14:foregroundMark x1="25652" y1="23026" x2="25652" y2="23026"/>
                        <a14:foregroundMark x1="24691" y1="37719" x2="24691" y2="37719"/>
                        <a14:foregroundMark x1="28395" y1="50000" x2="28395" y2="50000"/>
                        <a14:foregroundMark x1="45130" y1="84868" x2="48697" y2="87939"/>
                        <a14:foregroundMark x1="54595" y1="84430" x2="43759" y2="84430"/>
                        <a14:foregroundMark x1="43759" y1="84430" x2="50206" y2="85526"/>
                        <a14:foregroundMark x1="50206" y1="85526" x2="56516" y2="84868"/>
                        <a14:foregroundMark x1="56516" y1="84868" x2="45405" y2="87500"/>
                        <a14:foregroundMark x1="45405" y1="87500" x2="51303" y2="87500"/>
                        <a14:foregroundMark x1="51303" y1="87500" x2="60768" y2="85965"/>
                        <a14:foregroundMark x1="60768" y1="85965" x2="44033" y2="85746"/>
                        <a14:foregroundMark x1="44033" y1="85746" x2="47599" y2="91886"/>
                        <a14:foregroundMark x1="47599" y1="91886" x2="58299" y2="90789"/>
                        <a14:foregroundMark x1="58299" y1="90789" x2="62140" y2="83772"/>
                        <a14:foregroundMark x1="62140" y1="83772" x2="56790" y2="77412"/>
                        <a14:foregroundMark x1="56790" y1="77412" x2="50480" y2="74342"/>
                        <a14:foregroundMark x1="50480" y1="74342" x2="44719" y2="74781"/>
                        <a14:foregroundMark x1="44719" y1="74781" x2="35254" y2="80044"/>
                        <a14:foregroundMark x1="39369" y1="89912" x2="42661" y2="80921"/>
                        <a14:foregroundMark x1="36488" y1="87719" x2="54870" y2="93640"/>
                        <a14:foregroundMark x1="54870" y1="93640" x2="60494" y2="85307"/>
                        <a14:foregroundMark x1="60494" y1="85307" x2="64883" y2="83553"/>
                        <a14:foregroundMark x1="51029" y1="8772" x2="51029" y2="8772"/>
                        <a14:foregroundMark x1="51852" y1="90789" x2="58299" y2="92325"/>
                        <a14:foregroundMark x1="58299" y1="92325" x2="63237" y2="89035"/>
                        <a14:foregroundMark x1="63237" y1="89035" x2="62963" y2="79386"/>
                        <a14:foregroundMark x1="62963" y1="79386" x2="58711" y2="73246"/>
                        <a14:foregroundMark x1="58711" y1="73246" x2="51029" y2="69518"/>
                        <a14:foregroundMark x1="41975" y1="80921" x2="39095" y2="84868"/>
                        <a14:foregroundMark x1="35528" y1="78070" x2="35528" y2="78070"/>
                        <a14:foregroundMark x1="48148" y1="47149" x2="48148" y2="47149"/>
                        <a14:foregroundMark x1="48148" y1="47149" x2="48148" y2="47149"/>
                        <a14:foregroundMark x1="48148" y1="47149" x2="50617" y2="55044"/>
                        <a14:foregroundMark x1="50617" y1="55044" x2="50754" y2="55044"/>
                        <a14:foregroundMark x1="49657" y1="45833" x2="57888" y2="32018"/>
                        <a14:foregroundMark x1="57888" y1="32018" x2="58711" y2="42105"/>
                        <a14:foregroundMark x1="58711" y1="42325" x2="42798" y2="28947"/>
                        <a14:foregroundMark x1="42798" y1="28947" x2="42661" y2="28947"/>
                        <a14:foregroundMark x1="42661" y1="28947" x2="42661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7" y="1114505"/>
            <a:ext cx="2707585" cy="169363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8B9FA6A-90F1-4597-973B-2C8C3E6BDAB0}"/>
              </a:ext>
            </a:extLst>
          </p:cNvPr>
          <p:cNvSpPr/>
          <p:nvPr/>
        </p:nvSpPr>
        <p:spPr>
          <a:xfrm>
            <a:off x="4787971" y="2088241"/>
            <a:ext cx="601098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بالإضافة الى الأحكام السابقة ، يُضاف لها :</a:t>
            </a:r>
          </a:p>
        </p:txBody>
      </p:sp>
      <p:pic>
        <p:nvPicPr>
          <p:cNvPr id="5122" name="Picture 2" descr="افضل مكاتب استقدام في جدة - المرسال">
            <a:extLst>
              <a:ext uri="{FF2B5EF4-FFF2-40B4-BE49-F238E27FC236}">
                <a16:creationId xmlns:a16="http://schemas.microsoft.com/office/drawing/2014/main" id="{67B7857D-C76C-4B9D-89F7-818C94F8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10" y="4365988"/>
            <a:ext cx="3012252" cy="24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3EDBFE1-E8C0-431A-984A-8C159F19E8D4}"/>
              </a:ext>
            </a:extLst>
          </p:cNvPr>
          <p:cNvSpPr/>
          <p:nvPr/>
        </p:nvSpPr>
        <p:spPr>
          <a:xfrm>
            <a:off x="2502567" y="2849534"/>
            <a:ext cx="9423696" cy="1200329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يجب الوفاء بالشروط المتفق عليها في عقد الاستقدام ، ولا يحق للعميل </a:t>
            </a:r>
            <a:r>
              <a:rPr lang="ar-SA" sz="36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 يسيّب مكفوله بلا عمل ولا ر</a:t>
            </a:r>
            <a:r>
              <a:rPr lang="ar-SA" sz="36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اتب.</a:t>
            </a:r>
            <a:endParaRPr lang="ar-SA" sz="36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743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090991" y="1371386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المُستقدِم:</a:t>
            </a:r>
          </a:p>
        </p:txBody>
      </p:sp>
      <p:pic>
        <p:nvPicPr>
          <p:cNvPr id="4098" name="Picture 2" descr="التوقيف Instagram posts - Gramho.com">
            <a:extLst>
              <a:ext uri="{FF2B5EF4-FFF2-40B4-BE49-F238E27FC236}">
                <a16:creationId xmlns:a16="http://schemas.microsoft.com/office/drawing/2014/main" id="{895850EB-8FB9-43EF-A819-A8E6D722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112872"/>
            <a:ext cx="1775791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4415983-8F18-4EB6-8C49-F17769791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2" b="93421" l="9877" r="89712">
                        <a14:foregroundMark x1="49520" y1="40132" x2="49794" y2="40351"/>
                        <a14:foregroundMark x1="50069" y1="33333" x2="50069" y2="33333"/>
                        <a14:foregroundMark x1="52401" y1="29386" x2="52401" y2="29386"/>
                        <a14:foregroundMark x1="52538" y1="23904" x2="52538" y2="23904"/>
                        <a14:foregroundMark x1="44033" y1="29386" x2="44033" y2="29386"/>
                        <a14:foregroundMark x1="36488" y1="38596" x2="36488" y2="38596"/>
                        <a14:foregroundMark x1="40741" y1="46272" x2="40741" y2="46272"/>
                        <a14:foregroundMark x1="38134" y1="48684" x2="38134" y2="48684"/>
                        <a14:foregroundMark x1="44719" y1="51754" x2="44719" y2="51754"/>
                        <a14:foregroundMark x1="52812" y1="47368" x2="52812" y2="47368"/>
                        <a14:foregroundMark x1="56379" y1="48465" x2="56379" y2="48465"/>
                        <a14:foregroundMark x1="62689" y1="34649" x2="62689" y2="34649"/>
                        <a14:foregroundMark x1="61591" y1="28509" x2="61591" y2="28509"/>
                        <a14:foregroundMark x1="68861" y1="39693" x2="68861" y2="39693"/>
                        <a14:foregroundMark x1="66941" y1="40351" x2="66941" y2="40351"/>
                        <a14:foregroundMark x1="67078" y1="39693" x2="68861" y2="36404"/>
                        <a14:foregroundMark x1="71742" y1="47368" x2="71742" y2="47368"/>
                        <a14:foregroundMark x1="74623" y1="38158" x2="74623" y2="38158"/>
                        <a14:foregroundMark x1="72840" y1="23684" x2="72840" y2="23684"/>
                        <a14:foregroundMark x1="68176" y1="12061" x2="68176" y2="12061"/>
                        <a14:foregroundMark x1="31550" y1="13596" x2="31550" y2="13596"/>
                        <a14:foregroundMark x1="25652" y1="23026" x2="25652" y2="23026"/>
                        <a14:foregroundMark x1="24691" y1="37719" x2="24691" y2="37719"/>
                        <a14:foregroundMark x1="28395" y1="50000" x2="28395" y2="50000"/>
                        <a14:foregroundMark x1="45130" y1="84868" x2="48697" y2="87939"/>
                        <a14:foregroundMark x1="54595" y1="84430" x2="43759" y2="84430"/>
                        <a14:foregroundMark x1="43759" y1="84430" x2="50206" y2="85526"/>
                        <a14:foregroundMark x1="50206" y1="85526" x2="56516" y2="84868"/>
                        <a14:foregroundMark x1="56516" y1="84868" x2="45405" y2="87500"/>
                        <a14:foregroundMark x1="45405" y1="87500" x2="51303" y2="87500"/>
                        <a14:foregroundMark x1="51303" y1="87500" x2="60768" y2="85965"/>
                        <a14:foregroundMark x1="60768" y1="85965" x2="44033" y2="85746"/>
                        <a14:foregroundMark x1="44033" y1="85746" x2="47599" y2="91886"/>
                        <a14:foregroundMark x1="47599" y1="91886" x2="58299" y2="90789"/>
                        <a14:foregroundMark x1="58299" y1="90789" x2="62140" y2="83772"/>
                        <a14:foregroundMark x1="62140" y1="83772" x2="56790" y2="77412"/>
                        <a14:foregroundMark x1="56790" y1="77412" x2="50480" y2="74342"/>
                        <a14:foregroundMark x1="50480" y1="74342" x2="44719" y2="74781"/>
                        <a14:foregroundMark x1="44719" y1="74781" x2="35254" y2="80044"/>
                        <a14:foregroundMark x1="39369" y1="89912" x2="42661" y2="80921"/>
                        <a14:foregroundMark x1="36488" y1="87719" x2="54870" y2="93640"/>
                        <a14:foregroundMark x1="54870" y1="93640" x2="60494" y2="85307"/>
                        <a14:foregroundMark x1="60494" y1="85307" x2="64883" y2="83553"/>
                        <a14:foregroundMark x1="51029" y1="8772" x2="51029" y2="8772"/>
                        <a14:foregroundMark x1="51852" y1="90789" x2="58299" y2="92325"/>
                        <a14:foregroundMark x1="58299" y1="92325" x2="63237" y2="89035"/>
                        <a14:foregroundMark x1="63237" y1="89035" x2="62963" y2="79386"/>
                        <a14:foregroundMark x1="62963" y1="79386" x2="58711" y2="73246"/>
                        <a14:foregroundMark x1="58711" y1="73246" x2="51029" y2="69518"/>
                        <a14:foregroundMark x1="41975" y1="80921" x2="39095" y2="84868"/>
                        <a14:foregroundMark x1="35528" y1="78070" x2="35528" y2="78070"/>
                        <a14:foregroundMark x1="48148" y1="47149" x2="48148" y2="47149"/>
                        <a14:foregroundMark x1="48148" y1="47149" x2="48148" y2="47149"/>
                        <a14:foregroundMark x1="48148" y1="47149" x2="50617" y2="55044"/>
                        <a14:foregroundMark x1="50617" y1="55044" x2="50754" y2="55044"/>
                        <a14:foregroundMark x1="49657" y1="45833" x2="57888" y2="32018"/>
                        <a14:foregroundMark x1="57888" y1="32018" x2="58711" y2="42105"/>
                        <a14:foregroundMark x1="58711" y1="42325" x2="42798" y2="28947"/>
                        <a14:foregroundMark x1="42798" y1="28947" x2="42661" y2="28947"/>
                        <a14:foregroundMark x1="42661" y1="28947" x2="42661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7" y="1114505"/>
            <a:ext cx="2707585" cy="169363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8B9FA6A-90F1-4597-973B-2C8C3E6BDAB0}"/>
              </a:ext>
            </a:extLst>
          </p:cNvPr>
          <p:cNvSpPr/>
          <p:nvPr/>
        </p:nvSpPr>
        <p:spPr>
          <a:xfrm>
            <a:off x="4787971" y="2088241"/>
            <a:ext cx="601098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بالإضافة الى الأحكام السابقة ، يُضاف لها :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3EDBFE1-E8C0-431A-984A-8C159F19E8D4}"/>
              </a:ext>
            </a:extLst>
          </p:cNvPr>
          <p:cNvSpPr/>
          <p:nvPr/>
        </p:nvSpPr>
        <p:spPr>
          <a:xfrm>
            <a:off x="1235242" y="2849534"/>
            <a:ext cx="10691021" cy="646331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يجب على الكفيل أن يعطي العامل اجره في وقته المحدد.</a:t>
            </a:r>
            <a:endParaRPr lang="ar-SA" sz="36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41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514FE5D-0C90-4DFE-9A75-417EC410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2" y="-1434390"/>
            <a:ext cx="11708958" cy="85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5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نضدة, جالس, أزرق&#10;&#10;تم إنشاء الوصف تلقائياً">
            <a:extLst>
              <a:ext uri="{FF2B5EF4-FFF2-40B4-BE49-F238E27FC236}">
                <a16:creationId xmlns:a16="http://schemas.microsoft.com/office/drawing/2014/main" id="{CF76287A-1FF8-46E5-962F-129D2CE4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49"/>
          <a:stretch/>
        </p:blipFill>
        <p:spPr>
          <a:xfrm>
            <a:off x="-957493" y="1353229"/>
            <a:ext cx="8589524" cy="4151542"/>
          </a:xfrm>
          <a:prstGeom prst="rect">
            <a:avLst/>
          </a:prstGeom>
        </p:spPr>
      </p:pic>
      <p:pic>
        <p:nvPicPr>
          <p:cNvPr id="14" name="صورة 13" descr="صورة تحتوي على عنصر, جالس, منضدة, سيارة&#10;&#10;تم إنشاء الوصف تلقائياً">
            <a:extLst>
              <a:ext uri="{FF2B5EF4-FFF2-40B4-BE49-F238E27FC236}">
                <a16:creationId xmlns:a16="http://schemas.microsoft.com/office/drawing/2014/main" id="{093E9772-A59C-4314-9703-4AD22D2E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61" y="1901538"/>
            <a:ext cx="5540459" cy="499158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03290B4-C440-4E61-B67F-ED1372934D22}"/>
              </a:ext>
            </a:extLst>
          </p:cNvPr>
          <p:cNvSpPr/>
          <p:nvPr/>
        </p:nvSpPr>
        <p:spPr>
          <a:xfrm>
            <a:off x="9223788" y="1318275"/>
            <a:ext cx="2968212" cy="58993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كفالة المُستقدِم: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468C03-1A55-4652-B099-4BA6033E575B}"/>
              </a:ext>
            </a:extLst>
          </p:cNvPr>
          <p:cNvSpPr/>
          <p:nvPr/>
        </p:nvSpPr>
        <p:spPr>
          <a:xfrm>
            <a:off x="125794" y="6281010"/>
            <a:ext cx="3452784" cy="466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التحليل والاستنباط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70CBF05-F8D9-404B-A4DA-B088011E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648" y="310192"/>
            <a:ext cx="7768555" cy="8615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2F671F-A97D-48BA-A495-585323099E5C}"/>
              </a:ext>
            </a:extLst>
          </p:cNvPr>
          <p:cNvSpPr/>
          <p:nvPr/>
        </p:nvSpPr>
        <p:spPr>
          <a:xfrm>
            <a:off x="6617562" y="415993"/>
            <a:ext cx="4358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التطبيقات المعاصرة للكفالة: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3EDBFE1-E8C0-431A-984A-8C159F19E8D4}"/>
              </a:ext>
            </a:extLst>
          </p:cNvPr>
          <p:cNvSpPr/>
          <p:nvPr/>
        </p:nvSpPr>
        <p:spPr>
          <a:xfrm>
            <a:off x="850232" y="1316763"/>
            <a:ext cx="8223193" cy="584775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يجب على الكفيل أن يعطي العامل اجره في وقته المحدد.</a:t>
            </a:r>
            <a:endParaRPr lang="ar-SA" sz="32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2A6EF7-CCC3-4AC1-B4D2-913415517F03}"/>
              </a:ext>
            </a:extLst>
          </p:cNvPr>
          <p:cNvSpPr txBox="1"/>
          <p:nvPr/>
        </p:nvSpPr>
        <p:spPr>
          <a:xfrm>
            <a:off x="6842044" y="2741580"/>
            <a:ext cx="44978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dirty="0">
                <a:solidFill>
                  <a:srgbClr val="333333"/>
                </a:solidFill>
                <a:effectLst/>
                <a:latin typeface="Droid Arabic Naskh"/>
              </a:rPr>
              <a:t> وفي الحديث الصحيح يقول النبي ﷺ: </a:t>
            </a:r>
            <a:r>
              <a:rPr lang="ar-SA" sz="3200" b="1" i="0" dirty="0">
                <a:solidFill>
                  <a:srgbClr val="2A8853"/>
                </a:solidFill>
                <a:effectLst/>
                <a:latin typeface="Droid Arabic Naskh"/>
              </a:rPr>
              <a:t>يقول الله جل وعلا: ثلاثة أنا خصمهم يوم القيامة: رجل أعطى بي ثم غدر، ورجل باع حرًا فأكل ثمنه، ورجل استأجر أجيرًا فاستوفى منه ولم يعطه أجره</a:t>
            </a:r>
            <a:r>
              <a:rPr lang="ar-SA" sz="3200" b="1" i="0" dirty="0">
                <a:solidFill>
                  <a:srgbClr val="333333"/>
                </a:solidFill>
                <a:effectLst/>
                <a:latin typeface="Droid Arabic Naskh"/>
              </a:rPr>
              <a:t> </a:t>
            </a:r>
            <a:endParaRPr lang="ar-SA" sz="32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98AF108-38BA-4649-9681-14E7CEB914E1}"/>
              </a:ext>
            </a:extLst>
          </p:cNvPr>
          <p:cNvSpPr/>
          <p:nvPr/>
        </p:nvSpPr>
        <p:spPr>
          <a:xfrm>
            <a:off x="770702" y="3141649"/>
            <a:ext cx="51331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استنبط/ي وجه الدلالة من الحديث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وجوب إعطاء العامل اجره!</a:t>
            </a:r>
          </a:p>
        </p:txBody>
      </p:sp>
    </p:spTree>
    <p:extLst>
      <p:ext uri="{BB962C8B-B14F-4D97-AF65-F5344CB8AC3E}">
        <p14:creationId xmlns:p14="http://schemas.microsoft.com/office/powerpoint/2010/main" val="2310389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91A61F-5177-4551-A448-0D692408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4D9F61-A461-41A4-982A-DEF4D7256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0BE4C9-45C8-4513-9989-C37D2F7F83AB}"/>
              </a:ext>
            </a:extLst>
          </p:cNvPr>
          <p:cNvSpPr/>
          <p:nvPr/>
        </p:nvSpPr>
        <p:spPr>
          <a:xfrm>
            <a:off x="3572619" y="771445"/>
            <a:ext cx="77812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 Arabic"/>
              </a:rPr>
              <a:t>راجع/ي الدرس مُراجعة سريعة مع مجموعتك ، و قم/قومي بإرسال سؤال  للمجموعة المُقابِلة:</a:t>
            </a:r>
            <a:endParaRPr lang="ar-SA" sz="3200" dirty="0">
              <a:solidFill>
                <a:schemeClr val="accent1">
                  <a:lumMod val="50000"/>
                </a:schemeClr>
              </a:solidFill>
              <a:latin typeface=" Arabic"/>
            </a:endParaRPr>
          </a:p>
        </p:txBody>
      </p:sp>
      <p:sp>
        <p:nvSpPr>
          <p:cNvPr id="7" name="مستطيل مستدير الزوايا 19">
            <a:extLst>
              <a:ext uri="{FF2B5EF4-FFF2-40B4-BE49-F238E27FC236}">
                <a16:creationId xmlns:a16="http://schemas.microsoft.com/office/drawing/2014/main" id="{5A0F1D8D-B63D-4A5F-AFE6-9DAF1CBCD269}"/>
              </a:ext>
            </a:extLst>
          </p:cNvPr>
          <p:cNvSpPr/>
          <p:nvPr/>
        </p:nvSpPr>
        <p:spPr>
          <a:xfrm>
            <a:off x="123402" y="6258431"/>
            <a:ext cx="2848162" cy="4956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ارسل سؤال (صياغة أسئلة)</a:t>
            </a:r>
            <a:endParaRPr lang="ar-S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33EA9EF-522F-4FC1-A5B3-315361B67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196" y1="73121" x2="56196" y2="73121"/>
                        <a14:foregroundMark x1="41499" y1="84104" x2="41499" y2="84104"/>
                        <a14:foregroundMark x1="45245" y1="66474" x2="45245" y2="66474"/>
                        <a14:foregroundMark x1="33141" y1="86127" x2="33141" y2="86127"/>
                        <a14:foregroundMark x1="58501" y1="85838" x2="58501" y2="85838"/>
                        <a14:foregroundMark x1="26225" y1="82081" x2="26225" y2="8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8" y="2818254"/>
            <a:ext cx="2456439" cy="24493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2326AFC-D933-417E-A14A-A8407C244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5" b="89950" l="9967" r="94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29" y="1848663"/>
            <a:ext cx="6986397" cy="46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2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D320B4-8F16-4D85-A762-1B257376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485B88-7949-423E-A374-FB4A741C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6AB79A5-C008-4A4F-A7C2-11D1B2F63FB2}"/>
              </a:ext>
            </a:extLst>
          </p:cNvPr>
          <p:cNvSpPr/>
          <p:nvPr/>
        </p:nvSpPr>
        <p:spPr>
          <a:xfrm>
            <a:off x="965473" y="466026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B94232-0D45-4850-A9A4-C5E441BAF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680D616F-60BB-48E4-8F5F-B8CE3A14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8AF6720C-459F-4B97-A7C8-6934D69ABF13}"/>
              </a:ext>
            </a:extLst>
          </p:cNvPr>
          <p:cNvSpPr/>
          <p:nvPr/>
        </p:nvSpPr>
        <p:spPr>
          <a:xfrm>
            <a:off x="-264433" y="5411232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2118C19-0A8B-4780-9CC5-492DEA64E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47" y="615366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0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ذو زوايا قطرية مستديرة 19">
            <a:extLst>
              <a:ext uri="{FF2B5EF4-FFF2-40B4-BE49-F238E27FC236}">
                <a16:creationId xmlns:a16="http://schemas.microsoft.com/office/drawing/2014/main" id="{70D9F887-DA4C-4325-854B-F5435A1A218D}"/>
              </a:ext>
            </a:extLst>
          </p:cNvPr>
          <p:cNvSpPr/>
          <p:nvPr/>
        </p:nvSpPr>
        <p:spPr>
          <a:xfrm>
            <a:off x="1032767" y="408807"/>
            <a:ext cx="10275747" cy="71252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55F277B-B1AC-4B37-9391-22B90373E388}"/>
              </a:ext>
            </a:extLst>
          </p:cNvPr>
          <p:cNvSpPr/>
          <p:nvPr/>
        </p:nvSpPr>
        <p:spPr>
          <a:xfrm>
            <a:off x="921586" y="498456"/>
            <a:ext cx="103488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بالتعاون مع مجموعتك تذكر/ي أهم النقاط الرئيسية في الدرس السابق! </a:t>
            </a:r>
            <a:endParaRPr lang="ar-SA" sz="3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A1378EE-44BB-490C-94D5-31044A2D6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66" b="98083" l="3195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91" r="50767"/>
          <a:stretch/>
        </p:blipFill>
        <p:spPr>
          <a:xfrm>
            <a:off x="-114300" y="3292978"/>
            <a:ext cx="3500896" cy="293748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A509F8E-5A22-4E3E-9B0D-D8EAAD42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03" y="-601980"/>
            <a:ext cx="6511290" cy="609600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5232C52-31C1-4A9B-9C28-12EE5B570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83" y="1943100"/>
            <a:ext cx="6511290" cy="6096000"/>
          </a:xfrm>
          <a:prstGeom prst="rect">
            <a:avLst/>
          </a:prstGeom>
        </p:spPr>
      </p:pic>
      <p:sp>
        <p:nvSpPr>
          <p:cNvPr id="22" name="مستطيل ذو زوايا قطرية مستديرة 25">
            <a:extLst>
              <a:ext uri="{FF2B5EF4-FFF2-40B4-BE49-F238E27FC236}">
                <a16:creationId xmlns:a16="http://schemas.microsoft.com/office/drawing/2014/main" id="{7F44236E-A202-4D81-847C-02F78A3A5B9E}"/>
              </a:ext>
            </a:extLst>
          </p:cNvPr>
          <p:cNvSpPr/>
          <p:nvPr/>
        </p:nvSpPr>
        <p:spPr>
          <a:xfrm>
            <a:off x="394658" y="5862518"/>
            <a:ext cx="2186475" cy="6422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شريط الذكريات</a:t>
            </a:r>
          </a:p>
        </p:txBody>
      </p:sp>
    </p:spTree>
    <p:extLst>
      <p:ext uri="{BB962C8B-B14F-4D97-AF65-F5344CB8AC3E}">
        <p14:creationId xmlns:p14="http://schemas.microsoft.com/office/powerpoint/2010/main" val="694070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32ABBA2-62E8-439A-AB50-538EDA337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3650"/>
              </p:ext>
            </p:extLst>
          </p:nvPr>
        </p:nvGraphicFramePr>
        <p:xfrm>
          <a:off x="1952081" y="785599"/>
          <a:ext cx="9072723" cy="160145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35588">
                  <a:extLst>
                    <a:ext uri="{9D8B030D-6E8A-4147-A177-3AD203B41FA5}">
                      <a16:colId xmlns:a16="http://schemas.microsoft.com/office/drawing/2014/main" val="2623862491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76697507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392781387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2326341408"/>
                    </a:ext>
                  </a:extLst>
                </a:gridCol>
                <a:gridCol w="695962">
                  <a:extLst>
                    <a:ext uri="{9D8B030D-6E8A-4147-A177-3AD203B41FA5}">
                      <a16:colId xmlns:a16="http://schemas.microsoft.com/office/drawing/2014/main" val="2693356783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138337017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209202019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711309646"/>
                    </a:ext>
                  </a:extLst>
                </a:gridCol>
                <a:gridCol w="694953">
                  <a:extLst>
                    <a:ext uri="{9D8B030D-6E8A-4147-A177-3AD203B41FA5}">
                      <a16:colId xmlns:a16="http://schemas.microsoft.com/office/drawing/2014/main" val="3803465574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3737124278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3232518353"/>
                    </a:ext>
                  </a:extLst>
                </a:gridCol>
                <a:gridCol w="748411">
                  <a:extLst>
                    <a:ext uri="{9D8B030D-6E8A-4147-A177-3AD203B41FA5}">
                      <a16:colId xmlns:a16="http://schemas.microsoft.com/office/drawing/2014/main" val="315130984"/>
                    </a:ext>
                  </a:extLst>
                </a:gridCol>
                <a:gridCol w="745385">
                  <a:extLst>
                    <a:ext uri="{9D8B030D-6E8A-4147-A177-3AD203B41FA5}">
                      <a16:colId xmlns:a16="http://schemas.microsoft.com/office/drawing/2014/main" val="2697084118"/>
                    </a:ext>
                  </a:extLst>
                </a:gridCol>
              </a:tblGrid>
              <a:tr h="5411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1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2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3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4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5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6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7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8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9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10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11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12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13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760351"/>
                  </a:ext>
                </a:extLst>
              </a:tr>
              <a:tr h="8790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ق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ج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ل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ج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ب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ا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ف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ن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ك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ص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س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ة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ض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014210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D2C3FDAE-493E-4D34-8B50-A060626E4EBC}"/>
              </a:ext>
            </a:extLst>
          </p:cNvPr>
          <p:cNvSpPr/>
          <p:nvPr/>
        </p:nvSpPr>
        <p:spPr>
          <a:xfrm>
            <a:off x="971550" y="2657981"/>
            <a:ext cx="110337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باستخدام استراتيجية التعلم باللعب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اكتشفـ/ي موضوع الدرس!</a:t>
            </a: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76042C3B-D3DB-4A2E-B597-0B6699962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59683"/>
              </p:ext>
            </p:extLst>
          </p:nvPr>
        </p:nvGraphicFramePr>
        <p:xfrm>
          <a:off x="2739403" y="4695577"/>
          <a:ext cx="7498080" cy="1163291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349074">
                  <a:extLst>
                    <a:ext uri="{9D8B030D-6E8A-4147-A177-3AD203B41FA5}">
                      <a16:colId xmlns:a16="http://schemas.microsoft.com/office/drawing/2014/main" val="2453312718"/>
                    </a:ext>
                  </a:extLst>
                </a:gridCol>
                <a:gridCol w="866597">
                  <a:extLst>
                    <a:ext uri="{9D8B030D-6E8A-4147-A177-3AD203B41FA5}">
                      <a16:colId xmlns:a16="http://schemas.microsoft.com/office/drawing/2014/main" val="500095541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3986254568"/>
                    </a:ext>
                  </a:extLst>
                </a:gridCol>
                <a:gridCol w="867633">
                  <a:extLst>
                    <a:ext uri="{9D8B030D-6E8A-4147-A177-3AD203B41FA5}">
                      <a16:colId xmlns:a16="http://schemas.microsoft.com/office/drawing/2014/main" val="135677258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4273543919"/>
                    </a:ext>
                  </a:extLst>
                </a:gridCol>
                <a:gridCol w="1085058">
                  <a:extLst>
                    <a:ext uri="{9D8B030D-6E8A-4147-A177-3AD203B41FA5}">
                      <a16:colId xmlns:a16="http://schemas.microsoft.com/office/drawing/2014/main" val="1085047422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1616223299"/>
                    </a:ext>
                  </a:extLst>
                </a:gridCol>
              </a:tblGrid>
              <a:tr h="469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3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+mn-cs"/>
                        </a:rPr>
                        <a:t>9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7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3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12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212593"/>
                  </a:ext>
                </a:extLst>
              </a:tr>
              <a:tr h="5811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483143"/>
                  </a:ext>
                </a:extLst>
              </a:tr>
            </a:tbl>
          </a:graphicData>
        </a:graphic>
      </p:graphicFrame>
      <p:sp>
        <p:nvSpPr>
          <p:cNvPr id="11" name="مستطيل ذو زوايا قطرية مستديرة 16">
            <a:extLst>
              <a:ext uri="{FF2B5EF4-FFF2-40B4-BE49-F238E27FC236}">
                <a16:creationId xmlns:a16="http://schemas.microsoft.com/office/drawing/2014/main" id="{26CD7921-58DF-413B-8334-5E3D91C344AB}"/>
              </a:ext>
            </a:extLst>
          </p:cNvPr>
          <p:cNvSpPr/>
          <p:nvPr/>
        </p:nvSpPr>
        <p:spPr>
          <a:xfrm>
            <a:off x="123660" y="6129477"/>
            <a:ext cx="2289021" cy="620666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D2E16E5-1063-45C4-B2DF-56E970C7D30D}"/>
              </a:ext>
            </a:extLst>
          </p:cNvPr>
          <p:cNvSpPr/>
          <p:nvPr/>
        </p:nvSpPr>
        <p:spPr>
          <a:xfrm>
            <a:off x="-147539" y="6247845"/>
            <a:ext cx="283142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استراتيجية التعلم باللعب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13A06B7-FB13-44E5-BD9A-8750C8891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49919"/>
              </p:ext>
            </p:extLst>
          </p:nvPr>
        </p:nvGraphicFramePr>
        <p:xfrm>
          <a:off x="2739403" y="4695577"/>
          <a:ext cx="7498080" cy="12344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349074">
                  <a:extLst>
                    <a:ext uri="{9D8B030D-6E8A-4147-A177-3AD203B41FA5}">
                      <a16:colId xmlns:a16="http://schemas.microsoft.com/office/drawing/2014/main" val="2453312718"/>
                    </a:ext>
                  </a:extLst>
                </a:gridCol>
                <a:gridCol w="866597">
                  <a:extLst>
                    <a:ext uri="{9D8B030D-6E8A-4147-A177-3AD203B41FA5}">
                      <a16:colId xmlns:a16="http://schemas.microsoft.com/office/drawing/2014/main" val="500095541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3986254568"/>
                    </a:ext>
                  </a:extLst>
                </a:gridCol>
                <a:gridCol w="867633">
                  <a:extLst>
                    <a:ext uri="{9D8B030D-6E8A-4147-A177-3AD203B41FA5}">
                      <a16:colId xmlns:a16="http://schemas.microsoft.com/office/drawing/2014/main" val="135677258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4273543919"/>
                    </a:ext>
                  </a:extLst>
                </a:gridCol>
                <a:gridCol w="1085058">
                  <a:extLst>
                    <a:ext uri="{9D8B030D-6E8A-4147-A177-3AD203B41FA5}">
                      <a16:colId xmlns:a16="http://schemas.microsoft.com/office/drawing/2014/main" val="1085047422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1616223299"/>
                    </a:ext>
                  </a:extLst>
                </a:gridCol>
              </a:tblGrid>
              <a:tr h="469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3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+mn-cs"/>
                        </a:rPr>
                        <a:t>9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7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3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>
                          <a:effectLst/>
                          <a:cs typeface="+mn-cs"/>
                        </a:rPr>
                        <a:t>12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212593"/>
                  </a:ext>
                </a:extLst>
              </a:tr>
              <a:tr h="5811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ا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ل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ك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ف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ا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ل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3200" b="1" dirty="0">
                          <a:effectLst/>
                          <a:latin typeface="Traditional Arabic" panose="02020603050405020304" pitchFamily="18" charset="-78"/>
                          <a:cs typeface="+mn-cs"/>
                        </a:rPr>
                        <a:t>ة</a:t>
                      </a:r>
                      <a:endParaRPr lang="en-US" sz="3200" b="1" dirty="0">
                        <a:effectLst/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483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05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4" y="316449"/>
            <a:ext cx="8122112" cy="679429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55708"/>
          <a:stretch/>
        </p:blipFill>
        <p:spPr>
          <a:xfrm flipH="1">
            <a:off x="4252752" y="3899031"/>
            <a:ext cx="4905312" cy="2754205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259681" y="4573150"/>
            <a:ext cx="39626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قُم/قومي بصياغة أسئلة </a:t>
            </a:r>
            <a:endParaRPr lang="ar-SA" sz="32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حول ما تريد/ين معرفته خلال الدرس؟</a:t>
            </a:r>
            <a:endParaRPr lang="ar-SA" sz="32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7" name="شريط إلى الأعلى 16"/>
          <p:cNvSpPr/>
          <p:nvPr/>
        </p:nvSpPr>
        <p:spPr>
          <a:xfrm>
            <a:off x="4593774" y="2379961"/>
            <a:ext cx="7166937" cy="487673"/>
          </a:xfrm>
          <a:prstGeom prst="ribbon2">
            <a:avLst>
              <a:gd name="adj1" fmla="val 0"/>
              <a:gd name="adj2" fmla="val 75000"/>
            </a:avLst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تتعرف على الكفالة وأهم أحكامها.</a:t>
            </a:r>
          </a:p>
        </p:txBody>
      </p:sp>
      <p:sp>
        <p:nvSpPr>
          <p:cNvPr id="20" name="شريط إلى الأعلى 19"/>
          <p:cNvSpPr/>
          <p:nvPr/>
        </p:nvSpPr>
        <p:spPr>
          <a:xfrm>
            <a:off x="9955369" y="1700011"/>
            <a:ext cx="2081003" cy="486703"/>
          </a:xfrm>
          <a:prstGeom prst="ribbon2">
            <a:avLst>
              <a:gd name="adj1" fmla="val 0"/>
              <a:gd name="adj2" fmla="val 75000"/>
            </a:avLst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الأهداف:</a:t>
            </a:r>
          </a:p>
        </p:txBody>
      </p:sp>
      <p:sp>
        <p:nvSpPr>
          <p:cNvPr id="7" name="شريط إلى الأعلى 16">
            <a:extLst>
              <a:ext uri="{FF2B5EF4-FFF2-40B4-BE49-F238E27FC236}">
                <a16:creationId xmlns:a16="http://schemas.microsoft.com/office/drawing/2014/main" id="{0521EABF-424D-4424-A0F9-18E12C4713D3}"/>
              </a:ext>
            </a:extLst>
          </p:cNvPr>
          <p:cNvSpPr/>
          <p:nvPr/>
        </p:nvSpPr>
        <p:spPr>
          <a:xfrm>
            <a:off x="4586845" y="2953991"/>
            <a:ext cx="7166937" cy="487673"/>
          </a:xfrm>
          <a:prstGeom prst="ribbon2">
            <a:avLst>
              <a:gd name="adj1" fmla="val 0"/>
              <a:gd name="adj2" fmla="val 75000"/>
            </a:avLst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تُفرِّق بين الضمان والكفالة.</a:t>
            </a:r>
          </a:p>
        </p:txBody>
      </p:sp>
      <p:sp>
        <p:nvSpPr>
          <p:cNvPr id="8" name="شريط إلى الأعلى 16">
            <a:extLst>
              <a:ext uri="{FF2B5EF4-FFF2-40B4-BE49-F238E27FC236}">
                <a16:creationId xmlns:a16="http://schemas.microsoft.com/office/drawing/2014/main" id="{B3947F9A-9EE4-4A95-B1C5-1681F7796F03}"/>
              </a:ext>
            </a:extLst>
          </p:cNvPr>
          <p:cNvSpPr/>
          <p:nvPr/>
        </p:nvSpPr>
        <p:spPr>
          <a:xfrm>
            <a:off x="4586844" y="3528021"/>
            <a:ext cx="7166937" cy="487673"/>
          </a:xfrm>
          <a:prstGeom prst="ribbon2">
            <a:avLst>
              <a:gd name="adj1" fmla="val 0"/>
              <a:gd name="adj2" fmla="val 75000"/>
            </a:avLst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تُدرِك الحكمة من مشروعية الكفالة.</a:t>
            </a:r>
          </a:p>
        </p:txBody>
      </p:sp>
    </p:spTree>
    <p:extLst>
      <p:ext uri="{BB962C8B-B14F-4D97-AF65-F5344CB8AC3E}">
        <p14:creationId xmlns:p14="http://schemas.microsoft.com/office/powerpoint/2010/main" val="3911806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0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: بشكل رتبة عسكرية 2">
            <a:extLst>
              <a:ext uri="{FF2B5EF4-FFF2-40B4-BE49-F238E27FC236}">
                <a16:creationId xmlns:a16="http://schemas.microsoft.com/office/drawing/2014/main" id="{3CE8E58C-F25E-4DE8-A58F-C775495CD6B7}"/>
              </a:ext>
            </a:extLst>
          </p:cNvPr>
          <p:cNvSpPr/>
          <p:nvPr/>
        </p:nvSpPr>
        <p:spPr>
          <a:xfrm flipH="1">
            <a:off x="5333328" y="1609794"/>
            <a:ext cx="2715066" cy="851250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chemeClr val="tx1"/>
                </a:solidFill>
              </a:rPr>
              <a:t>لغةً:</a:t>
            </a:r>
          </a:p>
        </p:txBody>
      </p:sp>
      <p:sp>
        <p:nvSpPr>
          <p:cNvPr id="12" name="سهم: بشكل رتبة عسكرية 2">
            <a:extLst>
              <a:ext uri="{FF2B5EF4-FFF2-40B4-BE49-F238E27FC236}">
                <a16:creationId xmlns:a16="http://schemas.microsoft.com/office/drawing/2014/main" id="{BAB684E3-05EE-479E-88E6-E0C4B4D3BCD9}"/>
              </a:ext>
            </a:extLst>
          </p:cNvPr>
          <p:cNvSpPr/>
          <p:nvPr/>
        </p:nvSpPr>
        <p:spPr>
          <a:xfrm flipH="1">
            <a:off x="5333327" y="2718796"/>
            <a:ext cx="2715066" cy="851250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chemeClr val="tx1"/>
                </a:solidFill>
              </a:rPr>
              <a:t>اصطلاحًا: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C8613B-DA6F-4324-9250-E32DC8A8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>
            <a:off x="9845040" y="4067930"/>
            <a:ext cx="2164080" cy="240121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94CBEB9-A47E-42AD-AE30-843EC79B4C42}"/>
              </a:ext>
            </a:extLst>
          </p:cNvPr>
          <p:cNvSpPr/>
          <p:nvPr/>
        </p:nvSpPr>
        <p:spPr>
          <a:xfrm>
            <a:off x="2813328" y="275625"/>
            <a:ext cx="776206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المثال التالي استنبط/ي معنى الكفالة: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C14C218-5F37-4EB1-AED6-50244A2D8B43}"/>
              </a:ext>
            </a:extLst>
          </p:cNvPr>
          <p:cNvSpPr/>
          <p:nvPr/>
        </p:nvSpPr>
        <p:spPr>
          <a:xfrm>
            <a:off x="8160831" y="1285744"/>
            <a:ext cx="4031169" cy="27821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أراد محمد أن يقترض من صالح مالًا ، فطلب منه كفيلاً، فقال خالد أنا كفيل ببدن محمد، أو بنفسه.</a:t>
            </a:r>
          </a:p>
        </p:txBody>
      </p:sp>
      <p:sp>
        <p:nvSpPr>
          <p:cNvPr id="15" name="سهم: بشكل رتبة عسكرية 14">
            <a:extLst>
              <a:ext uri="{FF2B5EF4-FFF2-40B4-BE49-F238E27FC236}">
                <a16:creationId xmlns:a16="http://schemas.microsoft.com/office/drawing/2014/main" id="{4B26DAB0-2FD5-45F8-AB74-56B8B61D0420}"/>
              </a:ext>
            </a:extLst>
          </p:cNvPr>
          <p:cNvSpPr/>
          <p:nvPr/>
        </p:nvSpPr>
        <p:spPr>
          <a:xfrm flipH="1">
            <a:off x="3054409" y="1609794"/>
            <a:ext cx="2548227" cy="851250"/>
          </a:xfrm>
          <a:custGeom>
            <a:avLst/>
            <a:gdLst>
              <a:gd name="connsiteX0" fmla="*/ 0 w 1885071"/>
              <a:gd name="connsiteY0" fmla="*/ 0 h 851250"/>
              <a:gd name="connsiteX1" fmla="*/ 1459446 w 1885071"/>
              <a:gd name="connsiteY1" fmla="*/ 0 h 851250"/>
              <a:gd name="connsiteX2" fmla="*/ 1885071 w 1885071"/>
              <a:gd name="connsiteY2" fmla="*/ 425625 h 851250"/>
              <a:gd name="connsiteX3" fmla="*/ 1459446 w 1885071"/>
              <a:gd name="connsiteY3" fmla="*/ 851250 h 851250"/>
              <a:gd name="connsiteX4" fmla="*/ 0 w 1885071"/>
              <a:gd name="connsiteY4" fmla="*/ 851250 h 851250"/>
              <a:gd name="connsiteX5" fmla="*/ 425625 w 1885071"/>
              <a:gd name="connsiteY5" fmla="*/ 425625 h 851250"/>
              <a:gd name="connsiteX6" fmla="*/ 0 w 1885071"/>
              <a:gd name="connsiteY6" fmla="*/ 0 h 851250"/>
              <a:gd name="connsiteX0" fmla="*/ 0 w 1505243"/>
              <a:gd name="connsiteY0" fmla="*/ 0 h 851250"/>
              <a:gd name="connsiteX1" fmla="*/ 1459446 w 1505243"/>
              <a:gd name="connsiteY1" fmla="*/ 0 h 851250"/>
              <a:gd name="connsiteX2" fmla="*/ 1505243 w 1505243"/>
              <a:gd name="connsiteY2" fmla="*/ 425625 h 851250"/>
              <a:gd name="connsiteX3" fmla="*/ 1459446 w 1505243"/>
              <a:gd name="connsiteY3" fmla="*/ 851250 h 851250"/>
              <a:gd name="connsiteX4" fmla="*/ 0 w 1505243"/>
              <a:gd name="connsiteY4" fmla="*/ 851250 h 851250"/>
              <a:gd name="connsiteX5" fmla="*/ 425625 w 1505243"/>
              <a:gd name="connsiteY5" fmla="*/ 425625 h 851250"/>
              <a:gd name="connsiteX6" fmla="*/ 0 w 1505243"/>
              <a:gd name="connsiteY6" fmla="*/ 0 h 851250"/>
              <a:gd name="connsiteX0" fmla="*/ 0 w 1505243"/>
              <a:gd name="connsiteY0" fmla="*/ 0 h 851250"/>
              <a:gd name="connsiteX1" fmla="*/ 1459446 w 1505243"/>
              <a:gd name="connsiteY1" fmla="*/ 0 h 851250"/>
              <a:gd name="connsiteX2" fmla="*/ 1505243 w 1505243"/>
              <a:gd name="connsiteY2" fmla="*/ 425625 h 851250"/>
              <a:gd name="connsiteX3" fmla="*/ 1459446 w 1505243"/>
              <a:gd name="connsiteY3" fmla="*/ 851250 h 851250"/>
              <a:gd name="connsiteX4" fmla="*/ 0 w 1505243"/>
              <a:gd name="connsiteY4" fmla="*/ 851250 h 851250"/>
              <a:gd name="connsiteX5" fmla="*/ 226189 w 1505243"/>
              <a:gd name="connsiteY5" fmla="*/ 411557 h 851250"/>
              <a:gd name="connsiteX6" fmla="*/ 0 w 1505243"/>
              <a:gd name="connsiteY6" fmla="*/ 0 h 8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243" h="851250">
                <a:moveTo>
                  <a:pt x="0" y="0"/>
                </a:moveTo>
                <a:lnTo>
                  <a:pt x="1459446" y="0"/>
                </a:lnTo>
                <a:lnTo>
                  <a:pt x="1505243" y="425625"/>
                </a:lnTo>
                <a:lnTo>
                  <a:pt x="1459446" y="851250"/>
                </a:lnTo>
                <a:lnTo>
                  <a:pt x="0" y="851250"/>
                </a:lnTo>
                <a:lnTo>
                  <a:pt x="226189" y="411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الضمان</a:t>
            </a:r>
          </a:p>
        </p:txBody>
      </p:sp>
      <p:sp>
        <p:nvSpPr>
          <p:cNvPr id="17" name="سهم: بشكل رتبة عسكرية 14">
            <a:extLst>
              <a:ext uri="{FF2B5EF4-FFF2-40B4-BE49-F238E27FC236}">
                <a16:creationId xmlns:a16="http://schemas.microsoft.com/office/drawing/2014/main" id="{946B8F56-389D-4BBF-971C-2F67800BA005}"/>
              </a:ext>
            </a:extLst>
          </p:cNvPr>
          <p:cNvSpPr/>
          <p:nvPr/>
        </p:nvSpPr>
        <p:spPr>
          <a:xfrm flipH="1">
            <a:off x="675249" y="2718796"/>
            <a:ext cx="4927386" cy="851250"/>
          </a:xfrm>
          <a:custGeom>
            <a:avLst/>
            <a:gdLst>
              <a:gd name="connsiteX0" fmla="*/ 0 w 1885071"/>
              <a:gd name="connsiteY0" fmla="*/ 0 h 851250"/>
              <a:gd name="connsiteX1" fmla="*/ 1459446 w 1885071"/>
              <a:gd name="connsiteY1" fmla="*/ 0 h 851250"/>
              <a:gd name="connsiteX2" fmla="*/ 1885071 w 1885071"/>
              <a:gd name="connsiteY2" fmla="*/ 425625 h 851250"/>
              <a:gd name="connsiteX3" fmla="*/ 1459446 w 1885071"/>
              <a:gd name="connsiteY3" fmla="*/ 851250 h 851250"/>
              <a:gd name="connsiteX4" fmla="*/ 0 w 1885071"/>
              <a:gd name="connsiteY4" fmla="*/ 851250 h 851250"/>
              <a:gd name="connsiteX5" fmla="*/ 425625 w 1885071"/>
              <a:gd name="connsiteY5" fmla="*/ 425625 h 851250"/>
              <a:gd name="connsiteX6" fmla="*/ 0 w 1885071"/>
              <a:gd name="connsiteY6" fmla="*/ 0 h 851250"/>
              <a:gd name="connsiteX0" fmla="*/ 0 w 1505243"/>
              <a:gd name="connsiteY0" fmla="*/ 0 h 851250"/>
              <a:gd name="connsiteX1" fmla="*/ 1459446 w 1505243"/>
              <a:gd name="connsiteY1" fmla="*/ 0 h 851250"/>
              <a:gd name="connsiteX2" fmla="*/ 1505243 w 1505243"/>
              <a:gd name="connsiteY2" fmla="*/ 425625 h 851250"/>
              <a:gd name="connsiteX3" fmla="*/ 1459446 w 1505243"/>
              <a:gd name="connsiteY3" fmla="*/ 851250 h 851250"/>
              <a:gd name="connsiteX4" fmla="*/ 0 w 1505243"/>
              <a:gd name="connsiteY4" fmla="*/ 851250 h 851250"/>
              <a:gd name="connsiteX5" fmla="*/ 425625 w 1505243"/>
              <a:gd name="connsiteY5" fmla="*/ 425625 h 851250"/>
              <a:gd name="connsiteX6" fmla="*/ 0 w 1505243"/>
              <a:gd name="connsiteY6" fmla="*/ 0 h 851250"/>
              <a:gd name="connsiteX0" fmla="*/ 0 w 1505243"/>
              <a:gd name="connsiteY0" fmla="*/ 0 h 851250"/>
              <a:gd name="connsiteX1" fmla="*/ 1459446 w 1505243"/>
              <a:gd name="connsiteY1" fmla="*/ 0 h 851250"/>
              <a:gd name="connsiteX2" fmla="*/ 1505243 w 1505243"/>
              <a:gd name="connsiteY2" fmla="*/ 425625 h 851250"/>
              <a:gd name="connsiteX3" fmla="*/ 1459446 w 1505243"/>
              <a:gd name="connsiteY3" fmla="*/ 851250 h 851250"/>
              <a:gd name="connsiteX4" fmla="*/ 0 w 1505243"/>
              <a:gd name="connsiteY4" fmla="*/ 851250 h 851250"/>
              <a:gd name="connsiteX5" fmla="*/ 226189 w 1505243"/>
              <a:gd name="connsiteY5" fmla="*/ 411557 h 851250"/>
              <a:gd name="connsiteX6" fmla="*/ 0 w 1505243"/>
              <a:gd name="connsiteY6" fmla="*/ 0 h 851250"/>
              <a:gd name="connsiteX0" fmla="*/ 0 w 1505243"/>
              <a:gd name="connsiteY0" fmla="*/ 0 h 851250"/>
              <a:gd name="connsiteX1" fmla="*/ 1459446 w 1505243"/>
              <a:gd name="connsiteY1" fmla="*/ 0 h 851250"/>
              <a:gd name="connsiteX2" fmla="*/ 1505243 w 1505243"/>
              <a:gd name="connsiteY2" fmla="*/ 425625 h 851250"/>
              <a:gd name="connsiteX3" fmla="*/ 1459446 w 1505243"/>
              <a:gd name="connsiteY3" fmla="*/ 851250 h 851250"/>
              <a:gd name="connsiteX4" fmla="*/ 0 w 1505243"/>
              <a:gd name="connsiteY4" fmla="*/ 851250 h 851250"/>
              <a:gd name="connsiteX5" fmla="*/ 135942 w 1505243"/>
              <a:gd name="connsiteY5" fmla="*/ 397489 h 851250"/>
              <a:gd name="connsiteX6" fmla="*/ 0 w 1505243"/>
              <a:gd name="connsiteY6" fmla="*/ 0 h 8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243" h="851250">
                <a:moveTo>
                  <a:pt x="0" y="0"/>
                </a:moveTo>
                <a:lnTo>
                  <a:pt x="1459446" y="0"/>
                </a:lnTo>
                <a:lnTo>
                  <a:pt x="1505243" y="425625"/>
                </a:lnTo>
                <a:lnTo>
                  <a:pt x="1459446" y="851250"/>
                </a:lnTo>
                <a:lnTo>
                  <a:pt x="0" y="851250"/>
                </a:lnTo>
                <a:lnTo>
                  <a:pt x="135942" y="39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  التزام شخص بإحضار من عليه حق مالي الى صاحبه.</a:t>
            </a:r>
          </a:p>
        </p:txBody>
      </p:sp>
      <p:pic>
        <p:nvPicPr>
          <p:cNvPr id="19" name="Picture 2" descr="خصائص اللغة العربية ووظائفها - موضوع">
            <a:extLst>
              <a:ext uri="{FF2B5EF4-FFF2-40B4-BE49-F238E27FC236}">
                <a16:creationId xmlns:a16="http://schemas.microsoft.com/office/drawing/2014/main" id="{07A5A752-6919-4C0E-8C85-9993D6DFE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15014"/>
          <a:stretch/>
        </p:blipFill>
        <p:spPr bwMode="auto">
          <a:xfrm>
            <a:off x="3441714" y="3605768"/>
            <a:ext cx="4719117" cy="32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66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6" grpId="0" animBg="1"/>
      <p:bldP spid="2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F2EF373-EBD4-46F4-9A2A-6EE59CF0E765}"/>
              </a:ext>
            </a:extLst>
          </p:cNvPr>
          <p:cNvSpPr/>
          <p:nvPr/>
        </p:nvSpPr>
        <p:spPr>
          <a:xfrm>
            <a:off x="7612191" y="1905691"/>
            <a:ext cx="4031169" cy="2782186"/>
          </a:xfrm>
          <a:prstGeom prst="rect">
            <a:avLst/>
          </a:prstGeom>
          <a:solidFill>
            <a:srgbClr val="EDE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أراد محمد أن يقترض من صالح مالًا ، فطلب منه كفيلاً، فقال خالد أنا كفيل ببدن محمد، أو بنفسه.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C8613B-DA6F-4324-9250-E32DC8A8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>
            <a:off x="10027920" y="4181163"/>
            <a:ext cx="2164080" cy="240121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94CBEB9-A47E-42AD-AE30-843EC79B4C42}"/>
              </a:ext>
            </a:extLst>
          </p:cNvPr>
          <p:cNvSpPr/>
          <p:nvPr/>
        </p:nvSpPr>
        <p:spPr>
          <a:xfrm>
            <a:off x="7367059" y="448157"/>
            <a:ext cx="35910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اركان الكفالة 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المثال التالي: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913F1A40-459E-4BCA-9CC6-E2822813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00" y="-164143"/>
            <a:ext cx="5001768" cy="68580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43E39FF-BE6D-45C1-8425-2A795FF6FFC7}"/>
              </a:ext>
            </a:extLst>
          </p:cNvPr>
          <p:cNvSpPr/>
          <p:nvPr/>
        </p:nvSpPr>
        <p:spPr>
          <a:xfrm rot="171937">
            <a:off x="5281356" y="1984976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الكفيل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9B84CB-DF2C-4A24-816D-54FDD6A81B19}"/>
              </a:ext>
            </a:extLst>
          </p:cNvPr>
          <p:cNvSpPr/>
          <p:nvPr/>
        </p:nvSpPr>
        <p:spPr>
          <a:xfrm rot="191308">
            <a:off x="5148945" y="3255325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صاحب الحق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AFBECC0-8600-44AF-BFB0-58B22E81F404}"/>
              </a:ext>
            </a:extLst>
          </p:cNvPr>
          <p:cNvSpPr/>
          <p:nvPr/>
        </p:nvSpPr>
        <p:spPr>
          <a:xfrm rot="226469">
            <a:off x="5049348" y="4591414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المكفول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25E0709-9EAA-4402-8B6F-C624E7AB67E2}"/>
              </a:ext>
            </a:extLst>
          </p:cNvPr>
          <p:cNvSpPr/>
          <p:nvPr/>
        </p:nvSpPr>
        <p:spPr>
          <a:xfrm rot="215603">
            <a:off x="5009401" y="5831789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الصيغة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D9DF41E-3E88-4BD9-AC9E-439B523E4814}"/>
              </a:ext>
            </a:extLst>
          </p:cNvPr>
          <p:cNvSpPr/>
          <p:nvPr/>
        </p:nvSpPr>
        <p:spPr>
          <a:xfrm rot="152264">
            <a:off x="2239494" y="1833897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خالد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65960FB-50F2-4103-9BC0-29DBE87C5A67}"/>
              </a:ext>
            </a:extLst>
          </p:cNvPr>
          <p:cNvSpPr/>
          <p:nvPr/>
        </p:nvSpPr>
        <p:spPr>
          <a:xfrm rot="207945">
            <a:off x="2177420" y="3132382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صالح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0A3B02F-8887-4F26-9813-600640980C6B}"/>
              </a:ext>
            </a:extLst>
          </p:cNvPr>
          <p:cNvSpPr/>
          <p:nvPr/>
        </p:nvSpPr>
        <p:spPr>
          <a:xfrm rot="156923">
            <a:off x="2105959" y="4426267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33DA9E2-46CD-4930-840E-2ED7AF238808}"/>
              </a:ext>
            </a:extLst>
          </p:cNvPr>
          <p:cNvSpPr/>
          <p:nvPr/>
        </p:nvSpPr>
        <p:spPr>
          <a:xfrm rot="172730">
            <a:off x="2013004" y="5652574"/>
            <a:ext cx="1980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كفيل ببدنه</a:t>
            </a:r>
          </a:p>
        </p:txBody>
      </p:sp>
      <p:sp>
        <p:nvSpPr>
          <p:cNvPr id="21" name="مستطيل ذو زوايا قطرية مستديرة 13">
            <a:extLst>
              <a:ext uri="{FF2B5EF4-FFF2-40B4-BE49-F238E27FC236}">
                <a16:creationId xmlns:a16="http://schemas.microsoft.com/office/drawing/2014/main" id="{724E292B-F8B8-4783-B65E-EC2CE2AC496C}"/>
              </a:ext>
            </a:extLst>
          </p:cNvPr>
          <p:cNvSpPr/>
          <p:nvPr/>
        </p:nvSpPr>
        <p:spPr>
          <a:xfrm>
            <a:off x="394658" y="6096094"/>
            <a:ext cx="2406599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الابداعي</a:t>
            </a:r>
          </a:p>
        </p:txBody>
      </p:sp>
    </p:spTree>
    <p:extLst>
      <p:ext uri="{BB962C8B-B14F-4D97-AF65-F5344CB8AC3E}">
        <p14:creationId xmlns:p14="http://schemas.microsoft.com/office/powerpoint/2010/main" val="4066185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8C8613B-DA6F-4324-9250-E32DC8A8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>
            <a:off x="4873817" y="1762163"/>
            <a:ext cx="3004457" cy="333367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94CBEB9-A47E-42AD-AE30-843EC79B4C42}"/>
              </a:ext>
            </a:extLst>
          </p:cNvPr>
          <p:cNvSpPr/>
          <p:nvPr/>
        </p:nvSpPr>
        <p:spPr>
          <a:xfrm>
            <a:off x="2555555" y="487031"/>
            <a:ext cx="752481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وضح/ي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الفرق بين صيغة الضمان والكفالة :</a:t>
            </a:r>
            <a:endParaRPr lang="ar-SA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ذو زوايا قطرية مستديرة 13">
            <a:extLst>
              <a:ext uri="{FF2B5EF4-FFF2-40B4-BE49-F238E27FC236}">
                <a16:creationId xmlns:a16="http://schemas.microsoft.com/office/drawing/2014/main" id="{724E292B-F8B8-4783-B65E-EC2CE2AC496C}"/>
              </a:ext>
            </a:extLst>
          </p:cNvPr>
          <p:cNvSpPr/>
          <p:nvPr/>
        </p:nvSpPr>
        <p:spPr>
          <a:xfrm>
            <a:off x="394658" y="6096094"/>
            <a:ext cx="2406599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الابداعي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950D9CD-4011-4E73-A0F3-4CE614BD3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6" b="50000"/>
          <a:stretch/>
        </p:blipFill>
        <p:spPr>
          <a:xfrm>
            <a:off x="8117703" y="1762163"/>
            <a:ext cx="4679208" cy="28204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0BA54A9-2706-40BD-9583-62F42FF2E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8" t="55298" r="-8552" b="-5298"/>
          <a:stretch/>
        </p:blipFill>
        <p:spPr>
          <a:xfrm>
            <a:off x="746583" y="1524146"/>
            <a:ext cx="4444395" cy="3061921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5AC0A69C-7C10-499E-A594-5A85FA2C08F4}"/>
              </a:ext>
            </a:extLst>
          </p:cNvPr>
          <p:cNvSpPr/>
          <p:nvPr/>
        </p:nvSpPr>
        <p:spPr>
          <a:xfrm>
            <a:off x="8596560" y="2292086"/>
            <a:ext cx="25106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الضمان :</a:t>
            </a:r>
          </a:p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كفيل بماله.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9B37DC-689F-4A13-8F93-16E4AC9E0069}"/>
              </a:ext>
            </a:extLst>
          </p:cNvPr>
          <p:cNvSpPr/>
          <p:nvPr/>
        </p:nvSpPr>
        <p:spPr>
          <a:xfrm>
            <a:off x="1676998" y="2105561"/>
            <a:ext cx="25122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الكفالة :</a:t>
            </a:r>
          </a:p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كفيل ببدنه.</a:t>
            </a:r>
          </a:p>
        </p:txBody>
      </p:sp>
      <p:sp>
        <p:nvSpPr>
          <p:cNvPr id="25" name="مخطط انسيابي: محطة طرفية 24">
            <a:extLst>
              <a:ext uri="{FF2B5EF4-FFF2-40B4-BE49-F238E27FC236}">
                <a16:creationId xmlns:a16="http://schemas.microsoft.com/office/drawing/2014/main" id="{FF51C31D-1A5F-4195-A7FF-ACBBA648D621}"/>
              </a:ext>
            </a:extLst>
          </p:cNvPr>
          <p:cNvSpPr/>
          <p:nvPr/>
        </p:nvSpPr>
        <p:spPr>
          <a:xfrm>
            <a:off x="8594658" y="2850701"/>
            <a:ext cx="1257214" cy="832237"/>
          </a:xfrm>
          <a:prstGeom prst="flowChartTermina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خطط انسيابي: محطة طرفية 26">
            <a:extLst>
              <a:ext uri="{FF2B5EF4-FFF2-40B4-BE49-F238E27FC236}">
                <a16:creationId xmlns:a16="http://schemas.microsoft.com/office/drawing/2014/main" id="{72E42947-9C22-4A0C-B3FA-9F37A112BAE7}"/>
              </a:ext>
            </a:extLst>
          </p:cNvPr>
          <p:cNvSpPr/>
          <p:nvPr/>
        </p:nvSpPr>
        <p:spPr>
          <a:xfrm>
            <a:off x="1597957" y="2704944"/>
            <a:ext cx="1257214" cy="832237"/>
          </a:xfrm>
          <a:prstGeom prst="flowChartTermina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624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4" grpId="0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52C64CB-3D94-4C08-B20F-27143D78D8FA}"/>
              </a:ext>
            </a:extLst>
          </p:cNvPr>
          <p:cNvSpPr/>
          <p:nvPr/>
        </p:nvSpPr>
        <p:spPr>
          <a:xfrm>
            <a:off x="1461001" y="3800718"/>
            <a:ext cx="926999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وهي </a:t>
            </a:r>
            <a:r>
              <a:rPr lang="ar-SA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                   مندوبة لما فيها من بذل الاحسان والمعروف.</a:t>
            </a:r>
            <a:endParaRPr lang="ar-SA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A85C6D-54C7-4B05-8227-66DCF82F3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178"/>
            <a:ext cx="4536942" cy="21604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416DA0-48FB-4CBF-A6AC-70135D307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640" y="310872"/>
            <a:ext cx="5680953" cy="86158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99B7D7C-E705-429F-A7D1-C80D03542076}"/>
              </a:ext>
            </a:extLst>
          </p:cNvPr>
          <p:cNvSpPr/>
          <p:nvPr/>
        </p:nvSpPr>
        <p:spPr>
          <a:xfrm>
            <a:off x="8187390" y="403012"/>
            <a:ext cx="2372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حكم الكفالة: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3B2B79B-FE0C-4B5F-B43F-A03050A751A0}"/>
              </a:ext>
            </a:extLst>
          </p:cNvPr>
          <p:cNvSpPr/>
          <p:nvPr/>
        </p:nvSpPr>
        <p:spPr>
          <a:xfrm>
            <a:off x="2328789" y="1302597"/>
            <a:ext cx="784570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الكفالة بالنفس جائزة ودليلها من السنة: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5A9FE06-C975-4DD3-BA16-6A89393FD058}"/>
              </a:ext>
            </a:extLst>
          </p:cNvPr>
          <p:cNvSpPr/>
          <p:nvPr/>
        </p:nvSpPr>
        <p:spPr>
          <a:xfrm>
            <a:off x="4553150" y="2251886"/>
            <a:ext cx="3396980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قوله صلى الله عليه وسلم: </a:t>
            </a:r>
          </a:p>
          <a:p>
            <a:pPr algn="ctr"/>
            <a:r>
              <a:rPr lang="ar-SA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"الزعيم غارم".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1DACF60-01BF-4535-B846-29F6F669EB44}"/>
              </a:ext>
            </a:extLst>
          </p:cNvPr>
          <p:cNvSpPr/>
          <p:nvPr/>
        </p:nvSpPr>
        <p:spPr>
          <a:xfrm>
            <a:off x="7615311" y="3800718"/>
            <a:ext cx="17584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الكفيل</a:t>
            </a:r>
          </a:p>
        </p:txBody>
      </p:sp>
    </p:spTree>
    <p:extLst>
      <p:ext uri="{BB962C8B-B14F-4D97-AF65-F5344CB8AC3E}">
        <p14:creationId xmlns:p14="http://schemas.microsoft.com/office/powerpoint/2010/main" val="3188954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908</Words>
  <Application>Microsoft Office PowerPoint</Application>
  <PresentationFormat>شاشة عريضة</PresentationFormat>
  <Paragraphs>173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 Arabic</vt:lpstr>
      <vt:lpstr>Arial</vt:lpstr>
      <vt:lpstr>Calibri</vt:lpstr>
      <vt:lpstr>Calibri Light</vt:lpstr>
      <vt:lpstr>Droid Arabic Naskh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27</cp:revision>
  <dcterms:created xsi:type="dcterms:W3CDTF">2020-09-09T20:14:27Z</dcterms:created>
  <dcterms:modified xsi:type="dcterms:W3CDTF">2020-09-11T15:34:12Z</dcterms:modified>
</cp:coreProperties>
</file>