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p:sldMasterIdLst>
    <p:sldMasterId id="2147483660" r:id="rId1"/>
  </p:sldMasterIdLst>
  <p:sldIdLst>
    <p:sldId id="291" r:id="rId2"/>
    <p:sldId id="312" r:id="rId3"/>
    <p:sldId id="292" r:id="rId4"/>
    <p:sldId id="305" r:id="rId5"/>
    <p:sldId id="306" r:id="rId6"/>
    <p:sldId id="313" r:id="rId7"/>
    <p:sldId id="316" r:id="rId8"/>
    <p:sldId id="293" r:id="rId9"/>
    <p:sldId id="317" r:id="rId10"/>
    <p:sldId id="309" r:id="rId11"/>
    <p:sldId id="310" r:id="rId12"/>
    <p:sldId id="294" r:id="rId13"/>
    <p:sldId id="304" r:id="rId14"/>
  </p:sldIdLst>
  <p:sldSz cx="9144000" cy="6858000" type="screen4x3"/>
  <p:notesSz cx="6858000" cy="9144000"/>
  <p:embeddedFontLst>
    <p:embeddedFont>
      <p:font typeface="Calibri" panose="020F0502020204030204" pitchFamily="34" charset="0"/>
      <p:regular r:id="rId15"/>
      <p:bold r:id="rId16"/>
    </p:embeddedFont>
    <p:embeddedFont>
      <p:font typeface="Calibri Light" panose="020F0302020204030204" pitchFamily="34" charset="0"/>
      <p:regular r:id="rId17"/>
    </p:embeddedFont>
    <p:embeddedFont>
      <p:font typeface="Comic Sans MS" panose="030F0702030302020204" pitchFamily="66" charset="0"/>
      <p:regular r:id="rId18"/>
      <p:bold r:id="rId19"/>
      <p:italic r:id="rId20"/>
      <p:boldItalic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2579"/>
    <a:srgbClr val="E91F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6" autoAdjust="0"/>
    <p:restoredTop sz="94660"/>
  </p:normalViewPr>
  <p:slideViewPr>
    <p:cSldViewPr snapToGrid="0">
      <p:cViewPr varScale="1">
        <p:scale>
          <a:sx n="70" d="100"/>
          <a:sy n="70" d="100"/>
        </p:scale>
        <p:origin x="66" y="4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E1DA1C14-F3D3-4A76-963A-798F5D590958}" type="datetimeFigureOut">
              <a:rPr lang="ar-SA" smtClean="0"/>
              <a:t>21/01/42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3762142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E1DA1C14-F3D3-4A76-963A-798F5D590958}" type="datetimeFigureOut">
              <a:rPr lang="ar-SA" smtClean="0"/>
              <a:t>21/01/42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1069271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E1DA1C14-F3D3-4A76-963A-798F5D590958}" type="datetimeFigureOut">
              <a:rPr lang="ar-SA" smtClean="0"/>
              <a:t>21/01/42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2851510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E1DA1C14-F3D3-4A76-963A-798F5D590958}" type="datetimeFigureOut">
              <a:rPr lang="ar-SA" smtClean="0"/>
              <a:t>21/01/42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3277470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629842" y="2505075"/>
            <a:ext cx="3868340"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4629150" y="2505075"/>
            <a:ext cx="3887391"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E1DA1C14-F3D3-4A76-963A-798F5D590958}" type="datetimeFigureOut">
              <a:rPr lang="ar-SA" smtClean="0"/>
              <a:t>21/01/42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2983026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E1DA1C14-F3D3-4A76-963A-798F5D590958}" type="datetimeFigureOut">
              <a:rPr lang="ar-SA" smtClean="0"/>
              <a:t>21/01/42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1137078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A1C14-F3D3-4A76-963A-798F5D590958}" type="datetimeFigureOut">
              <a:rPr lang="ar-SA" smtClean="0"/>
              <a:t>21/01/42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4024131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E1DA1C14-F3D3-4A76-963A-798F5D590958}" type="datetimeFigureOut">
              <a:rPr lang="ar-SA" smtClean="0"/>
              <a:t>21/01/42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3485535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E1DA1C14-F3D3-4A76-963A-798F5D590958}" type="datetimeFigureOut">
              <a:rPr lang="ar-SA" smtClean="0"/>
              <a:t>21/01/42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3353658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E1DA1C14-F3D3-4A76-963A-798F5D590958}" type="datetimeFigureOut">
              <a:rPr lang="ar-SA" smtClean="0"/>
              <a:t>21/01/42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2025638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E1DA1C14-F3D3-4A76-963A-798F5D590958}" type="datetimeFigureOut">
              <a:rPr lang="ar-SA" smtClean="0"/>
              <a:t>21/01/42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4F16ACEA-0986-4011-9100-0425CFFAFFBE}" type="slidenum">
              <a:rPr lang="ar-SA" smtClean="0"/>
              <a:t>‹#›</a:t>
            </a:fld>
            <a:endParaRPr lang="ar-SA"/>
          </a:p>
        </p:txBody>
      </p:sp>
    </p:spTree>
    <p:extLst>
      <p:ext uri="{BB962C8B-B14F-4D97-AF65-F5344CB8AC3E}">
        <p14:creationId xmlns:p14="http://schemas.microsoft.com/office/powerpoint/2010/main" val="935906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t="-2000" r="-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DA1C14-F3D3-4A76-963A-798F5D590958}" type="datetimeFigureOut">
              <a:rPr lang="ar-SA" smtClean="0"/>
              <a:t>21/01/42</a:t>
            </a:fld>
            <a:endParaRPr lang="ar-S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16ACEA-0986-4011-9100-0425CFFAFFBE}" type="slidenum">
              <a:rPr lang="ar-SA" smtClean="0"/>
              <a:t>‹#›</a:t>
            </a:fld>
            <a:endParaRPr lang="ar-SA"/>
          </a:p>
        </p:txBody>
      </p:sp>
    </p:spTree>
    <p:extLst>
      <p:ext uri="{BB962C8B-B14F-4D97-AF65-F5344CB8AC3E}">
        <p14:creationId xmlns:p14="http://schemas.microsoft.com/office/powerpoint/2010/main" val="4212039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microsoft.com/office/2007/relationships/hdphoto" Target="../media/hdphoto2.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microsoft.com/office/2007/relationships/hdphoto" Target="../media/hdphoto2.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1.svg"/><Relationship Id="rId11" Type="http://schemas.microsoft.com/office/2007/relationships/hdphoto" Target="../media/hdphoto2.wdp"/><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65728">
            <a:off x="1156246" y="908720"/>
            <a:ext cx="2896469" cy="2217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96731" y="332656"/>
            <a:ext cx="4160315" cy="237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شكل بيضاوي 4"/>
          <p:cNvSpPr/>
          <p:nvPr/>
        </p:nvSpPr>
        <p:spPr>
          <a:xfrm>
            <a:off x="3269896" y="2719715"/>
            <a:ext cx="1728192" cy="1728192"/>
          </a:xfrm>
          <a:prstGeom prst="ellipse">
            <a:avLst/>
          </a:prstGeom>
          <a:gradFill flip="none" rotWithShape="1">
            <a:gsLst>
              <a:gs pos="41000">
                <a:srgbClr val="FF0000"/>
              </a:gs>
              <a:gs pos="100000">
                <a:schemeClr val="bg1"/>
              </a:gs>
            </a:gsLst>
            <a:path path="circle">
              <a:fillToRect l="100000" b="100000"/>
            </a:path>
            <a:tileRect t="-100000" r="-100000"/>
          </a:gra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9600" b="1" dirty="0">
                <a:ln w="22225">
                  <a:solidFill>
                    <a:schemeClr val="bg1">
                      <a:lumMod val="85000"/>
                    </a:schemeClr>
                  </a:solidFill>
                  <a:prstDash val="solid"/>
                </a:ln>
                <a:solidFill>
                  <a:schemeClr val="bg1"/>
                </a:solidFill>
              </a:rPr>
              <a:t>3</a:t>
            </a:r>
            <a:endParaRPr lang="ar-SA" sz="7200" b="1" dirty="0">
              <a:ln w="22225">
                <a:solidFill>
                  <a:schemeClr val="bg1">
                    <a:lumMod val="85000"/>
                  </a:schemeClr>
                </a:solidFill>
                <a:prstDash val="solid"/>
              </a:ln>
              <a:solidFill>
                <a:schemeClr val="bg1"/>
              </a:solidFill>
            </a:endParaRPr>
          </a:p>
        </p:txBody>
      </p:sp>
      <p:sp>
        <p:nvSpPr>
          <p:cNvPr id="6" name="مستطيل 5"/>
          <p:cNvSpPr/>
          <p:nvPr/>
        </p:nvSpPr>
        <p:spPr>
          <a:xfrm>
            <a:off x="1954102" y="4625412"/>
            <a:ext cx="2996333" cy="1323439"/>
          </a:xfrm>
          <a:prstGeom prst="rect">
            <a:avLst/>
          </a:prstGeom>
          <a:noFill/>
        </p:spPr>
        <p:txBody>
          <a:bodyPr wrap="none" lIns="91440" tIns="45720" rIns="91440" bIns="45720">
            <a:spAutoFit/>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rtl="0"/>
            <a:r>
              <a:rPr lang="en-US" sz="8000" b="1" dirty="0">
                <a:ln w="12700">
                  <a:solidFill>
                    <a:srgbClr val="000099"/>
                  </a:solidFill>
                  <a:prstDash val="solid"/>
                </a:ln>
                <a:pattFill prst="pct50">
                  <a:fgClr>
                    <a:srgbClr val="000099"/>
                  </a:fgClr>
                  <a:bgClr>
                    <a:srgbClr val="0070C0"/>
                  </a:bgClr>
                </a:pattFill>
                <a:effectLst>
                  <a:innerShdw blurRad="177800">
                    <a:schemeClr val="accent3">
                      <a:lumMod val="50000"/>
                    </a:schemeClr>
                  </a:innerShdw>
                </a:effectLst>
              </a:rPr>
              <a:t>Unit 3 </a:t>
            </a:r>
            <a:endParaRPr lang="ar-SA" sz="8000" b="1" dirty="0">
              <a:ln w="12700">
                <a:solidFill>
                  <a:srgbClr val="000099"/>
                </a:solidFill>
                <a:prstDash val="solid"/>
              </a:ln>
              <a:pattFill prst="pct50">
                <a:fgClr>
                  <a:srgbClr val="000099"/>
                </a:fgClr>
                <a:bgClr>
                  <a:srgbClr val="0070C0"/>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906757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5BB36238-DFFB-4F17-B90E-48E3E0E5DC5D}"/>
              </a:ext>
            </a:extLst>
          </p:cNvPr>
          <p:cNvSpPr txBox="1"/>
          <p:nvPr/>
        </p:nvSpPr>
        <p:spPr>
          <a:xfrm>
            <a:off x="341194" y="1982450"/>
            <a:ext cx="8447964" cy="2123658"/>
          </a:xfrm>
          <a:prstGeom prst="rect">
            <a:avLst/>
          </a:prstGeom>
          <a:noFill/>
        </p:spPr>
        <p:txBody>
          <a:bodyPr wrap="square" rtlCol="1">
            <a:spAutoFit/>
          </a:bodyPr>
          <a:lstStyle/>
          <a:p>
            <a:pPr algn="ctr"/>
            <a:r>
              <a:rPr lang="en-US" sz="6600" b="1" dirty="0">
                <a:solidFill>
                  <a:srgbClr val="552579"/>
                </a:solidFill>
                <a:latin typeface="Comic Sans MS" panose="030F0702030302020204" pitchFamily="66" charset="0"/>
              </a:rPr>
              <a:t>Things We Do  </a:t>
            </a:r>
          </a:p>
          <a:p>
            <a:pPr algn="ctr"/>
            <a:r>
              <a:rPr lang="ar-SA" sz="6600" b="1" dirty="0">
                <a:solidFill>
                  <a:srgbClr val="552579"/>
                </a:solidFill>
                <a:latin typeface="Comic Sans MS" panose="030F0702030302020204" pitchFamily="66" charset="0"/>
                <a:cs typeface="+mj-cs"/>
              </a:rPr>
              <a:t>الأشياء التي نمارسها</a:t>
            </a:r>
            <a:endParaRPr lang="ar-SA" sz="6600" dirty="0">
              <a:solidFill>
                <a:srgbClr val="552579"/>
              </a:solidFill>
              <a:latin typeface="Comic Sans MS" panose="030F0702030302020204" pitchFamily="66" charset="0"/>
              <a:cs typeface="+mj-cs"/>
            </a:endParaRPr>
          </a:p>
        </p:txBody>
      </p:sp>
    </p:spTree>
    <p:extLst>
      <p:ext uri="{BB962C8B-B14F-4D97-AF65-F5344CB8AC3E}">
        <p14:creationId xmlns:p14="http://schemas.microsoft.com/office/powerpoint/2010/main" val="3356186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5BB36238-DFFB-4F17-B90E-48E3E0E5DC5D}"/>
              </a:ext>
            </a:extLst>
          </p:cNvPr>
          <p:cNvSpPr txBox="1"/>
          <p:nvPr/>
        </p:nvSpPr>
        <p:spPr>
          <a:xfrm>
            <a:off x="641445" y="1982450"/>
            <a:ext cx="7861110" cy="1754326"/>
          </a:xfrm>
          <a:prstGeom prst="rect">
            <a:avLst/>
          </a:prstGeom>
          <a:noFill/>
        </p:spPr>
        <p:txBody>
          <a:bodyPr wrap="square" rtlCol="1">
            <a:spAutoFit/>
          </a:bodyPr>
          <a:lstStyle/>
          <a:p>
            <a:pPr algn="ctr"/>
            <a:r>
              <a:rPr lang="en-US" sz="4800" b="1" dirty="0">
                <a:solidFill>
                  <a:srgbClr val="552579"/>
                </a:solidFill>
                <a:latin typeface="Comic Sans MS" panose="030F0702030302020204" pitchFamily="66" charset="0"/>
              </a:rPr>
              <a:t>Rhythms and Sounds</a:t>
            </a:r>
          </a:p>
          <a:p>
            <a:pPr algn="ctr"/>
            <a:r>
              <a:rPr lang="ar-SA" sz="6000" b="1" dirty="0">
                <a:solidFill>
                  <a:srgbClr val="552579"/>
                </a:solidFill>
                <a:latin typeface="Comic Sans MS" panose="030F0702030302020204" pitchFamily="66" charset="0"/>
                <a:cs typeface="+mj-cs"/>
              </a:rPr>
              <a:t>الايقاعات والأصوات</a:t>
            </a:r>
            <a:endParaRPr lang="ar-SA" sz="6000" dirty="0">
              <a:solidFill>
                <a:srgbClr val="552579"/>
              </a:solidFill>
              <a:latin typeface="Comic Sans MS" panose="030F0702030302020204" pitchFamily="66" charset="0"/>
              <a:cs typeface="+mj-cs"/>
            </a:endParaRPr>
          </a:p>
        </p:txBody>
      </p:sp>
    </p:spTree>
    <p:extLst>
      <p:ext uri="{BB962C8B-B14F-4D97-AF65-F5344CB8AC3E}">
        <p14:creationId xmlns:p14="http://schemas.microsoft.com/office/powerpoint/2010/main" val="2231036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زوايا علوية مقصوصة 1">
            <a:extLst>
              <a:ext uri="{FF2B5EF4-FFF2-40B4-BE49-F238E27FC236}">
                <a16:creationId xmlns:a16="http://schemas.microsoft.com/office/drawing/2014/main" id="{F1134614-78FA-4EAB-BE80-082E46C0E7CA}"/>
              </a:ext>
            </a:extLst>
          </p:cNvPr>
          <p:cNvSpPr/>
          <p:nvPr/>
        </p:nvSpPr>
        <p:spPr>
          <a:xfrm>
            <a:off x="1599347" y="1446662"/>
            <a:ext cx="5945306" cy="3070747"/>
          </a:xfrm>
          <a:prstGeom prst="snip2SameRect">
            <a:avLst/>
          </a:prstGeom>
          <a:solidFill>
            <a:srgbClr val="E91FDB"/>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latin typeface="Comic Sans MS" panose="030F0702030302020204" pitchFamily="66" charset="0"/>
              </a:rPr>
              <a:t>Materials :</a:t>
            </a:r>
          </a:p>
          <a:p>
            <a:pPr algn="ctr"/>
            <a:endParaRPr lang="en-US" sz="3200" dirty="0">
              <a:latin typeface="Comic Sans MS" panose="030F0702030302020204" pitchFamily="66" charset="0"/>
            </a:endParaRPr>
          </a:p>
          <a:p>
            <a:r>
              <a:rPr lang="en-US" sz="3200" dirty="0">
                <a:latin typeface="Comic Sans MS" panose="030F0702030302020204" pitchFamily="66" charset="0"/>
              </a:rPr>
              <a:t>Colors flashcards </a:t>
            </a:r>
          </a:p>
          <a:p>
            <a:r>
              <a:rPr lang="en-US" sz="3200" dirty="0">
                <a:latin typeface="Comic Sans MS" panose="030F0702030302020204" pitchFamily="66" charset="0"/>
              </a:rPr>
              <a:t>Clothes flashcards </a:t>
            </a:r>
          </a:p>
          <a:p>
            <a:r>
              <a:rPr lang="en-US" sz="3200" dirty="0">
                <a:latin typeface="Comic Sans MS" panose="030F0702030302020204" pitchFamily="66" charset="0"/>
              </a:rPr>
              <a:t>Things we do flashcards </a:t>
            </a:r>
          </a:p>
        </p:txBody>
      </p:sp>
    </p:spTree>
    <p:extLst>
      <p:ext uri="{BB962C8B-B14F-4D97-AF65-F5344CB8AC3E}">
        <p14:creationId xmlns:p14="http://schemas.microsoft.com/office/powerpoint/2010/main" val="798513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زوايا علوية مقصوصة 3">
            <a:extLst>
              <a:ext uri="{FF2B5EF4-FFF2-40B4-BE49-F238E27FC236}">
                <a16:creationId xmlns:a16="http://schemas.microsoft.com/office/drawing/2014/main" id="{CED91018-99B9-40A5-88ED-5D8E2F192A09}"/>
              </a:ext>
            </a:extLst>
          </p:cNvPr>
          <p:cNvSpPr/>
          <p:nvPr/>
        </p:nvSpPr>
        <p:spPr>
          <a:xfrm>
            <a:off x="1460311" y="409431"/>
            <a:ext cx="6441743" cy="4312692"/>
          </a:xfrm>
          <a:prstGeom prst="snip2SameRect">
            <a:avLst/>
          </a:prstGeom>
          <a:solidFill>
            <a:srgbClr val="7030A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800" dirty="0">
                <a:latin typeface="Comic Sans MS" panose="030F0702030302020204" pitchFamily="66" charset="0"/>
              </a:rPr>
              <a:t>Strategy</a:t>
            </a:r>
            <a:r>
              <a:rPr lang="en-US" sz="2000" dirty="0">
                <a:latin typeface="Comic Sans MS" panose="030F0702030302020204" pitchFamily="66" charset="0"/>
              </a:rPr>
              <a:t>  :</a:t>
            </a:r>
          </a:p>
          <a:p>
            <a:pPr algn="ctr"/>
            <a:endParaRPr lang="en-US" sz="2000" dirty="0">
              <a:latin typeface="Comic Sans MS" panose="030F0702030302020204" pitchFamily="66" charset="0"/>
            </a:endParaRPr>
          </a:p>
          <a:p>
            <a:r>
              <a:rPr lang="en-US" sz="2000" dirty="0">
                <a:latin typeface="Comic Sans MS" panose="030F0702030302020204" pitchFamily="66" charset="0"/>
              </a:rPr>
              <a:t>The teacher says : </a:t>
            </a:r>
          </a:p>
          <a:p>
            <a:r>
              <a:rPr lang="en-US" sz="2000" dirty="0">
                <a:latin typeface="Comic Sans MS" panose="030F0702030302020204" pitchFamily="66" charset="0"/>
              </a:rPr>
              <a:t>The object of the game is to follow what “the Teacher” says to do. You must only do the action when it is prefaced with, “The Teacher says…” If just the action is said and the student does the action, that student is out of the game and must sit down. When playing this game, “the Teacher” always does the actions to try and trick the players into doing what he says, even when they aren’t supposed to.</a:t>
            </a:r>
            <a:endParaRPr lang="ar-SA" sz="2000" dirty="0">
              <a:latin typeface="Comic Sans MS" panose="030F0702030302020204" pitchFamily="66" charset="0"/>
            </a:endParaRPr>
          </a:p>
        </p:txBody>
      </p:sp>
    </p:spTree>
    <p:extLst>
      <p:ext uri="{BB962C8B-B14F-4D97-AF65-F5344CB8AC3E}">
        <p14:creationId xmlns:p14="http://schemas.microsoft.com/office/powerpoint/2010/main" val="20309020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charRg st="33" end="436"/>
                                            </p:txEl>
                                          </p:spTgt>
                                        </p:tgtEl>
                                        <p:attrNameLst>
                                          <p:attrName>style.visibility</p:attrName>
                                        </p:attrNameLst>
                                      </p:cBhvr>
                                      <p:to>
                                        <p:strVal val="visible"/>
                                      </p:to>
                                    </p:set>
                                    <p:animEffect transition="in" filter="fade">
                                      <p:cBhvr>
                                        <p:cTn id="22" dur="500"/>
                                        <p:tgtEl>
                                          <p:spTgt spid="4">
                                            <p:txEl>
                                              <p:charRg st="33" end="43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5BB36238-DFFB-4F17-B90E-48E3E0E5DC5D}"/>
              </a:ext>
            </a:extLst>
          </p:cNvPr>
          <p:cNvSpPr txBox="1"/>
          <p:nvPr/>
        </p:nvSpPr>
        <p:spPr>
          <a:xfrm>
            <a:off x="484495" y="1674674"/>
            <a:ext cx="8175009" cy="1754326"/>
          </a:xfrm>
          <a:prstGeom prst="rect">
            <a:avLst/>
          </a:prstGeom>
          <a:noFill/>
        </p:spPr>
        <p:txBody>
          <a:bodyPr wrap="square" rtlCol="1">
            <a:spAutoFit/>
          </a:bodyPr>
          <a:lstStyle/>
          <a:p>
            <a:pPr algn="ctr"/>
            <a:r>
              <a:rPr lang="en-US" sz="4800" b="1" dirty="0">
                <a:solidFill>
                  <a:srgbClr val="552579"/>
                </a:solidFill>
                <a:latin typeface="Comic Sans MS" panose="030F0702030302020204" pitchFamily="66" charset="0"/>
              </a:rPr>
              <a:t>Review the previous lesson </a:t>
            </a:r>
          </a:p>
          <a:p>
            <a:pPr algn="ctr"/>
            <a:r>
              <a:rPr lang="ar-SA" sz="6000" b="1" dirty="0">
                <a:solidFill>
                  <a:srgbClr val="552579"/>
                </a:solidFill>
                <a:latin typeface="Comic Sans MS" panose="030F0702030302020204" pitchFamily="66" charset="0"/>
                <a:cs typeface="+mj-cs"/>
              </a:rPr>
              <a:t>مراجعة سريعة للدرس السابق</a:t>
            </a:r>
            <a:endParaRPr lang="ar-SA" sz="6000" dirty="0">
              <a:solidFill>
                <a:srgbClr val="552579"/>
              </a:solidFill>
              <a:latin typeface="Comic Sans MS" panose="030F0702030302020204" pitchFamily="66" charset="0"/>
              <a:cs typeface="+mj-cs"/>
            </a:endParaRPr>
          </a:p>
        </p:txBody>
      </p:sp>
      <p:pic>
        <p:nvPicPr>
          <p:cNvPr id="1026" name="Picture 2" descr="Countdown Timer by POWr App Reviews - Countdown Timer by POWr ...">
            <a:extLst>
              <a:ext uri="{FF2B5EF4-FFF2-40B4-BE49-F238E27FC236}">
                <a16:creationId xmlns:a16="http://schemas.microsoft.com/office/drawing/2014/main" id="{38EDE6DC-6EC7-4E11-9B29-C82521F3459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43917" y1="40750" x2="43917" y2="40750"/>
                        <a14:foregroundMark x1="44167" y1="37500" x2="44167" y2="37500"/>
                        <a14:foregroundMark x1="45000" y1="34250" x2="38250" y2="41000"/>
                        <a14:foregroundMark x1="38250" y1="41000" x2="40667" y2="44083"/>
                      </a14:backgroundRemoval>
                    </a14:imgEffect>
                  </a14:imgLayer>
                </a14:imgProps>
              </a:ext>
              <a:ext uri="{28A0092B-C50C-407E-A947-70E740481C1C}">
                <a14:useLocalDpi xmlns:a14="http://schemas.microsoft.com/office/drawing/2010/main" val="0"/>
              </a:ext>
            </a:extLst>
          </a:blip>
          <a:srcRect l="14675" t="10779" r="15196" b="14936"/>
          <a:stretch/>
        </p:blipFill>
        <p:spPr bwMode="auto">
          <a:xfrm>
            <a:off x="627798" y="3428999"/>
            <a:ext cx="2647665" cy="2804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5704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fade">
                                      <p:cBhvr>
                                        <p:cTn id="2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9B0E0A9E-3FCA-48EC-8FBA-BFCA8247AF68}"/>
              </a:ext>
            </a:extLst>
          </p:cNvPr>
          <p:cNvPicPr>
            <a:picLocks noChangeAspect="1"/>
          </p:cNvPicPr>
          <p:nvPr/>
        </p:nvPicPr>
        <p:blipFill>
          <a:blip r:embed="rId2"/>
          <a:stretch>
            <a:fillRect/>
          </a:stretch>
        </p:blipFill>
        <p:spPr>
          <a:xfrm>
            <a:off x="1701705" y="452097"/>
            <a:ext cx="6022928" cy="4465718"/>
          </a:xfrm>
          <a:prstGeom prst="rect">
            <a:avLst/>
          </a:prstGeom>
        </p:spPr>
      </p:pic>
    </p:spTree>
    <p:extLst>
      <p:ext uri="{BB962C8B-B14F-4D97-AF65-F5344CB8AC3E}">
        <p14:creationId xmlns:p14="http://schemas.microsoft.com/office/powerpoint/2010/main" val="2957466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7B7631E-BCFA-49C1-8906-DAA0B95B8740}"/>
              </a:ext>
            </a:extLst>
          </p:cNvPr>
          <p:cNvSpPr txBox="1"/>
          <p:nvPr/>
        </p:nvSpPr>
        <p:spPr>
          <a:xfrm>
            <a:off x="191069" y="2647669"/>
            <a:ext cx="1624083" cy="2554545"/>
          </a:xfrm>
          <a:prstGeom prst="rect">
            <a:avLst/>
          </a:prstGeom>
          <a:noFill/>
        </p:spPr>
        <p:txBody>
          <a:bodyPr wrap="square" rtlCol="1">
            <a:spAutoFit/>
          </a:bodyPr>
          <a:lstStyle/>
          <a:p>
            <a:pPr algn="ctr"/>
            <a:r>
              <a:rPr lang="en-US" sz="2800" dirty="0">
                <a:solidFill>
                  <a:srgbClr val="7030A0"/>
                </a:solidFill>
                <a:latin typeface="Comic Sans MS" panose="030F0702030302020204" pitchFamily="66" charset="0"/>
              </a:rPr>
              <a:t>Listen and chant</a:t>
            </a:r>
          </a:p>
          <a:p>
            <a:pPr algn="ctr"/>
            <a:endParaRPr lang="en-US" sz="2000" dirty="0">
              <a:solidFill>
                <a:srgbClr val="7030A0"/>
              </a:solidFill>
            </a:endParaRPr>
          </a:p>
          <a:p>
            <a:pPr algn="ctr"/>
            <a:r>
              <a:rPr lang="ar-SA" sz="2800" dirty="0">
                <a:solidFill>
                  <a:srgbClr val="7030A0"/>
                </a:solidFill>
                <a:cs typeface="+mj-cs"/>
              </a:rPr>
              <a:t>استمع ثم ردد الأنشودة</a:t>
            </a:r>
          </a:p>
        </p:txBody>
      </p:sp>
      <p:sp>
        <p:nvSpPr>
          <p:cNvPr id="6" name="شكل بيضاوي 5">
            <a:extLst>
              <a:ext uri="{FF2B5EF4-FFF2-40B4-BE49-F238E27FC236}">
                <a16:creationId xmlns:a16="http://schemas.microsoft.com/office/drawing/2014/main" id="{C013A68B-D646-414A-BAD6-BA671E4ED307}"/>
              </a:ext>
            </a:extLst>
          </p:cNvPr>
          <p:cNvSpPr/>
          <p:nvPr/>
        </p:nvSpPr>
        <p:spPr>
          <a:xfrm>
            <a:off x="709684" y="1992576"/>
            <a:ext cx="545910" cy="559558"/>
          </a:xfrm>
          <a:prstGeom prst="ellipse">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dirty="0"/>
              <a:t>1</a:t>
            </a:r>
            <a:endParaRPr lang="ar-SA" sz="3200" dirty="0"/>
          </a:p>
        </p:txBody>
      </p:sp>
      <p:pic>
        <p:nvPicPr>
          <p:cNvPr id="2" name="صورة 1">
            <a:extLst>
              <a:ext uri="{FF2B5EF4-FFF2-40B4-BE49-F238E27FC236}">
                <a16:creationId xmlns:a16="http://schemas.microsoft.com/office/drawing/2014/main" id="{9B491AB3-FA70-49C5-B18C-B5602D628AFB}"/>
              </a:ext>
            </a:extLst>
          </p:cNvPr>
          <p:cNvPicPr>
            <a:picLocks noChangeAspect="1"/>
          </p:cNvPicPr>
          <p:nvPr/>
        </p:nvPicPr>
        <p:blipFill>
          <a:blip r:embed="rId4"/>
          <a:stretch>
            <a:fillRect/>
          </a:stretch>
        </p:blipFill>
        <p:spPr>
          <a:xfrm>
            <a:off x="2018588" y="191069"/>
            <a:ext cx="4627871" cy="6085851"/>
          </a:xfrm>
          <a:prstGeom prst="rect">
            <a:avLst/>
          </a:prstGeom>
        </p:spPr>
      </p:pic>
      <p:pic>
        <p:nvPicPr>
          <p:cNvPr id="3" name="صورة 2">
            <a:extLst>
              <a:ext uri="{FF2B5EF4-FFF2-40B4-BE49-F238E27FC236}">
                <a16:creationId xmlns:a16="http://schemas.microsoft.com/office/drawing/2014/main" id="{1E8D39C2-D070-4073-99B9-691B7E2B2EC1}"/>
              </a:ext>
            </a:extLst>
          </p:cNvPr>
          <p:cNvPicPr>
            <a:picLocks noChangeAspect="1"/>
          </p:cNvPicPr>
          <p:nvPr/>
        </p:nvPicPr>
        <p:blipFill>
          <a:blip r:embed="rId5"/>
          <a:stretch>
            <a:fillRect/>
          </a:stretch>
        </p:blipFill>
        <p:spPr>
          <a:xfrm>
            <a:off x="6714699" y="858675"/>
            <a:ext cx="2171700" cy="3810000"/>
          </a:xfrm>
          <a:prstGeom prst="rect">
            <a:avLst/>
          </a:prstGeom>
        </p:spPr>
      </p:pic>
      <p:pic>
        <p:nvPicPr>
          <p:cNvPr id="8" name="We Can 3 (2020) SB_CD 1_29">
            <a:hlinkClick r:id="" action="ppaction://media"/>
            <a:extLst>
              <a:ext uri="{FF2B5EF4-FFF2-40B4-BE49-F238E27FC236}">
                <a16:creationId xmlns:a16="http://schemas.microsoft.com/office/drawing/2014/main" id="{D247E64E-ECE7-4E9D-AA0C-72C764A0D9E6}"/>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rgbClr val="552579">
                <a:tint val="45000"/>
                <a:satMod val="400000"/>
              </a:srgbClr>
            </a:duotone>
            <a:extLst>
              <a:ext uri="{BEBA8EAE-BF5A-486C-A8C5-ECC9F3942E4B}">
                <a14:imgProps xmlns:a14="http://schemas.microsoft.com/office/drawing/2010/main">
                  <a14:imgLayer r:embed="rId7">
                    <a14:imgEffect>
                      <a14:artisticWatercolorSponge/>
                    </a14:imgEffect>
                  </a14:imgLayer>
                </a14:imgProps>
              </a:ext>
            </a:extLst>
          </a:blip>
          <a:stretch>
            <a:fillRect/>
          </a:stretch>
        </p:blipFill>
        <p:spPr>
          <a:xfrm>
            <a:off x="840546" y="5297749"/>
            <a:ext cx="830096" cy="830096"/>
          </a:xfrm>
          <a:prstGeom prst="rect">
            <a:avLst/>
          </a:prstGeom>
        </p:spPr>
      </p:pic>
    </p:spTree>
    <p:extLst>
      <p:ext uri="{BB962C8B-B14F-4D97-AF65-F5344CB8AC3E}">
        <p14:creationId xmlns:p14="http://schemas.microsoft.com/office/powerpoint/2010/main" val="2379999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4417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8"/>
                </p:tgtEl>
              </p:cMediaNode>
            </p:audio>
          </p:childTnLst>
        </p:cTn>
      </p:par>
    </p:tnLst>
    <p:bldLst>
      <p:bldP spid="5" grpId="0" build="p"/>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47B7631E-BCFA-49C1-8906-DAA0B95B8740}"/>
              </a:ext>
            </a:extLst>
          </p:cNvPr>
          <p:cNvSpPr txBox="1"/>
          <p:nvPr/>
        </p:nvSpPr>
        <p:spPr>
          <a:xfrm>
            <a:off x="191069" y="2470246"/>
            <a:ext cx="1624083" cy="2585323"/>
          </a:xfrm>
          <a:prstGeom prst="rect">
            <a:avLst/>
          </a:prstGeom>
          <a:noFill/>
        </p:spPr>
        <p:txBody>
          <a:bodyPr wrap="square" rtlCol="1">
            <a:spAutoFit/>
          </a:bodyPr>
          <a:lstStyle/>
          <a:p>
            <a:pPr algn="ctr"/>
            <a:r>
              <a:rPr lang="en-US" sz="2400" dirty="0">
                <a:solidFill>
                  <a:srgbClr val="7030A0"/>
                </a:solidFill>
                <a:latin typeface="Comic Sans MS" panose="030F0702030302020204" pitchFamily="66" charset="0"/>
              </a:rPr>
              <a:t>Chant again and do</a:t>
            </a:r>
          </a:p>
          <a:p>
            <a:pPr algn="ctr"/>
            <a:endParaRPr lang="en-US" dirty="0">
              <a:solidFill>
                <a:srgbClr val="7030A0"/>
              </a:solidFill>
            </a:endParaRPr>
          </a:p>
          <a:p>
            <a:pPr algn="ctr"/>
            <a:r>
              <a:rPr lang="ar-SA" sz="2400" dirty="0">
                <a:solidFill>
                  <a:srgbClr val="7030A0"/>
                </a:solidFill>
                <a:cs typeface="+mj-cs"/>
              </a:rPr>
              <a:t>كرر الأنشودة مع تمثيل الحركات </a:t>
            </a:r>
          </a:p>
        </p:txBody>
      </p:sp>
      <p:sp>
        <p:nvSpPr>
          <p:cNvPr id="6" name="شكل بيضاوي 5">
            <a:extLst>
              <a:ext uri="{FF2B5EF4-FFF2-40B4-BE49-F238E27FC236}">
                <a16:creationId xmlns:a16="http://schemas.microsoft.com/office/drawing/2014/main" id="{C013A68B-D646-414A-BAD6-BA671E4ED307}"/>
              </a:ext>
            </a:extLst>
          </p:cNvPr>
          <p:cNvSpPr/>
          <p:nvPr/>
        </p:nvSpPr>
        <p:spPr>
          <a:xfrm>
            <a:off x="709684" y="1624085"/>
            <a:ext cx="545910" cy="559558"/>
          </a:xfrm>
          <a:prstGeom prst="ellipse">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dirty="0"/>
              <a:t>2</a:t>
            </a:r>
            <a:endParaRPr lang="ar-SA" sz="3200" dirty="0"/>
          </a:p>
        </p:txBody>
      </p:sp>
      <p:pic>
        <p:nvPicPr>
          <p:cNvPr id="2" name="صورة 1">
            <a:extLst>
              <a:ext uri="{FF2B5EF4-FFF2-40B4-BE49-F238E27FC236}">
                <a16:creationId xmlns:a16="http://schemas.microsoft.com/office/drawing/2014/main" id="{9B491AB3-FA70-49C5-B18C-B5602D628AFB}"/>
              </a:ext>
            </a:extLst>
          </p:cNvPr>
          <p:cNvPicPr>
            <a:picLocks noChangeAspect="1"/>
          </p:cNvPicPr>
          <p:nvPr/>
        </p:nvPicPr>
        <p:blipFill>
          <a:blip r:embed="rId4"/>
          <a:stretch>
            <a:fillRect/>
          </a:stretch>
        </p:blipFill>
        <p:spPr>
          <a:xfrm>
            <a:off x="2018588" y="191069"/>
            <a:ext cx="4627871" cy="6085851"/>
          </a:xfrm>
          <a:prstGeom prst="rect">
            <a:avLst/>
          </a:prstGeom>
        </p:spPr>
      </p:pic>
      <p:pic>
        <p:nvPicPr>
          <p:cNvPr id="3" name="صورة 2">
            <a:extLst>
              <a:ext uri="{FF2B5EF4-FFF2-40B4-BE49-F238E27FC236}">
                <a16:creationId xmlns:a16="http://schemas.microsoft.com/office/drawing/2014/main" id="{1E8D39C2-D070-4073-99B9-691B7E2B2EC1}"/>
              </a:ext>
            </a:extLst>
          </p:cNvPr>
          <p:cNvPicPr>
            <a:picLocks noChangeAspect="1"/>
          </p:cNvPicPr>
          <p:nvPr/>
        </p:nvPicPr>
        <p:blipFill>
          <a:blip r:embed="rId5"/>
          <a:stretch>
            <a:fillRect/>
          </a:stretch>
        </p:blipFill>
        <p:spPr>
          <a:xfrm>
            <a:off x="6714699" y="858675"/>
            <a:ext cx="2171700" cy="3810000"/>
          </a:xfrm>
          <a:prstGeom prst="rect">
            <a:avLst/>
          </a:prstGeom>
        </p:spPr>
      </p:pic>
      <p:pic>
        <p:nvPicPr>
          <p:cNvPr id="8" name="We Can 3 (2020) SB_CD 1_29">
            <a:hlinkClick r:id="" action="ppaction://media"/>
            <a:extLst>
              <a:ext uri="{FF2B5EF4-FFF2-40B4-BE49-F238E27FC236}">
                <a16:creationId xmlns:a16="http://schemas.microsoft.com/office/drawing/2014/main" id="{D247E64E-ECE7-4E9D-AA0C-72C764A0D9E6}"/>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rgbClr val="552579">
                <a:tint val="45000"/>
                <a:satMod val="400000"/>
              </a:srgbClr>
            </a:duotone>
            <a:extLst>
              <a:ext uri="{BEBA8EAE-BF5A-486C-A8C5-ECC9F3942E4B}">
                <a14:imgProps xmlns:a14="http://schemas.microsoft.com/office/drawing/2010/main">
                  <a14:imgLayer r:embed="rId7">
                    <a14:imgEffect>
                      <a14:artisticWatercolorSponge/>
                    </a14:imgEffect>
                  </a14:imgLayer>
                </a14:imgProps>
              </a:ext>
            </a:extLst>
          </a:blip>
          <a:stretch>
            <a:fillRect/>
          </a:stretch>
        </p:blipFill>
        <p:spPr>
          <a:xfrm>
            <a:off x="840546" y="5297749"/>
            <a:ext cx="830096" cy="830096"/>
          </a:xfrm>
          <a:prstGeom prst="rect">
            <a:avLst/>
          </a:prstGeom>
        </p:spPr>
      </p:pic>
    </p:spTree>
    <p:extLst>
      <p:ext uri="{BB962C8B-B14F-4D97-AF65-F5344CB8AC3E}">
        <p14:creationId xmlns:p14="http://schemas.microsoft.com/office/powerpoint/2010/main" val="23924315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4417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8"/>
                </p:tgtEl>
              </p:cMediaNode>
            </p:audio>
          </p:childTnLst>
        </p:cTn>
      </p:par>
    </p:tnLst>
    <p:bldLst>
      <p:bldP spid="5" grpId="0" build="p"/>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3869CD2B-005D-4D56-BC00-731054CEEEB9}"/>
              </a:ext>
            </a:extLst>
          </p:cNvPr>
          <p:cNvSpPr txBox="1"/>
          <p:nvPr/>
        </p:nvSpPr>
        <p:spPr>
          <a:xfrm>
            <a:off x="6064366" y="288934"/>
            <a:ext cx="2874772" cy="769441"/>
          </a:xfrm>
          <a:prstGeom prst="rect">
            <a:avLst/>
          </a:prstGeom>
          <a:noFill/>
        </p:spPr>
        <p:txBody>
          <a:bodyPr wrap="square" rtlCol="1">
            <a:spAutoFit/>
          </a:bodyPr>
          <a:lstStyle/>
          <a:p>
            <a:pPr algn="ctr"/>
            <a:r>
              <a:rPr lang="ar-SA" sz="4400" dirty="0">
                <a:solidFill>
                  <a:srgbClr val="C00000"/>
                </a:solidFill>
                <a:cs typeface="+mj-cs"/>
              </a:rPr>
              <a:t>وقت المرح </a:t>
            </a:r>
          </a:p>
        </p:txBody>
      </p:sp>
      <p:sp>
        <p:nvSpPr>
          <p:cNvPr id="6" name="مربع نص 5">
            <a:extLst>
              <a:ext uri="{FF2B5EF4-FFF2-40B4-BE49-F238E27FC236}">
                <a16:creationId xmlns:a16="http://schemas.microsoft.com/office/drawing/2014/main" id="{1173F834-E4B5-4EEF-B69F-965139B91A97}"/>
              </a:ext>
            </a:extLst>
          </p:cNvPr>
          <p:cNvSpPr txBox="1"/>
          <p:nvPr/>
        </p:nvSpPr>
        <p:spPr>
          <a:xfrm>
            <a:off x="1064525" y="1192504"/>
            <a:ext cx="7738283" cy="1200329"/>
          </a:xfrm>
          <a:prstGeom prst="rect">
            <a:avLst/>
          </a:prstGeom>
          <a:noFill/>
        </p:spPr>
        <p:txBody>
          <a:bodyPr wrap="square" rtlCol="1">
            <a:spAutoFit/>
          </a:bodyPr>
          <a:lstStyle/>
          <a:p>
            <a:r>
              <a:rPr lang="en-US" sz="2400" dirty="0">
                <a:solidFill>
                  <a:srgbClr val="7030A0"/>
                </a:solidFill>
                <a:latin typeface="Comic Sans MS" panose="030F0702030302020204" pitchFamily="66" charset="0"/>
              </a:rPr>
              <a:t>True of False action game </a:t>
            </a:r>
            <a:r>
              <a:rPr lang="ar-SA" sz="2400" dirty="0">
                <a:solidFill>
                  <a:srgbClr val="C00000"/>
                </a:solidFill>
                <a:latin typeface="Comic Sans MS" panose="030F0702030302020204" pitchFamily="66" charset="0"/>
                <a:cs typeface="+mj-cs"/>
              </a:rPr>
              <a:t>لعبة الصح أو الخطأ </a:t>
            </a:r>
            <a:endParaRPr lang="en-US" sz="2400" dirty="0">
              <a:solidFill>
                <a:srgbClr val="C00000"/>
              </a:solidFill>
              <a:latin typeface="Comic Sans MS" panose="030F0702030302020204" pitchFamily="66" charset="0"/>
              <a:cs typeface="+mj-cs"/>
            </a:endParaRPr>
          </a:p>
          <a:p>
            <a:r>
              <a:rPr lang="en-US" sz="2400" dirty="0">
                <a:solidFill>
                  <a:srgbClr val="7030A0"/>
                </a:solidFill>
                <a:latin typeface="Comic Sans MS" panose="030F0702030302020204" pitchFamily="66" charset="0"/>
                <a:cs typeface="AGA Dimnah Regular" pitchFamily="2" charset="-78"/>
              </a:rPr>
              <a:t>Run to the T or F when your teacher does the action</a:t>
            </a:r>
          </a:p>
          <a:p>
            <a:pPr algn="ctr" rtl="1"/>
            <a:r>
              <a:rPr lang="en-US" sz="2400" dirty="0">
                <a:solidFill>
                  <a:srgbClr val="7030A0"/>
                </a:solidFill>
                <a:latin typeface="Comic Sans MS" panose="030F0702030302020204" pitchFamily="66" charset="0"/>
                <a:cs typeface="AGA Dimnah Regular" pitchFamily="2" charset="-78"/>
              </a:rPr>
              <a:t> </a:t>
            </a:r>
            <a:r>
              <a:rPr lang="ar-SA" sz="2400" dirty="0">
                <a:solidFill>
                  <a:srgbClr val="C00000"/>
                </a:solidFill>
                <a:latin typeface="Comic Sans MS" panose="030F0702030302020204" pitchFamily="66" charset="0"/>
                <a:cs typeface="+mj-cs"/>
              </a:rPr>
              <a:t>اختر حرف </a:t>
            </a:r>
            <a:r>
              <a:rPr lang="en-US" sz="2400" dirty="0">
                <a:solidFill>
                  <a:srgbClr val="C00000"/>
                </a:solidFill>
                <a:latin typeface="Comic Sans MS" panose="030F0702030302020204" pitchFamily="66" charset="0"/>
                <a:cs typeface="+mj-cs"/>
              </a:rPr>
              <a:t>T</a:t>
            </a:r>
            <a:r>
              <a:rPr lang="ar-SA" sz="2400" dirty="0">
                <a:solidFill>
                  <a:srgbClr val="C00000"/>
                </a:solidFill>
                <a:latin typeface="Comic Sans MS" panose="030F0702030302020204" pitchFamily="66" charset="0"/>
                <a:cs typeface="+mj-cs"/>
              </a:rPr>
              <a:t> أو حرف </a:t>
            </a:r>
            <a:r>
              <a:rPr lang="en-US" sz="2400" dirty="0">
                <a:solidFill>
                  <a:srgbClr val="C00000"/>
                </a:solidFill>
                <a:latin typeface="Comic Sans MS" panose="030F0702030302020204" pitchFamily="66" charset="0"/>
                <a:cs typeface="+mj-cs"/>
              </a:rPr>
              <a:t>F</a:t>
            </a:r>
            <a:r>
              <a:rPr lang="ar-SA" sz="2400" dirty="0">
                <a:solidFill>
                  <a:srgbClr val="C00000"/>
                </a:solidFill>
                <a:latin typeface="Comic Sans MS" panose="030F0702030302020204" pitchFamily="66" charset="0"/>
                <a:cs typeface="+mj-cs"/>
              </a:rPr>
              <a:t> عندما يحدد معلمك الفعل الذي يمثله</a:t>
            </a:r>
            <a:endParaRPr lang="ar-SA" sz="2400" dirty="0">
              <a:solidFill>
                <a:srgbClr val="C00000"/>
              </a:solidFill>
              <a:cs typeface="+mj-cs"/>
            </a:endParaRPr>
          </a:p>
        </p:txBody>
      </p:sp>
      <p:sp>
        <p:nvSpPr>
          <p:cNvPr id="7" name="شكل بيضاوي 6">
            <a:extLst>
              <a:ext uri="{FF2B5EF4-FFF2-40B4-BE49-F238E27FC236}">
                <a16:creationId xmlns:a16="http://schemas.microsoft.com/office/drawing/2014/main" id="{0A409734-E07F-4C54-875B-229303D7CA5A}"/>
              </a:ext>
            </a:extLst>
          </p:cNvPr>
          <p:cNvSpPr/>
          <p:nvPr/>
        </p:nvSpPr>
        <p:spPr>
          <a:xfrm>
            <a:off x="259307" y="1344002"/>
            <a:ext cx="545910" cy="559558"/>
          </a:xfrm>
          <a:prstGeom prst="ellipse">
            <a:avLst/>
          </a:prstGeom>
          <a:solidFill>
            <a:srgbClr val="55257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3200" dirty="0"/>
              <a:t>3</a:t>
            </a:r>
            <a:endParaRPr lang="ar-SA" sz="3200" dirty="0"/>
          </a:p>
        </p:txBody>
      </p:sp>
      <p:pic>
        <p:nvPicPr>
          <p:cNvPr id="8" name="صورة 7">
            <a:extLst>
              <a:ext uri="{FF2B5EF4-FFF2-40B4-BE49-F238E27FC236}">
                <a16:creationId xmlns:a16="http://schemas.microsoft.com/office/drawing/2014/main" id="{C01676AA-FEE9-43D1-84B3-2FA645E86C09}"/>
              </a:ext>
            </a:extLst>
          </p:cNvPr>
          <p:cNvPicPr>
            <a:picLocks noChangeAspect="1"/>
          </p:cNvPicPr>
          <p:nvPr/>
        </p:nvPicPr>
        <p:blipFill>
          <a:blip r:embed="rId4"/>
          <a:stretch>
            <a:fillRect/>
          </a:stretch>
        </p:blipFill>
        <p:spPr>
          <a:xfrm>
            <a:off x="3614879" y="122832"/>
            <a:ext cx="2874772" cy="935543"/>
          </a:xfrm>
          <a:prstGeom prst="rect">
            <a:avLst/>
          </a:prstGeom>
        </p:spPr>
      </p:pic>
      <p:sp>
        <p:nvSpPr>
          <p:cNvPr id="4" name="مربع نص 3">
            <a:extLst>
              <a:ext uri="{FF2B5EF4-FFF2-40B4-BE49-F238E27FC236}">
                <a16:creationId xmlns:a16="http://schemas.microsoft.com/office/drawing/2014/main" id="{750912A3-AFD6-4386-ACEC-CAD2D4CCF9C5}"/>
              </a:ext>
            </a:extLst>
          </p:cNvPr>
          <p:cNvSpPr txBox="1"/>
          <p:nvPr/>
        </p:nvSpPr>
        <p:spPr>
          <a:xfrm>
            <a:off x="7178722" y="2579427"/>
            <a:ext cx="1323833" cy="1569660"/>
          </a:xfrm>
          <a:prstGeom prst="rect">
            <a:avLst/>
          </a:prstGeom>
          <a:noFill/>
        </p:spPr>
        <p:txBody>
          <a:bodyPr wrap="square" rtlCol="1">
            <a:spAutoFit/>
          </a:bodyPr>
          <a:lstStyle/>
          <a:p>
            <a:pPr algn="l"/>
            <a:r>
              <a:rPr lang="en-US" sz="4800" dirty="0"/>
              <a:t>T = </a:t>
            </a:r>
          </a:p>
          <a:p>
            <a:pPr algn="l"/>
            <a:r>
              <a:rPr lang="en-US" sz="4800" dirty="0"/>
              <a:t>F = </a:t>
            </a:r>
            <a:endParaRPr lang="ar-SA" sz="4800" dirty="0">
              <a:solidFill>
                <a:srgbClr val="FF0000"/>
              </a:solidFill>
            </a:endParaRPr>
          </a:p>
        </p:txBody>
      </p:sp>
      <p:pic>
        <p:nvPicPr>
          <p:cNvPr id="10" name="رسم 9" descr="علامة اختيار">
            <a:extLst>
              <a:ext uri="{FF2B5EF4-FFF2-40B4-BE49-F238E27FC236}">
                <a16:creationId xmlns:a16="http://schemas.microsoft.com/office/drawing/2014/main" id="{19872350-84FF-48CC-A11F-04AD62AB620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13523" y="2688608"/>
            <a:ext cx="511864" cy="576620"/>
          </a:xfrm>
          <a:prstGeom prst="rect">
            <a:avLst/>
          </a:prstGeom>
        </p:spPr>
      </p:pic>
      <p:pic>
        <p:nvPicPr>
          <p:cNvPr id="12" name="رسم 11" descr="إغلاق">
            <a:extLst>
              <a:ext uri="{FF2B5EF4-FFF2-40B4-BE49-F238E27FC236}">
                <a16:creationId xmlns:a16="http://schemas.microsoft.com/office/drawing/2014/main" id="{57942F96-EE34-40AA-8F01-133BCDE445D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58969" y="3451225"/>
            <a:ext cx="566418" cy="566418"/>
          </a:xfrm>
          <a:prstGeom prst="rect">
            <a:avLst/>
          </a:prstGeom>
        </p:spPr>
      </p:pic>
      <p:pic>
        <p:nvPicPr>
          <p:cNvPr id="13" name="صورة 12">
            <a:extLst>
              <a:ext uri="{FF2B5EF4-FFF2-40B4-BE49-F238E27FC236}">
                <a16:creationId xmlns:a16="http://schemas.microsoft.com/office/drawing/2014/main" id="{D08D2BA0-4AD8-46DF-B4E0-0D5AE035CF63}"/>
              </a:ext>
            </a:extLst>
          </p:cNvPr>
          <p:cNvPicPr>
            <a:picLocks noChangeAspect="1"/>
          </p:cNvPicPr>
          <p:nvPr/>
        </p:nvPicPr>
        <p:blipFill>
          <a:blip r:embed="rId9"/>
          <a:stretch>
            <a:fillRect/>
          </a:stretch>
        </p:blipFill>
        <p:spPr>
          <a:xfrm>
            <a:off x="386683" y="2378042"/>
            <a:ext cx="5167955" cy="4025463"/>
          </a:xfrm>
          <a:prstGeom prst="rect">
            <a:avLst/>
          </a:prstGeom>
        </p:spPr>
      </p:pic>
      <p:pic>
        <p:nvPicPr>
          <p:cNvPr id="14" name="We Can 3 (2020) SB_CD 1_30">
            <a:hlinkClick r:id="" action="ppaction://media"/>
            <a:extLst>
              <a:ext uri="{FF2B5EF4-FFF2-40B4-BE49-F238E27FC236}">
                <a16:creationId xmlns:a16="http://schemas.microsoft.com/office/drawing/2014/main" id="{F66D1D56-D399-4C0F-A66A-459EC983254E}"/>
              </a:ext>
            </a:extLst>
          </p:cNvPr>
          <p:cNvPicPr>
            <a:picLocks noChangeAspect="1"/>
          </p:cNvPicPr>
          <p:nvPr>
            <a:audioFile r:link="rId2"/>
            <p:extLst>
              <p:ext uri="{DAA4B4D4-6D71-4841-9C94-3DE7FCFB9230}">
                <p14:media xmlns:p14="http://schemas.microsoft.com/office/powerpoint/2010/main" r:embed="rId1"/>
              </p:ext>
            </p:extLst>
          </p:nvPr>
        </p:nvPicPr>
        <p:blipFill>
          <a:blip r:embed="rId10">
            <a:duotone>
              <a:prstClr val="black"/>
              <a:srgbClr val="552579">
                <a:tint val="45000"/>
                <a:satMod val="400000"/>
              </a:srgbClr>
            </a:duotone>
            <a:extLst>
              <a:ext uri="{BEBA8EAE-BF5A-486C-A8C5-ECC9F3942E4B}">
                <a14:imgProps xmlns:a14="http://schemas.microsoft.com/office/drawing/2010/main">
                  <a14:imgLayer r:embed="rId11">
                    <a14:imgEffect>
                      <a14:artisticCement/>
                    </a14:imgEffect>
                  </a14:imgLayer>
                </a14:imgProps>
              </a:ext>
            </a:extLst>
          </a:blip>
          <a:stretch>
            <a:fillRect/>
          </a:stretch>
        </p:blipFill>
        <p:spPr>
          <a:xfrm flipH="1">
            <a:off x="5727510" y="4149087"/>
            <a:ext cx="893443" cy="893443"/>
          </a:xfrm>
          <a:prstGeom prst="rect">
            <a:avLst/>
          </a:prstGeom>
        </p:spPr>
      </p:pic>
    </p:spTree>
    <p:extLst>
      <p:ext uri="{BB962C8B-B14F-4D97-AF65-F5344CB8AC3E}">
        <p14:creationId xmlns:p14="http://schemas.microsoft.com/office/powerpoint/2010/main" val="1659096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500"/>
                                        <p:tgtEl>
                                          <p:spTgt spid="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mediacall" presetSubtype="0" fill="hold" nodeType="clickEffect">
                                  <p:stCondLst>
                                    <p:cond delay="0"/>
                                  </p:stCondLst>
                                  <p:childTnLst>
                                    <p:cmd type="call" cmd="playFrom(0.0)">
                                      <p:cBhvr>
                                        <p:cTn id="61" dur="60699"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2" fill="hold" display="0">
                  <p:stCondLst>
                    <p:cond delay="indefinite"/>
                  </p:stCondLst>
                  <p:endCondLst>
                    <p:cond evt="onStopAudio" delay="0">
                      <p:tgtEl>
                        <p:sldTgt/>
                      </p:tgtEl>
                    </p:cond>
                  </p:endCondLst>
                </p:cTn>
                <p:tgtEl>
                  <p:spTgt spid="14"/>
                </p:tgtEl>
              </p:cMediaNode>
            </p:audio>
          </p:childTnLst>
        </p:cTn>
      </p:par>
    </p:tnLst>
    <p:bldLst>
      <p:bldP spid="5" grpId="0"/>
      <p:bldP spid="6" grpId="0" build="p"/>
      <p:bldP spid="7"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3D134BA9-B710-4D38-9D52-EC8F831FE143}"/>
              </a:ext>
            </a:extLst>
          </p:cNvPr>
          <p:cNvSpPr>
            <a:spLocks noGrp="1"/>
          </p:cNvSpPr>
          <p:nvPr>
            <p:ph idx="1"/>
          </p:nvPr>
        </p:nvSpPr>
        <p:spPr>
          <a:xfrm>
            <a:off x="2238659" y="1501491"/>
            <a:ext cx="4666681" cy="1927509"/>
          </a:xfrm>
        </p:spPr>
        <p:txBody>
          <a:bodyPr>
            <a:normAutofit/>
          </a:bodyPr>
          <a:lstStyle/>
          <a:p>
            <a:pPr marL="0" indent="0" algn="ctr">
              <a:buNone/>
            </a:pPr>
            <a:r>
              <a:rPr lang="en-US" sz="5400" dirty="0">
                <a:solidFill>
                  <a:srgbClr val="C00000"/>
                </a:solidFill>
                <a:latin typeface="Comic Sans MS" panose="030F0702030302020204" pitchFamily="66" charset="0"/>
                <a:cs typeface="AGA Dimnah Regular" pitchFamily="2" charset="-78"/>
              </a:rPr>
              <a:t>Goal Check </a:t>
            </a:r>
          </a:p>
          <a:p>
            <a:pPr marL="0" indent="0" algn="ctr">
              <a:buNone/>
            </a:pPr>
            <a:r>
              <a:rPr lang="ar-SA" sz="5400" dirty="0">
                <a:solidFill>
                  <a:srgbClr val="C00000"/>
                </a:solidFill>
                <a:latin typeface="Comic Sans MS" panose="030F0702030302020204" pitchFamily="66" charset="0"/>
                <a:cs typeface="+mj-cs"/>
              </a:rPr>
              <a:t>التحقق من الهدف </a:t>
            </a:r>
          </a:p>
        </p:txBody>
      </p:sp>
      <p:pic>
        <p:nvPicPr>
          <p:cNvPr id="4" name="صورة 3">
            <a:extLst>
              <a:ext uri="{FF2B5EF4-FFF2-40B4-BE49-F238E27FC236}">
                <a16:creationId xmlns:a16="http://schemas.microsoft.com/office/drawing/2014/main" id="{119FB601-2D19-4ABB-B87D-9E08F2C47484}"/>
              </a:ext>
            </a:extLst>
          </p:cNvPr>
          <p:cNvPicPr>
            <a:picLocks noChangeAspect="1"/>
          </p:cNvPicPr>
          <p:nvPr/>
        </p:nvPicPr>
        <p:blipFill>
          <a:blip r:embed="rId2">
            <a:extLst>
              <a:ext uri="{BEBA8EAE-BF5A-486C-A8C5-ECC9F3942E4B}">
                <a14:imgProps xmlns:a14="http://schemas.microsoft.com/office/drawing/2010/main">
                  <a14:imgLayer r:embed="rId3">
                    <a14:imgEffect>
                      <a14:saturation sat="300000"/>
                    </a14:imgEffect>
                    <a14:imgEffect>
                      <a14:brightnessContrast contrast="-40000"/>
                    </a14:imgEffect>
                  </a14:imgLayer>
                </a14:imgProps>
              </a:ext>
            </a:extLst>
          </a:blip>
          <a:stretch>
            <a:fillRect/>
          </a:stretch>
        </p:blipFill>
        <p:spPr>
          <a:xfrm>
            <a:off x="736907" y="3175284"/>
            <a:ext cx="3248239" cy="3165305"/>
          </a:xfrm>
          <a:prstGeom prst="rect">
            <a:avLst/>
          </a:prstGeom>
        </p:spPr>
      </p:pic>
    </p:spTree>
    <p:extLst>
      <p:ext uri="{BB962C8B-B14F-4D97-AF65-F5344CB8AC3E}">
        <p14:creationId xmlns:p14="http://schemas.microsoft.com/office/powerpoint/2010/main" val="714866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زاوية مطوية 3">
            <a:extLst>
              <a:ext uri="{FF2B5EF4-FFF2-40B4-BE49-F238E27FC236}">
                <a16:creationId xmlns:a16="http://schemas.microsoft.com/office/drawing/2014/main" id="{BC73D175-2FE7-41F6-9129-67CF505DC199}"/>
              </a:ext>
            </a:extLst>
          </p:cNvPr>
          <p:cNvSpPr/>
          <p:nvPr/>
        </p:nvSpPr>
        <p:spPr>
          <a:xfrm>
            <a:off x="2490717" y="259307"/>
            <a:ext cx="6407624" cy="2074459"/>
          </a:xfrm>
          <a:prstGeom prst="foldedCorner">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SA" sz="3600" dirty="0">
                <a:cs typeface="+mj-cs"/>
              </a:rPr>
              <a:t>الهدف</a:t>
            </a:r>
            <a:endParaRPr lang="ar-SA" sz="4800" dirty="0">
              <a:cs typeface="+mj-cs"/>
            </a:endParaRPr>
          </a:p>
          <a:p>
            <a:pPr algn="ctr" rtl="1"/>
            <a:r>
              <a:rPr lang="ar-SA" sz="2800" dirty="0">
                <a:cs typeface="+mj-cs"/>
              </a:rPr>
              <a:t>أن يردد الطالب الأنشودة </a:t>
            </a:r>
          </a:p>
          <a:p>
            <a:pPr algn="ctr" rtl="1"/>
            <a:r>
              <a:rPr lang="ar-SA" sz="2800" dirty="0">
                <a:cs typeface="+mj-cs"/>
              </a:rPr>
              <a:t>أن يطبق الطالب لعبة </a:t>
            </a:r>
            <a:r>
              <a:rPr lang="en-US" sz="2800" dirty="0">
                <a:cs typeface="+mj-cs"/>
              </a:rPr>
              <a:t>T</a:t>
            </a:r>
            <a:r>
              <a:rPr lang="ar-SA" sz="2800" dirty="0">
                <a:cs typeface="+mj-cs"/>
              </a:rPr>
              <a:t> - </a:t>
            </a:r>
            <a:r>
              <a:rPr lang="en-US" sz="2800" dirty="0">
                <a:cs typeface="+mj-cs"/>
              </a:rPr>
              <a:t>F</a:t>
            </a:r>
            <a:r>
              <a:rPr lang="ar-SA" sz="2800" dirty="0">
                <a:cs typeface="+mj-cs"/>
              </a:rPr>
              <a:t> مع زميله</a:t>
            </a:r>
          </a:p>
        </p:txBody>
      </p:sp>
      <p:pic>
        <p:nvPicPr>
          <p:cNvPr id="2" name="صورة 1">
            <a:extLst>
              <a:ext uri="{FF2B5EF4-FFF2-40B4-BE49-F238E27FC236}">
                <a16:creationId xmlns:a16="http://schemas.microsoft.com/office/drawing/2014/main" id="{8D6728E4-302E-4B24-BE16-C22D18AD518E}"/>
              </a:ext>
            </a:extLst>
          </p:cNvPr>
          <p:cNvPicPr>
            <a:picLocks noChangeAspect="1"/>
          </p:cNvPicPr>
          <p:nvPr/>
        </p:nvPicPr>
        <p:blipFill>
          <a:blip r:embed="rId2"/>
          <a:stretch>
            <a:fillRect/>
          </a:stretch>
        </p:blipFill>
        <p:spPr>
          <a:xfrm>
            <a:off x="298757" y="2654347"/>
            <a:ext cx="7242327" cy="1869888"/>
          </a:xfrm>
          <a:prstGeom prst="rect">
            <a:avLst/>
          </a:prstGeom>
        </p:spPr>
      </p:pic>
    </p:spTree>
    <p:extLst>
      <p:ext uri="{BB962C8B-B14F-4D97-AF65-F5344CB8AC3E}">
        <p14:creationId xmlns:p14="http://schemas.microsoft.com/office/powerpoint/2010/main" val="1231057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2">
            <a:extLst>
              <a:ext uri="{FF2B5EF4-FFF2-40B4-BE49-F238E27FC236}">
                <a16:creationId xmlns:a16="http://schemas.microsoft.com/office/drawing/2014/main" id="{3871979A-0D84-413B-97C1-334931DF63AA}"/>
              </a:ext>
            </a:extLst>
          </p:cNvPr>
          <p:cNvSpPr>
            <a:spLocks noGrp="1"/>
          </p:cNvSpPr>
          <p:nvPr>
            <p:ph idx="1"/>
          </p:nvPr>
        </p:nvSpPr>
        <p:spPr>
          <a:xfrm>
            <a:off x="3583807" y="1096045"/>
            <a:ext cx="4805281" cy="2923061"/>
          </a:xfrm>
        </p:spPr>
        <p:txBody>
          <a:bodyPr>
            <a:noAutofit/>
          </a:bodyPr>
          <a:lstStyle/>
          <a:p>
            <a:pPr marL="0" indent="0" algn="ctr" rtl="0">
              <a:buNone/>
            </a:pPr>
            <a:r>
              <a:rPr lang="en-US" sz="4400" b="1" dirty="0">
                <a:solidFill>
                  <a:srgbClr val="7030A0"/>
                </a:solidFill>
                <a:latin typeface="Comic Sans MS" panose="030F0702030302020204" pitchFamily="66" charset="0"/>
              </a:rPr>
              <a:t>Have a nice day </a:t>
            </a:r>
          </a:p>
          <a:p>
            <a:pPr marL="0" indent="0" algn="ctr" rtl="0">
              <a:buNone/>
            </a:pPr>
            <a:endParaRPr lang="en-US" sz="4400" b="1" dirty="0">
              <a:solidFill>
                <a:srgbClr val="7030A0"/>
              </a:solidFill>
              <a:latin typeface="Comic Sans MS" panose="030F0702030302020204" pitchFamily="66" charset="0"/>
            </a:endParaRPr>
          </a:p>
          <a:p>
            <a:pPr marL="0" indent="0" algn="ctr" rtl="0">
              <a:buNone/>
            </a:pPr>
            <a:r>
              <a:rPr lang="en-US" sz="4400" b="1" dirty="0">
                <a:solidFill>
                  <a:srgbClr val="7030A0"/>
                </a:solidFill>
                <a:latin typeface="Comic Sans MS" panose="030F0702030302020204" pitchFamily="66" charset="0"/>
              </a:rPr>
              <a:t>See you next class </a:t>
            </a:r>
            <a:endParaRPr lang="ar-SA" sz="4400" b="1" dirty="0">
              <a:solidFill>
                <a:srgbClr val="7030A0"/>
              </a:solidFill>
              <a:latin typeface="Comic Sans MS" panose="030F0702030302020204" pitchFamily="66" charset="0"/>
            </a:endParaRPr>
          </a:p>
        </p:txBody>
      </p:sp>
      <p:pic>
        <p:nvPicPr>
          <p:cNvPr id="6" name="صورة 5" descr="صورة تحتوي على رسم&#10;&#10;تم إنشاء الوصف تلقائياً">
            <a:extLst>
              <a:ext uri="{FF2B5EF4-FFF2-40B4-BE49-F238E27FC236}">
                <a16:creationId xmlns:a16="http://schemas.microsoft.com/office/drawing/2014/main" id="{633AA4AC-8948-432D-99DD-4ED5291342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624" y="2942028"/>
            <a:ext cx="2743200" cy="3291840"/>
          </a:xfrm>
          <a:prstGeom prst="rect">
            <a:avLst/>
          </a:prstGeom>
        </p:spPr>
      </p:pic>
    </p:spTree>
    <p:extLst>
      <p:ext uri="{BB962C8B-B14F-4D97-AF65-F5344CB8AC3E}">
        <p14:creationId xmlns:p14="http://schemas.microsoft.com/office/powerpoint/2010/main" val="2255767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نسق Office">
  <a:themeElements>
    <a:clrScheme name="نسق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نسق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نسق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861</TotalTime>
  <Words>215</Words>
  <Application>Microsoft Office PowerPoint</Application>
  <PresentationFormat>عرض على الشاشة (4:3)</PresentationFormat>
  <Paragraphs>40</Paragraphs>
  <Slides>13</Slides>
  <Notes>0</Notes>
  <HiddenSlides>0</HiddenSlides>
  <MMClips>3</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13</vt:i4>
      </vt:variant>
    </vt:vector>
  </HeadingPairs>
  <TitlesOfParts>
    <vt:vector size="18" baseType="lpstr">
      <vt:lpstr>Calibri</vt:lpstr>
      <vt:lpstr>Comic Sans MS</vt:lpstr>
      <vt:lpstr>Arial</vt:lpstr>
      <vt:lpstr>Calibri Light</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ڪپړۑآء اڷٲﻣير</dc:creator>
  <cp:lastModifiedBy>ڪپړۑآء اڷٲﻣير</cp:lastModifiedBy>
  <cp:revision>47</cp:revision>
  <dcterms:created xsi:type="dcterms:W3CDTF">2020-07-29T08:50:48Z</dcterms:created>
  <dcterms:modified xsi:type="dcterms:W3CDTF">2020-09-08T09:58:23Z</dcterms:modified>
</cp:coreProperties>
</file>