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firstCol>
    <a:lastRow>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508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lastRow>
    <a:firstRow>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254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rtl="1" latinLnBrk="0">
      <a:defRPr sz="1200">
        <a:latin typeface="+mn-lt"/>
        <a:ea typeface="+mn-ea"/>
        <a:cs typeface="+mn-cs"/>
        <a:sym typeface="Calibri"/>
      </a:defRPr>
    </a:lvl1pPr>
    <a:lvl2pPr indent="228600" algn="r" rtl="1" latinLnBrk="0">
      <a:defRPr sz="1200">
        <a:latin typeface="+mn-lt"/>
        <a:ea typeface="+mn-ea"/>
        <a:cs typeface="+mn-cs"/>
        <a:sym typeface="Calibri"/>
      </a:defRPr>
    </a:lvl2pPr>
    <a:lvl3pPr indent="457200" algn="r" rtl="1" latinLnBrk="0">
      <a:defRPr sz="1200">
        <a:latin typeface="+mn-lt"/>
        <a:ea typeface="+mn-ea"/>
        <a:cs typeface="+mn-cs"/>
        <a:sym typeface="Calibri"/>
      </a:defRPr>
    </a:lvl3pPr>
    <a:lvl4pPr indent="685800" algn="r" rtl="1" latinLnBrk="0">
      <a:defRPr sz="1200">
        <a:latin typeface="+mn-lt"/>
        <a:ea typeface="+mn-ea"/>
        <a:cs typeface="+mn-cs"/>
        <a:sym typeface="Calibri"/>
      </a:defRPr>
    </a:lvl4pPr>
    <a:lvl5pPr indent="914400" algn="r" rtl="1" latinLnBrk="0">
      <a:defRPr sz="1200">
        <a:latin typeface="+mn-lt"/>
        <a:ea typeface="+mn-ea"/>
        <a:cs typeface="+mn-cs"/>
        <a:sym typeface="Calibri"/>
      </a:defRPr>
    </a:lvl5pPr>
    <a:lvl6pPr indent="1143000" algn="r" rtl="1" latinLnBrk="0">
      <a:defRPr sz="1200">
        <a:latin typeface="+mn-lt"/>
        <a:ea typeface="+mn-ea"/>
        <a:cs typeface="+mn-cs"/>
        <a:sym typeface="Calibri"/>
      </a:defRPr>
    </a:lvl6pPr>
    <a:lvl7pPr indent="1371600" algn="r" rtl="1" latinLnBrk="0">
      <a:defRPr sz="1200">
        <a:latin typeface="+mn-lt"/>
        <a:ea typeface="+mn-ea"/>
        <a:cs typeface="+mn-cs"/>
        <a:sym typeface="Calibri"/>
      </a:defRPr>
    </a:lvl7pPr>
    <a:lvl8pPr indent="1600200" algn="r" rtl="1" latinLnBrk="0">
      <a:defRPr sz="1200">
        <a:latin typeface="+mn-lt"/>
        <a:ea typeface="+mn-ea"/>
        <a:cs typeface="+mn-cs"/>
        <a:sym typeface="Calibri"/>
      </a:defRPr>
    </a:lvl8pPr>
    <a:lvl9pPr indent="1828800" algn="r" rtl="1"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شريحة عنوان">
    <p:spTree>
      <p:nvGrpSpPr>
        <p:cNvPr id="1" name=""/>
        <p:cNvGrpSpPr/>
        <p:nvPr/>
      </p:nvGrpSpPr>
      <p:grpSpPr>
        <a:xfrm>
          <a:off x="0" y="0"/>
          <a:ext cx="0" cy="0"/>
          <a:chOff x="0" y="0"/>
          <a:chExt cx="0" cy="0"/>
        </a:xfrm>
      </p:grpSpPr>
      <p:sp>
        <p:nvSpPr>
          <p:cNvPr id="11" name="نص العنوان"/>
          <p:cNvSpPr txBox="1"/>
          <p:nvPr>
            <p:ph type="title"/>
          </p:nvPr>
        </p:nvSpPr>
        <p:spPr>
          <a:xfrm>
            <a:off x="1524000" y="1122362"/>
            <a:ext cx="9144000" cy="2387601"/>
          </a:xfrm>
          <a:prstGeom prst="rect">
            <a:avLst/>
          </a:prstGeom>
        </p:spPr>
        <p:txBody>
          <a:bodyPr anchor="b"/>
          <a:lstStyle>
            <a:lvl1pPr algn="ctr">
              <a:defRPr sz="6000"/>
            </a:lvl1pPr>
          </a:lstStyle>
          <a:p>
            <a:pPr/>
            <a:r>
              <a:t>نص العنوان</a:t>
            </a:r>
          </a:p>
        </p:txBody>
      </p:sp>
      <p:sp>
        <p:nvSpPr>
          <p:cNvPr id="12" name="مستوى النص الأول…"/>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نص عمودي">
    <p:spTree>
      <p:nvGrpSpPr>
        <p:cNvPr id="1" name=""/>
        <p:cNvGrpSpPr/>
        <p:nvPr/>
      </p:nvGrpSpPr>
      <p:grpSpPr>
        <a:xfrm>
          <a:off x="0" y="0"/>
          <a:ext cx="0" cy="0"/>
          <a:chOff x="0" y="0"/>
          <a:chExt cx="0" cy="0"/>
        </a:xfrm>
      </p:grpSpPr>
      <p:sp>
        <p:nvSpPr>
          <p:cNvPr id="92" name="نص العنوان"/>
          <p:cNvSpPr txBox="1"/>
          <p:nvPr>
            <p:ph type="title"/>
          </p:nvPr>
        </p:nvSpPr>
        <p:spPr>
          <a:prstGeom prst="rect">
            <a:avLst/>
          </a:prstGeom>
        </p:spPr>
        <p:txBody>
          <a:bodyPr/>
          <a:lstStyle/>
          <a:p>
            <a:pPr/>
            <a:r>
              <a:t>نص العنوان</a:t>
            </a:r>
          </a:p>
        </p:txBody>
      </p:sp>
      <p:sp>
        <p:nvSpPr>
          <p:cNvPr id="93" name="مستوى النص الأول…"/>
          <p:cNvSpPr txBox="1"/>
          <p:nvPr>
            <p:ph type="body" idx="1"/>
          </p:nvPr>
        </p:nvSpPr>
        <p:spPr>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9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نص عموديان">
    <p:spTree>
      <p:nvGrpSpPr>
        <p:cNvPr id="1" name=""/>
        <p:cNvGrpSpPr/>
        <p:nvPr/>
      </p:nvGrpSpPr>
      <p:grpSpPr>
        <a:xfrm>
          <a:off x="0" y="0"/>
          <a:ext cx="0" cy="0"/>
          <a:chOff x="0" y="0"/>
          <a:chExt cx="0" cy="0"/>
        </a:xfrm>
      </p:grpSpPr>
      <p:sp>
        <p:nvSpPr>
          <p:cNvPr id="101" name="نص العنوان"/>
          <p:cNvSpPr txBox="1"/>
          <p:nvPr>
            <p:ph type="title"/>
          </p:nvPr>
        </p:nvSpPr>
        <p:spPr>
          <a:xfrm>
            <a:off x="8724900" y="365125"/>
            <a:ext cx="2628900" cy="5811838"/>
          </a:xfrm>
          <a:prstGeom prst="rect">
            <a:avLst/>
          </a:prstGeom>
        </p:spPr>
        <p:txBody>
          <a:bodyPr/>
          <a:lstStyle/>
          <a:p>
            <a:pPr/>
            <a:r>
              <a:t>نص العنوان</a:t>
            </a:r>
          </a:p>
        </p:txBody>
      </p:sp>
      <p:sp>
        <p:nvSpPr>
          <p:cNvPr id="102" name="مستوى النص الأول…"/>
          <p:cNvSpPr txBox="1"/>
          <p:nvPr>
            <p:ph type="body" idx="1"/>
          </p:nvPr>
        </p:nvSpPr>
        <p:spPr>
          <a:xfrm>
            <a:off x="838200" y="365125"/>
            <a:ext cx="7734300" cy="5811838"/>
          </a:xfrm>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0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محتوى">
    <p:spTree>
      <p:nvGrpSpPr>
        <p:cNvPr id="1" name=""/>
        <p:cNvGrpSpPr/>
        <p:nvPr/>
      </p:nvGrpSpPr>
      <p:grpSpPr>
        <a:xfrm>
          <a:off x="0" y="0"/>
          <a:ext cx="0" cy="0"/>
          <a:chOff x="0" y="0"/>
          <a:chExt cx="0" cy="0"/>
        </a:xfrm>
      </p:grpSpPr>
      <p:sp>
        <p:nvSpPr>
          <p:cNvPr id="20" name="نص العنوان"/>
          <p:cNvSpPr txBox="1"/>
          <p:nvPr>
            <p:ph type="title"/>
          </p:nvPr>
        </p:nvSpPr>
        <p:spPr>
          <a:prstGeom prst="rect">
            <a:avLst/>
          </a:prstGeom>
        </p:spPr>
        <p:txBody>
          <a:bodyPr/>
          <a:lstStyle/>
          <a:p>
            <a:pPr/>
            <a:r>
              <a:t>نص العنوان</a:t>
            </a:r>
          </a:p>
        </p:txBody>
      </p:sp>
      <p:sp>
        <p:nvSpPr>
          <p:cNvPr id="21" name="مستوى النص الأول…"/>
          <p:cNvSpPr txBox="1"/>
          <p:nvPr>
            <p:ph type="body" idx="1"/>
          </p:nvPr>
        </p:nvSpPr>
        <p:spPr>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المقطع">
    <p:spTree>
      <p:nvGrpSpPr>
        <p:cNvPr id="1" name=""/>
        <p:cNvGrpSpPr/>
        <p:nvPr/>
      </p:nvGrpSpPr>
      <p:grpSpPr>
        <a:xfrm>
          <a:off x="0" y="0"/>
          <a:ext cx="0" cy="0"/>
          <a:chOff x="0" y="0"/>
          <a:chExt cx="0" cy="0"/>
        </a:xfrm>
      </p:grpSpPr>
      <p:sp>
        <p:nvSpPr>
          <p:cNvPr id="29" name="نص العنوان"/>
          <p:cNvSpPr txBox="1"/>
          <p:nvPr>
            <p:ph type="title"/>
          </p:nvPr>
        </p:nvSpPr>
        <p:spPr>
          <a:xfrm>
            <a:off x="831850" y="1709738"/>
            <a:ext cx="10515600" cy="2852737"/>
          </a:xfrm>
          <a:prstGeom prst="rect">
            <a:avLst/>
          </a:prstGeom>
        </p:spPr>
        <p:txBody>
          <a:bodyPr anchor="b"/>
          <a:lstStyle>
            <a:lvl1pPr>
              <a:defRPr sz="6000"/>
            </a:lvl1pPr>
          </a:lstStyle>
          <a:p>
            <a:pPr/>
            <a:r>
              <a:t>نص العنوان</a:t>
            </a:r>
          </a:p>
        </p:txBody>
      </p:sp>
      <p:sp>
        <p:nvSpPr>
          <p:cNvPr id="30" name="مستوى النص الأول…"/>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حتويان">
    <p:spTree>
      <p:nvGrpSpPr>
        <p:cNvPr id="1" name=""/>
        <p:cNvGrpSpPr/>
        <p:nvPr/>
      </p:nvGrpSpPr>
      <p:grpSpPr>
        <a:xfrm>
          <a:off x="0" y="0"/>
          <a:ext cx="0" cy="0"/>
          <a:chOff x="0" y="0"/>
          <a:chExt cx="0" cy="0"/>
        </a:xfrm>
      </p:grpSpPr>
      <p:sp>
        <p:nvSpPr>
          <p:cNvPr id="38" name="نص العنوان"/>
          <p:cNvSpPr txBox="1"/>
          <p:nvPr>
            <p:ph type="title"/>
          </p:nvPr>
        </p:nvSpPr>
        <p:spPr>
          <a:prstGeom prst="rect">
            <a:avLst/>
          </a:prstGeom>
        </p:spPr>
        <p:txBody>
          <a:bodyPr/>
          <a:lstStyle/>
          <a:p>
            <a:pPr/>
            <a:r>
              <a:t>نص العنوان</a:t>
            </a:r>
          </a:p>
        </p:txBody>
      </p:sp>
      <p:sp>
        <p:nvSpPr>
          <p:cNvPr id="39" name="مستوى النص الأول…"/>
          <p:cNvSpPr txBox="1"/>
          <p:nvPr>
            <p:ph type="body" sz="half" idx="1"/>
          </p:nvPr>
        </p:nvSpPr>
        <p:spPr>
          <a:xfrm>
            <a:off x="838200" y="1825625"/>
            <a:ext cx="5181600" cy="4351338"/>
          </a:xfrm>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0"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قارنة">
    <p:spTree>
      <p:nvGrpSpPr>
        <p:cNvPr id="1" name=""/>
        <p:cNvGrpSpPr/>
        <p:nvPr/>
      </p:nvGrpSpPr>
      <p:grpSpPr>
        <a:xfrm>
          <a:off x="0" y="0"/>
          <a:ext cx="0" cy="0"/>
          <a:chOff x="0" y="0"/>
          <a:chExt cx="0" cy="0"/>
        </a:xfrm>
      </p:grpSpPr>
      <p:sp>
        <p:nvSpPr>
          <p:cNvPr id="47" name="نص العنوان"/>
          <p:cNvSpPr txBox="1"/>
          <p:nvPr>
            <p:ph type="title"/>
          </p:nvPr>
        </p:nvSpPr>
        <p:spPr>
          <a:xfrm>
            <a:off x="839787" y="365125"/>
            <a:ext cx="10515601" cy="1325563"/>
          </a:xfrm>
          <a:prstGeom prst="rect">
            <a:avLst/>
          </a:prstGeom>
        </p:spPr>
        <p:txBody>
          <a:bodyPr/>
          <a:lstStyle/>
          <a:p>
            <a:pPr/>
            <a:r>
              <a:t>نص العنوان</a:t>
            </a:r>
          </a:p>
        </p:txBody>
      </p:sp>
      <p:sp>
        <p:nvSpPr>
          <p:cNvPr id="48" name="مستوى النص الأول…"/>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9" name="عنصر نائب للنص 4"/>
          <p:cNvSpPr/>
          <p:nvPr>
            <p:ph type="body" sz="quarter" idx="13"/>
          </p:nvPr>
        </p:nvSpPr>
        <p:spPr>
          <a:xfrm>
            <a:off x="6172200" y="1681163"/>
            <a:ext cx="5183188" cy="823913"/>
          </a:xfrm>
          <a:prstGeom prst="rect">
            <a:avLst/>
          </a:prstGeom>
        </p:spPr>
        <p:txBody>
          <a:bodyPr anchor="b"/>
          <a:lstStyle/>
          <a:p>
            <a:pPr marL="0" indent="0" rtl="0">
              <a:buSzTx/>
              <a:buFontTx/>
              <a:buNone/>
              <a:defRPr b="1" sz="2400"/>
            </a:pPr>
          </a:p>
        </p:txBody>
      </p:sp>
      <p:sp>
        <p:nvSpPr>
          <p:cNvPr id="50"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فقط">
    <p:spTree>
      <p:nvGrpSpPr>
        <p:cNvPr id="1" name=""/>
        <p:cNvGrpSpPr/>
        <p:nvPr/>
      </p:nvGrpSpPr>
      <p:grpSpPr>
        <a:xfrm>
          <a:off x="0" y="0"/>
          <a:ext cx="0" cy="0"/>
          <a:chOff x="0" y="0"/>
          <a:chExt cx="0" cy="0"/>
        </a:xfrm>
      </p:grpSpPr>
      <p:sp>
        <p:nvSpPr>
          <p:cNvPr id="57" name="نص العنوان"/>
          <p:cNvSpPr txBox="1"/>
          <p:nvPr>
            <p:ph type="title"/>
          </p:nvPr>
        </p:nvSpPr>
        <p:spPr>
          <a:prstGeom prst="rect">
            <a:avLst/>
          </a:prstGeom>
        </p:spPr>
        <p:txBody>
          <a:bodyPr/>
          <a:lstStyle/>
          <a:p>
            <a:pPr/>
            <a:r>
              <a:t>نص العنوان</a:t>
            </a:r>
          </a:p>
        </p:txBody>
      </p:sp>
      <p:sp>
        <p:nvSpPr>
          <p:cNvPr id="5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spTree>
      <p:nvGrpSpPr>
        <p:cNvPr id="1" name=""/>
        <p:cNvGrpSpPr/>
        <p:nvPr/>
      </p:nvGrpSpPr>
      <p:grpSpPr>
        <a:xfrm>
          <a:off x="0" y="0"/>
          <a:ext cx="0" cy="0"/>
          <a:chOff x="0" y="0"/>
          <a:chExt cx="0" cy="0"/>
        </a:xfrm>
      </p:grpSpPr>
      <p:sp>
        <p:nvSpPr>
          <p:cNvPr id="6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حتوى مع تسمية توضيحية">
    <p:spTree>
      <p:nvGrpSpPr>
        <p:cNvPr id="1" name=""/>
        <p:cNvGrpSpPr/>
        <p:nvPr/>
      </p:nvGrpSpPr>
      <p:grpSpPr>
        <a:xfrm>
          <a:off x="0" y="0"/>
          <a:ext cx="0" cy="0"/>
          <a:chOff x="0" y="0"/>
          <a:chExt cx="0" cy="0"/>
        </a:xfrm>
      </p:grpSpPr>
      <p:sp>
        <p:nvSpPr>
          <p:cNvPr id="72" name="نص العنوان"/>
          <p:cNvSpPr txBox="1"/>
          <p:nvPr>
            <p:ph type="title"/>
          </p:nvPr>
        </p:nvSpPr>
        <p:spPr>
          <a:xfrm>
            <a:off x="839787" y="457200"/>
            <a:ext cx="3932239" cy="1600200"/>
          </a:xfrm>
          <a:prstGeom prst="rect">
            <a:avLst/>
          </a:prstGeom>
        </p:spPr>
        <p:txBody>
          <a:bodyPr anchor="b"/>
          <a:lstStyle>
            <a:lvl1pPr>
              <a:defRPr sz="3200"/>
            </a:lvl1pPr>
          </a:lstStyle>
          <a:p>
            <a:pPr/>
            <a:r>
              <a:t>نص العنوان</a:t>
            </a:r>
          </a:p>
        </p:txBody>
      </p:sp>
      <p:sp>
        <p:nvSpPr>
          <p:cNvPr id="73" name="مستوى النص الأول…"/>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4" name="عنصر نائب للنص 3"/>
          <p:cNvSpPr/>
          <p:nvPr>
            <p:ph type="body" sz="quarter" idx="13"/>
          </p:nvPr>
        </p:nvSpPr>
        <p:spPr>
          <a:xfrm>
            <a:off x="839787" y="2057400"/>
            <a:ext cx="3932238" cy="3811588"/>
          </a:xfrm>
          <a:prstGeom prst="rect">
            <a:avLst/>
          </a:prstGeom>
        </p:spPr>
        <p:txBody>
          <a:bodyPr/>
          <a:lstStyle/>
          <a:p>
            <a:pPr marL="0" indent="0" rtl="0">
              <a:buSzTx/>
              <a:buFontTx/>
              <a:buNone/>
              <a:defRPr sz="1600"/>
            </a:pPr>
          </a:p>
        </p:txBody>
      </p:sp>
      <p:sp>
        <p:nvSpPr>
          <p:cNvPr id="7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مع تسمية توضيحية">
    <p:spTree>
      <p:nvGrpSpPr>
        <p:cNvPr id="1" name=""/>
        <p:cNvGrpSpPr/>
        <p:nvPr/>
      </p:nvGrpSpPr>
      <p:grpSpPr>
        <a:xfrm>
          <a:off x="0" y="0"/>
          <a:ext cx="0" cy="0"/>
          <a:chOff x="0" y="0"/>
          <a:chExt cx="0" cy="0"/>
        </a:xfrm>
      </p:grpSpPr>
      <p:sp>
        <p:nvSpPr>
          <p:cNvPr id="82" name="نص العنوان"/>
          <p:cNvSpPr txBox="1"/>
          <p:nvPr>
            <p:ph type="title"/>
          </p:nvPr>
        </p:nvSpPr>
        <p:spPr>
          <a:xfrm>
            <a:off x="839787" y="457200"/>
            <a:ext cx="3932239" cy="1600200"/>
          </a:xfrm>
          <a:prstGeom prst="rect">
            <a:avLst/>
          </a:prstGeom>
        </p:spPr>
        <p:txBody>
          <a:bodyPr anchor="b"/>
          <a:lstStyle>
            <a:lvl1pPr>
              <a:defRPr sz="3200"/>
            </a:lvl1pPr>
          </a:lstStyle>
          <a:p>
            <a:pPr/>
            <a:r>
              <a:t>نص العنوان</a:t>
            </a:r>
          </a:p>
        </p:txBody>
      </p:sp>
      <p:sp>
        <p:nvSpPr>
          <p:cNvPr id="83" name="عنصر نائب للصورة 2"/>
          <p:cNvSpPr/>
          <p:nvPr>
            <p:ph type="pic" sz="half" idx="13"/>
          </p:nvPr>
        </p:nvSpPr>
        <p:spPr>
          <a:xfrm>
            <a:off x="5183187" y="987425"/>
            <a:ext cx="6172201" cy="4873625"/>
          </a:xfrm>
          <a:prstGeom prst="rect">
            <a:avLst/>
          </a:prstGeom>
        </p:spPr>
        <p:txBody>
          <a:bodyPr lIns="91439" rIns="91439">
            <a:noAutofit/>
          </a:bodyPr>
          <a:lstStyle/>
          <a:p>
            <a:pPr/>
          </a:p>
        </p:txBody>
      </p:sp>
      <p:sp>
        <p:nvSpPr>
          <p:cNvPr id="84" name="مستوى النص الأول…"/>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8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نص العنوان"/>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نص العنوان</a:t>
            </a:r>
          </a:p>
        </p:txBody>
      </p:sp>
      <p:sp>
        <p:nvSpPr>
          <p:cNvPr id="3" name="مستوى النص الأول…"/>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p:nvPr>
            <p:ph type="sldNum" sz="quarter" idx="2"/>
          </p:nvPr>
        </p:nvSpPr>
        <p:spPr>
          <a:xfrm>
            <a:off x="838200" y="6395577"/>
            <a:ext cx="264257" cy="286671"/>
          </a:xfrm>
          <a:prstGeom prst="rect">
            <a:avLst/>
          </a:prstGeom>
          <a:ln w="12700">
            <a:miter lim="400000"/>
          </a:ln>
        </p:spPr>
        <p:txBody>
          <a:bodyPr wrap="none" lIns="45719" rIns="45719" anchor="ctr">
            <a:spAutoFit/>
          </a:bodyPr>
          <a:lstStyle>
            <a:lvl1pPr algn="l">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r" defTabSz="914400" rtl="1"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r" defTabSz="914400" rtl="1"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l"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صورة 3" descr="صورة 3"/>
          <p:cNvPicPr>
            <a:picLocks noChangeAspect="1"/>
          </p:cNvPicPr>
          <p:nvPr/>
        </p:nvPicPr>
        <p:blipFill>
          <a:blip r:embed="rId2">
            <a:extLst/>
          </a:blip>
          <a:stretch>
            <a:fillRect/>
          </a:stretch>
        </p:blipFill>
        <p:spPr>
          <a:xfrm>
            <a:off x="-414" y="2438400"/>
            <a:ext cx="2476665" cy="2216426"/>
          </a:xfrm>
          <a:prstGeom prst="rect">
            <a:avLst/>
          </a:prstGeom>
          <a:ln w="12700">
            <a:miter lim="400000"/>
          </a:ln>
        </p:spPr>
      </p:pic>
      <p:sp>
        <p:nvSpPr>
          <p:cNvPr id="113" name="مربع نص 1"/>
          <p:cNvSpPr txBox="1"/>
          <p:nvPr/>
        </p:nvSpPr>
        <p:spPr>
          <a:xfrm rot="20956633">
            <a:off x="197107" y="2933939"/>
            <a:ext cx="2083151" cy="7776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rtl="0">
              <a:defRPr sz="4400"/>
            </a:pPr>
            <a:r>
              <a:t>التمهيد</a:t>
            </a:r>
            <a:r>
              <a:rPr sz="2400"/>
              <a:t> </a:t>
            </a:r>
          </a:p>
        </p:txBody>
      </p:sp>
      <p:pic>
        <p:nvPicPr>
          <p:cNvPr id="114" name="صورة 6" descr="صورة 6"/>
          <p:cNvPicPr>
            <a:picLocks noChangeAspect="1"/>
          </p:cNvPicPr>
          <p:nvPr/>
        </p:nvPicPr>
        <p:blipFill>
          <a:blip r:embed="rId3">
            <a:extLst/>
          </a:blip>
          <a:srcRect l="0" t="21449" r="0" b="22319"/>
          <a:stretch>
            <a:fillRect/>
          </a:stretch>
        </p:blipFill>
        <p:spPr>
          <a:xfrm>
            <a:off x="2476250" y="0"/>
            <a:ext cx="6877879" cy="5433391"/>
          </a:xfrm>
          <a:prstGeom prst="rect">
            <a:avLst/>
          </a:prstGeom>
          <a:ln w="12700">
            <a:miter lim="400000"/>
          </a:ln>
        </p:spPr>
      </p:pic>
      <p:pic>
        <p:nvPicPr>
          <p:cNvPr id="115" name="صورة 2" descr="صورة 2"/>
          <p:cNvPicPr>
            <a:picLocks noChangeAspect="1"/>
          </p:cNvPicPr>
          <p:nvPr/>
        </p:nvPicPr>
        <p:blipFill>
          <a:blip r:embed="rId4">
            <a:extLst/>
          </a:blip>
          <a:stretch>
            <a:fillRect/>
          </a:stretch>
        </p:blipFill>
        <p:spPr>
          <a:xfrm>
            <a:off x="1431235" y="2305878"/>
            <a:ext cx="10760765" cy="4697897"/>
          </a:xfrm>
          <a:prstGeom prst="rect">
            <a:avLst/>
          </a:prstGeom>
          <a:ln w="12700">
            <a:miter lim="400000"/>
          </a:ln>
        </p:spPr>
      </p:pic>
      <p:sp>
        <p:nvSpPr>
          <p:cNvPr id="116" name="مستطيل 7"/>
          <p:cNvSpPr/>
          <p:nvPr/>
        </p:nvSpPr>
        <p:spPr>
          <a:xfrm>
            <a:off x="9354128" y="4094922"/>
            <a:ext cx="439230" cy="1722783"/>
          </a:xfrm>
          <a:prstGeom prst="rect">
            <a:avLst/>
          </a:prstGeom>
          <a:solidFill>
            <a:srgbClr val="CFCFCF"/>
          </a:solidFill>
          <a:ln w="12700">
            <a:miter lim="400000"/>
          </a:ln>
        </p:spPr>
        <p:txBody>
          <a:bodyPr lIns="45719" rIns="45719" anchor="ctr"/>
          <a:lstStyle/>
          <a:p>
            <a:pPr algn="ctr" rtl="0">
              <a:defRPr>
                <a:solidFill>
                  <a:srgbClr val="FFFFFF"/>
                </a:solidFill>
              </a:defRPr>
            </a:pPr>
          </a:p>
        </p:txBody>
      </p:sp>
      <p:sp>
        <p:nvSpPr>
          <p:cNvPr id="117" name="مستطيل 11"/>
          <p:cNvSpPr/>
          <p:nvPr/>
        </p:nvSpPr>
        <p:spPr>
          <a:xfrm>
            <a:off x="7312366" y="4293703"/>
            <a:ext cx="2041762" cy="864706"/>
          </a:xfrm>
          <a:prstGeom prst="rect">
            <a:avLst/>
          </a:prstGeom>
          <a:solidFill>
            <a:srgbClr val="FFFFFF"/>
          </a:solidFill>
          <a:ln w="12700">
            <a:miter lim="400000"/>
          </a:ln>
        </p:spPr>
        <p:txBody>
          <a:bodyPr lIns="45719" rIns="45719" anchor="ctr"/>
          <a:lstStyle/>
          <a:p>
            <a:pPr algn="ctr" rtl="0">
              <a:defRPr/>
            </a:pPr>
          </a:p>
        </p:txBody>
      </p:sp>
      <p:sp>
        <p:nvSpPr>
          <p:cNvPr id="118" name="مربع نص 12"/>
          <p:cNvSpPr txBox="1"/>
          <p:nvPr/>
        </p:nvSpPr>
        <p:spPr>
          <a:xfrm rot="20033828">
            <a:off x="8696031" y="625906"/>
            <a:ext cx="3617844" cy="29416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lvl1pPr>
          </a:lstStyle>
          <a:p>
            <a:pPr rtl="0">
              <a:defRPr/>
            </a:pPr>
            <a:r>
              <a:t>استنتجي عنوان الدرس من خلال الصورة التي امامك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223" name="صورة 3" descr="صورة 3"/>
          <p:cNvPicPr>
            <a:picLocks noChangeAspect="1"/>
          </p:cNvPicPr>
          <p:nvPr/>
        </p:nvPicPr>
        <p:blipFill>
          <a:blip r:embed="rId2">
            <a:extLst/>
          </a:blip>
          <a:stretch>
            <a:fillRect/>
          </a:stretch>
        </p:blipFill>
        <p:spPr>
          <a:xfrm>
            <a:off x="450160" y="2210517"/>
            <a:ext cx="2476665" cy="2216427"/>
          </a:xfrm>
          <a:prstGeom prst="rect">
            <a:avLst/>
          </a:prstGeom>
          <a:ln w="12700">
            <a:miter lim="400000"/>
          </a:ln>
        </p:spPr>
      </p:pic>
      <p:sp>
        <p:nvSpPr>
          <p:cNvPr id="224" name="مربع نص 1"/>
          <p:cNvSpPr txBox="1"/>
          <p:nvPr/>
        </p:nvSpPr>
        <p:spPr>
          <a:xfrm rot="20956633">
            <a:off x="650392" y="277885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المرابحة</a:t>
            </a:r>
          </a:p>
        </p:txBody>
      </p:sp>
      <p:pic>
        <p:nvPicPr>
          <p:cNvPr id="225" name="صورة 2" descr="صورة 2"/>
          <p:cNvPicPr>
            <a:picLocks noChangeAspect="1"/>
          </p:cNvPicPr>
          <p:nvPr/>
        </p:nvPicPr>
        <p:blipFill>
          <a:blip r:embed="rId3">
            <a:extLst/>
          </a:blip>
          <a:stretch>
            <a:fillRect/>
          </a:stretch>
        </p:blipFill>
        <p:spPr>
          <a:xfrm>
            <a:off x="1431235" y="2305878"/>
            <a:ext cx="10760765" cy="4697897"/>
          </a:xfrm>
          <a:prstGeom prst="rect">
            <a:avLst/>
          </a:prstGeom>
          <a:ln w="12700">
            <a:miter lim="400000"/>
          </a:ln>
        </p:spPr>
      </p:pic>
      <p:sp>
        <p:nvSpPr>
          <p:cNvPr id="226" name="مستطيل 7"/>
          <p:cNvSpPr/>
          <p:nvPr/>
        </p:nvSpPr>
        <p:spPr>
          <a:xfrm>
            <a:off x="9208605" y="4094922"/>
            <a:ext cx="584754" cy="1722783"/>
          </a:xfrm>
          <a:prstGeom prst="rect">
            <a:avLst/>
          </a:prstGeom>
          <a:solidFill>
            <a:srgbClr val="CFCFCF"/>
          </a:solidFill>
          <a:ln w="12700">
            <a:miter lim="400000"/>
          </a:ln>
        </p:spPr>
        <p:txBody>
          <a:bodyPr lIns="45719" rIns="45719" anchor="ctr"/>
          <a:lstStyle/>
          <a:p>
            <a:pPr algn="ctr" rtl="0">
              <a:defRPr>
                <a:solidFill>
                  <a:srgbClr val="FFFFFF"/>
                </a:solidFill>
              </a:defRPr>
            </a:pPr>
          </a:p>
        </p:txBody>
      </p:sp>
      <p:sp>
        <p:nvSpPr>
          <p:cNvPr id="227" name="مستطيل 11"/>
          <p:cNvSpPr/>
          <p:nvPr/>
        </p:nvSpPr>
        <p:spPr>
          <a:xfrm>
            <a:off x="7209183" y="4244869"/>
            <a:ext cx="1999423" cy="947773"/>
          </a:xfrm>
          <a:prstGeom prst="rect">
            <a:avLst/>
          </a:prstGeom>
          <a:solidFill>
            <a:srgbClr val="DADADA"/>
          </a:solidFill>
          <a:ln w="12700">
            <a:miter lim="400000"/>
          </a:ln>
        </p:spPr>
        <p:txBody>
          <a:bodyPr lIns="45719" rIns="45719" anchor="ctr"/>
          <a:lstStyle/>
          <a:p>
            <a:pPr algn="ctr" rtl="0">
              <a:defRPr/>
            </a:pPr>
          </a:p>
        </p:txBody>
      </p:sp>
      <p:sp>
        <p:nvSpPr>
          <p:cNvPr id="228" name="مستطيل 4"/>
          <p:cNvSpPr txBox="1"/>
          <p:nvPr/>
        </p:nvSpPr>
        <p:spPr>
          <a:xfrm>
            <a:off x="5160893" y="1397936"/>
            <a:ext cx="6096001" cy="24895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rtl="0">
              <a:defRPr b="1" sz="28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اذكر مثالا اخر لبيع المرابحة للواعد بالشراء :</a:t>
            </a:r>
          </a:p>
          <a:p>
            <a:pPr rtl="0">
              <a:defRPr b="1" sz="28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a:t>
            </a:r>
          </a:p>
        </p:txBody>
      </p:sp>
      <p:pic>
        <p:nvPicPr>
          <p:cNvPr id="229" name="صورة 8" descr="صورة 8"/>
          <p:cNvPicPr>
            <a:picLocks noChangeAspect="1"/>
          </p:cNvPicPr>
          <p:nvPr/>
        </p:nvPicPr>
        <p:blipFill>
          <a:blip r:embed="rId4">
            <a:extLst/>
          </a:blip>
          <a:stretch>
            <a:fillRect/>
          </a:stretch>
        </p:blipFill>
        <p:spPr>
          <a:xfrm>
            <a:off x="10482470" y="91834"/>
            <a:ext cx="1344150" cy="1085183"/>
          </a:xfrm>
          <a:prstGeom prst="rect">
            <a:avLst/>
          </a:prstGeom>
          <a:ln w="12700">
            <a:miter lim="400000"/>
          </a:ln>
        </p:spPr>
      </p:pic>
      <p:sp>
        <p:nvSpPr>
          <p:cNvPr id="230" name="مستطيل 5"/>
          <p:cNvSpPr txBox="1"/>
          <p:nvPr/>
        </p:nvSpPr>
        <p:spPr>
          <a:xfrm>
            <a:off x="9166526" y="297635"/>
            <a:ext cx="1519396" cy="6836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نشاط 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229"/>
                                        </p:tgtEl>
                                        <p:attrNameLst>
                                          <p:attrName>style.visibility</p:attrName>
                                        </p:attrNameLst>
                                      </p:cBhvr>
                                      <p:to>
                                        <p:strVal val="visible"/>
                                      </p:to>
                                    </p:set>
                                    <p:anim calcmode="lin" valueType="num">
                                      <p:cBhvr>
                                        <p:cTn id="7" dur="5000" fill="hold"/>
                                        <p:tgtEl>
                                          <p:spTgt spid="229"/>
                                        </p:tgtEl>
                                        <p:attrNameLst>
                                          <p:attrName>ppt_w</p:attrName>
                                        </p:attrNameLst>
                                      </p:cBhvr>
                                      <p:tavLst>
                                        <p:tav tm="0" fmla="#ppt_w*sin(2.5*pi*$)">
                                          <p:val>
                                            <p:fltVal val="0"/>
                                          </p:val>
                                        </p:tav>
                                        <p:tav tm="100000">
                                          <p:val>
                                            <p:fltVal val="1"/>
                                          </p:val>
                                        </p:tav>
                                      </p:tavLst>
                                    </p:anim>
                                    <p:anim calcmode="lin" valueType="num">
                                      <p:cBhvr>
                                        <p:cTn id="8" dur="5000" fill="hold"/>
                                        <p:tgtEl>
                                          <p:spTgt spid="2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232" name="صورة 2" descr="صورة 2"/>
          <p:cNvPicPr>
            <a:picLocks noChangeAspect="1"/>
          </p:cNvPicPr>
          <p:nvPr/>
        </p:nvPicPr>
        <p:blipFill>
          <a:blip r:embed="rId2">
            <a:extLst/>
          </a:blip>
          <a:stretch>
            <a:fillRect/>
          </a:stretch>
        </p:blipFill>
        <p:spPr>
          <a:xfrm>
            <a:off x="1431235" y="2305878"/>
            <a:ext cx="10760765" cy="4697897"/>
          </a:xfrm>
          <a:prstGeom prst="rect">
            <a:avLst/>
          </a:prstGeom>
          <a:ln w="12700">
            <a:miter lim="400000"/>
          </a:ln>
        </p:spPr>
      </p:pic>
      <p:pic>
        <p:nvPicPr>
          <p:cNvPr id="233" name="صورة 3" descr="صورة 3"/>
          <p:cNvPicPr>
            <a:picLocks noChangeAspect="1"/>
          </p:cNvPicPr>
          <p:nvPr/>
        </p:nvPicPr>
        <p:blipFill>
          <a:blip r:embed="rId3">
            <a:extLst/>
          </a:blip>
          <a:stretch>
            <a:fillRect/>
          </a:stretch>
        </p:blipFill>
        <p:spPr>
          <a:xfrm>
            <a:off x="-414" y="2438400"/>
            <a:ext cx="2476665" cy="2216426"/>
          </a:xfrm>
          <a:prstGeom prst="rect">
            <a:avLst/>
          </a:prstGeom>
          <a:ln w="12700">
            <a:miter lim="400000"/>
          </a:ln>
        </p:spPr>
      </p:pic>
      <p:grpSp>
        <p:nvGrpSpPr>
          <p:cNvPr id="242" name="رسم تخطيطي 4"/>
          <p:cNvGrpSpPr/>
          <p:nvPr/>
        </p:nvGrpSpPr>
        <p:grpSpPr>
          <a:xfrm>
            <a:off x="2441826" y="153051"/>
            <a:ext cx="3888350" cy="4125675"/>
            <a:chOff x="0" y="0"/>
            <a:chExt cx="3888349" cy="4125674"/>
          </a:xfrm>
        </p:grpSpPr>
        <p:sp>
          <p:nvSpPr>
            <p:cNvPr id="234" name="شكل"/>
            <p:cNvSpPr/>
            <p:nvPr/>
          </p:nvSpPr>
          <p:spPr>
            <a:xfrm rot="5400000">
              <a:off x="1337601" y="99410"/>
              <a:ext cx="1529388" cy="1330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chemeClr val="accent3"/>
            </a:solidFill>
            <a:ln w="12700" cap="flat">
              <a:solidFill>
                <a:srgbClr val="FFFFFF"/>
              </a:solidFill>
              <a:prstDash val="solid"/>
              <a:miter lim="800000"/>
            </a:ln>
            <a:effectLst/>
          </p:spPr>
          <p:txBody>
            <a:bodyPr wrap="square" lIns="45719" tIns="45719" rIns="45719" bIns="45719" numCol="1" anchor="ctr">
              <a:noAutofit/>
            </a:bodyPr>
            <a:lstStyle/>
            <a:p>
              <a:pPr algn="ctr" defTabSz="1066800" rtl="0">
                <a:lnSpc>
                  <a:spcPct val="90000"/>
                </a:lnSpc>
                <a:spcBef>
                  <a:spcPts val="700"/>
                </a:spcBef>
                <a:defRPr b="1" sz="2400"/>
              </a:pPr>
            </a:p>
          </p:txBody>
        </p:sp>
        <p:sp>
          <p:nvSpPr>
            <p:cNvPr id="235" name="شكل"/>
            <p:cNvSpPr/>
            <p:nvPr/>
          </p:nvSpPr>
          <p:spPr>
            <a:xfrm rot="5400000">
              <a:off x="-99411" y="99410"/>
              <a:ext cx="1529388" cy="1330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B18A8A"/>
            </a:solidFill>
            <a:ln w="12700" cap="flat">
              <a:solidFill>
                <a:srgbClr val="FFFFFF"/>
              </a:solidFill>
              <a:prstDash val="solid"/>
              <a:miter lim="800000"/>
            </a:ln>
            <a:effectLst/>
          </p:spPr>
          <p:txBody>
            <a:bodyPr wrap="square" lIns="45719" tIns="45719" rIns="45719" bIns="45719" numCol="1" anchor="ctr">
              <a:noAutofit/>
            </a:bodyPr>
            <a:lstStyle/>
            <a:p>
              <a:pPr algn="ctr" defTabSz="1600200" rtl="0">
                <a:lnSpc>
                  <a:spcPct val="90000"/>
                </a:lnSpc>
                <a:spcBef>
                  <a:spcPts val="700"/>
                </a:spcBef>
                <a:defRPr b="1" sz="3600"/>
              </a:pPr>
            </a:p>
          </p:txBody>
        </p:sp>
        <p:grpSp>
          <p:nvGrpSpPr>
            <p:cNvPr id="238" name="تجميع"/>
            <p:cNvGrpSpPr/>
            <p:nvPr/>
          </p:nvGrpSpPr>
          <p:grpSpPr>
            <a:xfrm>
              <a:off x="684910" y="1403732"/>
              <a:ext cx="1330567" cy="1529388"/>
              <a:chOff x="0" y="0"/>
              <a:chExt cx="1330566" cy="1529386"/>
            </a:xfrm>
          </p:grpSpPr>
          <p:sp>
            <p:nvSpPr>
              <p:cNvPr id="236" name="شكل"/>
              <p:cNvSpPr/>
              <p:nvPr/>
            </p:nvSpPr>
            <p:spPr>
              <a:xfrm rot="5400000">
                <a:off x="-99411" y="99410"/>
                <a:ext cx="1529388" cy="1330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C06C6C"/>
              </a:solidFill>
              <a:ln w="12700" cap="flat">
                <a:solidFill>
                  <a:srgbClr val="FFFFFF"/>
                </a:solidFill>
                <a:prstDash val="solid"/>
                <a:miter lim="800000"/>
              </a:ln>
              <a:effectLst/>
            </p:spPr>
            <p:txBody>
              <a:bodyPr wrap="square" lIns="45719" tIns="45719" rIns="45719" bIns="45719" numCol="1" anchor="ctr">
                <a:noAutofit/>
              </a:bodyPr>
              <a:lstStyle/>
              <a:p>
                <a:pPr algn="ctr" defTabSz="1066800" rtl="0">
                  <a:lnSpc>
                    <a:spcPct val="90000"/>
                  </a:lnSpc>
                  <a:spcBef>
                    <a:spcPts val="700"/>
                  </a:spcBef>
                  <a:defRPr b="1" sz="2000"/>
                </a:pPr>
              </a:p>
            </p:txBody>
          </p:sp>
          <p:sp>
            <p:nvSpPr>
              <p:cNvPr id="237" name="حكمة"/>
              <p:cNvSpPr txBox="1"/>
              <p:nvPr/>
            </p:nvSpPr>
            <p:spPr>
              <a:xfrm>
                <a:off x="207346" y="230576"/>
                <a:ext cx="915875" cy="1068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066800">
                  <a:lnSpc>
                    <a:spcPct val="90000"/>
                  </a:lnSpc>
                  <a:spcBef>
                    <a:spcPts val="1000"/>
                  </a:spcBef>
                  <a:defRPr b="1" sz="2400"/>
                </a:lvl1pPr>
              </a:lstStyle>
              <a:p>
                <a:pPr rtl="0">
                  <a:defRPr/>
                </a:pPr>
                <a:r>
                  <a:t>حكمة</a:t>
                </a:r>
              </a:p>
            </p:txBody>
          </p:sp>
        </p:grpSp>
        <p:sp>
          <p:nvSpPr>
            <p:cNvPr id="239" name="شكل"/>
            <p:cNvSpPr/>
            <p:nvPr/>
          </p:nvSpPr>
          <p:spPr>
            <a:xfrm>
              <a:off x="2185690" y="1307335"/>
              <a:ext cx="1702660" cy="1529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blipFill rotWithShape="1">
              <a:blip r:embed="rId4"/>
              <a:srcRect l="0" t="0" r="0" b="0"/>
              <a:stretch>
                <a:fillRect/>
              </a:stretch>
            </a:blipFill>
            <a:ln w="12700" cap="flat">
              <a:solidFill>
                <a:srgbClr val="FFFFFF"/>
              </a:solidFill>
              <a:prstDash val="solid"/>
              <a:miter lim="800000"/>
            </a:ln>
            <a:effectLst/>
          </p:spPr>
          <p:txBody>
            <a:bodyPr wrap="square" lIns="45719" tIns="45719" rIns="45719" bIns="45719" numCol="1" anchor="ctr">
              <a:noAutofit/>
            </a:bodyPr>
            <a:lstStyle/>
            <a:p>
              <a:pPr algn="ctr" defTabSz="1600200" rtl="0">
                <a:lnSpc>
                  <a:spcPct val="90000"/>
                </a:lnSpc>
                <a:spcBef>
                  <a:spcPts val="700"/>
                </a:spcBef>
                <a:defRPr sz="3600">
                  <a:solidFill>
                    <a:srgbClr val="FFFFFF"/>
                  </a:solidFill>
                </a:defRPr>
              </a:pPr>
            </a:p>
          </p:txBody>
        </p:sp>
        <p:sp>
          <p:nvSpPr>
            <p:cNvPr id="240" name="شكل"/>
            <p:cNvSpPr/>
            <p:nvPr/>
          </p:nvSpPr>
          <p:spPr>
            <a:xfrm rot="5400000">
              <a:off x="1337601" y="2695697"/>
              <a:ext cx="1529388" cy="1330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E72727"/>
            </a:solidFill>
            <a:ln w="12700" cap="flat">
              <a:solidFill>
                <a:srgbClr val="FFFFFF"/>
              </a:solidFill>
              <a:prstDash val="solid"/>
              <a:miter lim="800000"/>
            </a:ln>
            <a:effectLst/>
          </p:spPr>
          <p:txBody>
            <a:bodyPr wrap="square" lIns="45719" tIns="45719" rIns="45719" bIns="45719" numCol="1" anchor="ctr">
              <a:noAutofit/>
            </a:bodyPr>
            <a:lstStyle/>
            <a:p>
              <a:pPr algn="ctr" defTabSz="889000" rtl="0">
                <a:lnSpc>
                  <a:spcPct val="90000"/>
                </a:lnSpc>
                <a:spcBef>
                  <a:spcPts val="700"/>
                </a:spcBef>
                <a:defRPr sz="2000"/>
              </a:pPr>
            </a:p>
          </p:txBody>
        </p:sp>
        <p:sp>
          <p:nvSpPr>
            <p:cNvPr id="241" name="شكل"/>
            <p:cNvSpPr/>
            <p:nvPr/>
          </p:nvSpPr>
          <p:spPr>
            <a:xfrm rot="5400000">
              <a:off x="-99411" y="2695697"/>
              <a:ext cx="1529388" cy="1330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FF0000"/>
            </a:solidFill>
            <a:ln w="12700" cap="flat">
              <a:solidFill>
                <a:srgbClr val="FFFFFF"/>
              </a:solidFill>
              <a:prstDash val="solid"/>
              <a:miter lim="800000"/>
            </a:ln>
            <a:effectLst/>
          </p:spPr>
          <p:txBody>
            <a:bodyPr wrap="square" lIns="45719" tIns="45719" rIns="45719" bIns="45719" numCol="1" anchor="ctr">
              <a:noAutofit/>
            </a:bodyPr>
            <a:lstStyle/>
            <a:p>
              <a:pPr algn="ctr" defTabSz="1600200" rtl="0">
                <a:lnSpc>
                  <a:spcPct val="90000"/>
                </a:lnSpc>
                <a:spcBef>
                  <a:spcPts val="700"/>
                </a:spcBef>
                <a:defRPr b="1" sz="3600"/>
              </a:pPr>
            </a:p>
          </p:txBody>
        </p:sp>
      </p:grpSp>
      <p:sp>
        <p:nvSpPr>
          <p:cNvPr id="243" name="مربع نص 1"/>
          <p:cNvSpPr txBox="1"/>
          <p:nvPr/>
        </p:nvSpPr>
        <p:spPr>
          <a:xfrm rot="20956633">
            <a:off x="199819" y="299523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المرابحة </a:t>
            </a:r>
          </a:p>
        </p:txBody>
      </p:sp>
      <p:sp>
        <p:nvSpPr>
          <p:cNvPr id="244" name="سهم: لليسار 6"/>
          <p:cNvSpPr/>
          <p:nvPr/>
        </p:nvSpPr>
        <p:spPr>
          <a:xfrm>
            <a:off x="6239040" y="385789"/>
            <a:ext cx="5303603" cy="1920089"/>
          </a:xfrm>
          <a:prstGeom prst="leftArrow">
            <a:avLst>
              <a:gd name="adj1" fmla="val 50000"/>
              <a:gd name="adj2" fmla="val 50000"/>
            </a:avLst>
          </a:prstGeom>
          <a:solidFill>
            <a:srgbClr val="FFFFFF"/>
          </a:solidFill>
          <a:ln w="12700">
            <a:miter lim="400000"/>
          </a:ln>
        </p:spPr>
        <p:txBody>
          <a:bodyPr lIns="45719" rIns="45719" anchor="ctr"/>
          <a:lstStyle/>
          <a:p>
            <a:pPr algn="ctr" rtl="0">
              <a:defRPr/>
            </a:pPr>
          </a:p>
        </p:txBody>
      </p:sp>
      <p:grpSp>
        <p:nvGrpSpPr>
          <p:cNvPr id="247" name="سهم: لليسار 11"/>
          <p:cNvGrpSpPr/>
          <p:nvPr/>
        </p:nvGrpSpPr>
        <p:grpSpPr>
          <a:xfrm>
            <a:off x="5245735" y="-29026"/>
            <a:ext cx="6624213" cy="2867264"/>
            <a:chOff x="0" y="0"/>
            <a:chExt cx="6624211" cy="2867262"/>
          </a:xfrm>
        </p:grpSpPr>
        <p:sp>
          <p:nvSpPr>
            <p:cNvPr id="245" name="سهم"/>
            <p:cNvSpPr/>
            <p:nvPr/>
          </p:nvSpPr>
          <p:spPr>
            <a:xfrm>
              <a:off x="0" y="0"/>
              <a:ext cx="6624212" cy="2867263"/>
            </a:xfrm>
            <a:prstGeom prst="lef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rtl="0">
                <a:defRPr sz="48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p:txBody>
        </p:sp>
        <p:sp>
          <p:nvSpPr>
            <p:cNvPr id="246" name="( وَأَحَلَّ اللَّهُ الْبَيْعَ وَحَرَّمَ الرِّبَا )."/>
            <p:cNvSpPr txBox="1"/>
            <p:nvPr/>
          </p:nvSpPr>
          <p:spPr>
            <a:xfrm>
              <a:off x="716816" y="434060"/>
              <a:ext cx="5907396" cy="1999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1" sz="4800">
                  <a:solidFill>
                    <a:srgbClr val="203864"/>
                  </a:solidFill>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 وَأَحَلَّ اللَّهُ الْبَيْعَ وَحَرَّمَ الرِّبَا ).</a:t>
              </a:r>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249" name="صورة 2" descr="صورة 2"/>
          <p:cNvPicPr>
            <a:picLocks noChangeAspect="1"/>
          </p:cNvPicPr>
          <p:nvPr/>
        </p:nvPicPr>
        <p:blipFill>
          <a:blip r:embed="rId2">
            <a:extLst/>
          </a:blip>
          <a:stretch>
            <a:fillRect/>
          </a:stretch>
        </p:blipFill>
        <p:spPr>
          <a:xfrm>
            <a:off x="1232452" y="2597425"/>
            <a:ext cx="8825950" cy="4459358"/>
          </a:xfrm>
          <a:prstGeom prst="rect">
            <a:avLst/>
          </a:prstGeom>
          <a:ln w="12700">
            <a:miter lim="400000"/>
          </a:ln>
        </p:spPr>
      </p:pic>
      <p:pic>
        <p:nvPicPr>
          <p:cNvPr id="250" name="صورة 3" descr="صورة 3"/>
          <p:cNvPicPr>
            <a:picLocks noChangeAspect="1"/>
          </p:cNvPicPr>
          <p:nvPr/>
        </p:nvPicPr>
        <p:blipFill>
          <a:blip r:embed="rId3">
            <a:extLst/>
          </a:blip>
          <a:stretch>
            <a:fillRect/>
          </a:stretch>
        </p:blipFill>
        <p:spPr>
          <a:xfrm>
            <a:off x="-414" y="2438400"/>
            <a:ext cx="2476665" cy="2216426"/>
          </a:xfrm>
          <a:prstGeom prst="rect">
            <a:avLst/>
          </a:prstGeom>
          <a:ln w="12700">
            <a:miter lim="400000"/>
          </a:ln>
        </p:spPr>
      </p:pic>
      <p:sp>
        <p:nvSpPr>
          <p:cNvPr id="251" name="مربع نص 1"/>
          <p:cNvSpPr txBox="1"/>
          <p:nvPr/>
        </p:nvSpPr>
        <p:spPr>
          <a:xfrm rot="20956633">
            <a:off x="199819" y="299523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المرابحة</a:t>
            </a:r>
          </a:p>
        </p:txBody>
      </p:sp>
      <p:grpSp>
        <p:nvGrpSpPr>
          <p:cNvPr id="258" name="رسم تخطيطي 5"/>
          <p:cNvGrpSpPr/>
          <p:nvPr/>
        </p:nvGrpSpPr>
        <p:grpSpPr>
          <a:xfrm>
            <a:off x="3277703" y="172278"/>
            <a:ext cx="8128001" cy="4246030"/>
            <a:chOff x="0" y="0"/>
            <a:chExt cx="8128000" cy="4246029"/>
          </a:xfrm>
        </p:grpSpPr>
        <p:grpSp>
          <p:nvGrpSpPr>
            <p:cNvPr id="254" name="تجميع"/>
            <p:cNvGrpSpPr/>
            <p:nvPr/>
          </p:nvGrpSpPr>
          <p:grpSpPr>
            <a:xfrm>
              <a:off x="0" y="0"/>
              <a:ext cx="8128000" cy="4246030"/>
              <a:chOff x="0" y="0"/>
              <a:chExt cx="8128000" cy="4246029"/>
            </a:xfrm>
          </p:grpSpPr>
          <p:sp>
            <p:nvSpPr>
              <p:cNvPr id="252" name="مستطيل مستدير الزوايا"/>
              <p:cNvSpPr/>
              <p:nvPr/>
            </p:nvSpPr>
            <p:spPr>
              <a:xfrm>
                <a:off x="0" y="0"/>
                <a:ext cx="8128000" cy="1962501"/>
              </a:xfrm>
              <a:prstGeom prst="roundRect">
                <a:avLst>
                  <a:gd name="adj" fmla="val 7500"/>
                </a:avLst>
              </a:prstGeom>
              <a:gradFill flip="none" rotWithShape="1">
                <a:gsLst>
                  <a:gs pos="0">
                    <a:srgbClr val="FFC647"/>
                  </a:gs>
                  <a:gs pos="50000">
                    <a:schemeClr val="accent4"/>
                  </a:gs>
                  <a:gs pos="100000">
                    <a:srgbClr val="E1AA00"/>
                  </a:gs>
                </a:gsLst>
                <a:lin ang="5400000" scaled="0"/>
              </a:gradFill>
              <a:ln w="12700" cap="flat">
                <a:noFill/>
                <a:miter lim="400000"/>
              </a:ln>
              <a:effectLst/>
            </p:spPr>
            <p:txBody>
              <a:bodyPr wrap="square" lIns="45719" tIns="45719" rIns="45719" bIns="45719" numCol="1" anchor="t">
                <a:noAutofit/>
              </a:bodyPr>
              <a:lstStyle/>
              <a:p>
                <a:pPr algn="l" rtl="0">
                  <a:defRPr sz="3090">
                    <a:solidFill>
                      <a:srgbClr val="FFFFFF"/>
                    </a:solidFill>
                  </a:defRPr>
                </a:pPr>
              </a:p>
            </p:txBody>
          </p:sp>
          <p:sp>
            <p:nvSpPr>
              <p:cNvPr id="253" name="1…"/>
              <p:cNvSpPr txBox="1"/>
              <p:nvPr/>
            </p:nvSpPr>
            <p:spPr>
              <a:xfrm>
                <a:off x="43065" y="43065"/>
                <a:ext cx="8041870" cy="4202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rtl="0">
                  <a:defRPr sz="6000">
                    <a:solidFill>
                      <a:srgbClr val="FFFFFF"/>
                    </a:solidFill>
                  </a:defRPr>
                </a:pPr>
                <a:r>
                  <a:t>1</a:t>
                </a:r>
                <a:endParaRPr sz="3090"/>
              </a:p>
              <a:p>
                <a:pPr marL="392500" indent="-392500" algn="l" rtl="0">
                  <a:buSzPct val="100000"/>
                  <a:buChar char="•"/>
                  <a:defRPr sz="3090">
                    <a:solidFill>
                      <a:srgbClr val="FFFFFF"/>
                    </a:solidFill>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ان لا يعقد الراغب في السلعة مع المصرف عقد شراء قبل ان يشتريها المصرف ويتملكها ويقبضها القبض المعتمد بحيث تدخل في ضمانه لقوله ص: </a:t>
                </a:r>
                <a:r>
                  <a:rPr>
                    <a:solidFill>
                      <a:srgbClr val="203864"/>
                    </a:solidFill>
                  </a:rPr>
                  <a:t>(لاتبع ما ليس عندك)</a:t>
                </a:r>
                <a:r>
                  <a:t> ولما ثبت عنه ص لحديث زيد بن ثابت ض </a:t>
                </a:r>
                <a:r>
                  <a:rPr>
                    <a:solidFill>
                      <a:srgbClr val="203864"/>
                    </a:solidFill>
                  </a:rPr>
                  <a:t>( انه نهى ان تباع السلع حيث تبتاع حتى يحوزها التاجر الى رحالهم )</a:t>
                </a:r>
                <a:r>
                  <a:t> </a:t>
                </a:r>
              </a:p>
            </p:txBody>
          </p:sp>
        </p:grpSp>
        <p:grpSp>
          <p:nvGrpSpPr>
            <p:cNvPr id="257" name="تجميع"/>
            <p:cNvGrpSpPr/>
            <p:nvPr/>
          </p:nvGrpSpPr>
          <p:grpSpPr>
            <a:xfrm>
              <a:off x="0" y="2125060"/>
              <a:ext cx="8128000" cy="1962501"/>
              <a:chOff x="0" y="0"/>
              <a:chExt cx="8128000" cy="1962500"/>
            </a:xfrm>
          </p:grpSpPr>
          <p:sp>
            <p:nvSpPr>
              <p:cNvPr id="255" name="مستطيل مستدير الزوايا"/>
              <p:cNvSpPr/>
              <p:nvPr/>
            </p:nvSpPr>
            <p:spPr>
              <a:xfrm>
                <a:off x="0" y="0"/>
                <a:ext cx="8128000" cy="1962501"/>
              </a:xfrm>
              <a:prstGeom prst="roundRect">
                <a:avLst>
                  <a:gd name="adj" fmla="val 7500"/>
                </a:avLst>
              </a:pr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t">
                <a:noAutofit/>
              </a:bodyPr>
              <a:lstStyle/>
              <a:p>
                <a:pPr algn="l" rtl="0">
                  <a:defRPr>
                    <a:solidFill>
                      <a:srgbClr val="FFFFFF"/>
                    </a:solidFill>
                  </a:defRPr>
                </a:pPr>
              </a:p>
            </p:txBody>
          </p:sp>
          <p:sp>
            <p:nvSpPr>
              <p:cNvPr id="256" name="2…"/>
              <p:cNvSpPr txBox="1"/>
              <p:nvPr/>
            </p:nvSpPr>
            <p:spPr>
              <a:xfrm>
                <a:off x="43065" y="43065"/>
                <a:ext cx="8041870" cy="1736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rtl="0">
                  <a:defRPr sz="3090">
                    <a:solidFill>
                      <a:srgbClr val="FFFFFF"/>
                    </a:solidFill>
                  </a:defRPr>
                </a:pPr>
                <a:r>
                  <a:t>2</a:t>
                </a:r>
              </a:p>
              <a:p>
                <a:pPr marL="392500" indent="-392500" algn="l" rtl="0">
                  <a:buSzPct val="100000"/>
                  <a:buChar char="•"/>
                  <a:defRPr>
                    <a:solidFill>
                      <a:srgbClr val="FFFFFF"/>
                    </a:solidFill>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ان لا يترتب على هذا الوعد الزام بإنشاء العقد واذا اشترى المصرف السلعة بناء على طلب الشخص فإن للمصرف ان يبيعها عليه وله ان يبيعها على غيره ولهذا الشخص ان يشتريها ، وله ان يعدل عن الشراء ، لان ما صادر منه انما هو وعد بالشراء وليس شراء ، لما تقدم من عدم جواز شراء السلعة قبل ان يملكها المصرف .</a:t>
                </a:r>
              </a:p>
            </p:txBody>
          </p:sp>
        </p:grpSp>
      </p:grpSp>
      <p:sp>
        <p:nvSpPr>
          <p:cNvPr id="259" name="مربع نص 9"/>
          <p:cNvSpPr txBox="1"/>
          <p:nvPr/>
        </p:nvSpPr>
        <p:spPr>
          <a:xfrm>
            <a:off x="154402" y="361361"/>
            <a:ext cx="3156029" cy="2779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5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شروط صحة هذا البيع</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259"/>
                                        </p:tgtEl>
                                        <p:attrNameLst>
                                          <p:attrName>style.visibility</p:attrName>
                                        </p:attrNameLst>
                                      </p:cBhvr>
                                      <p:to>
                                        <p:strVal val="visible"/>
                                      </p:to>
                                    </p:set>
                                    <p:anim calcmode="lin" valueType="num">
                                      <p:cBhvr>
                                        <p:cTn id="7" dur="1000" fill="hold"/>
                                        <p:tgtEl>
                                          <p:spTgt spid="259"/>
                                        </p:tgtEl>
                                        <p:attrNameLst>
                                          <p:attrName>ppt_w</p:attrName>
                                        </p:attrNameLst>
                                      </p:cBhvr>
                                      <p:tavLst>
                                        <p:tav tm="0">
                                          <p:val>
                                            <p:strVal val="4*#ppt_w"/>
                                          </p:val>
                                        </p:tav>
                                        <p:tav tm="100000">
                                          <p:val>
                                            <p:strVal val="#ppt_w"/>
                                          </p:val>
                                        </p:tav>
                                      </p:tavLst>
                                    </p:anim>
                                    <p:anim calcmode="lin" valueType="num">
                                      <p:cBhvr>
                                        <p:cTn id="8" dur="1000" fill="hold"/>
                                        <p:tgtEl>
                                          <p:spTgt spid="25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sp>
        <p:nvSpPr>
          <p:cNvPr id="261" name="مربع نص 1"/>
          <p:cNvSpPr txBox="1"/>
          <p:nvPr/>
        </p:nvSpPr>
        <p:spPr>
          <a:xfrm rot="20956633">
            <a:off x="199819" y="299523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المرابحة </a:t>
            </a:r>
          </a:p>
        </p:txBody>
      </p:sp>
      <p:sp>
        <p:nvSpPr>
          <p:cNvPr id="262" name="مستطيل 4"/>
          <p:cNvSpPr txBox="1"/>
          <p:nvPr/>
        </p:nvSpPr>
        <p:spPr>
          <a:xfrm>
            <a:off x="10613878" y="263367"/>
            <a:ext cx="357681" cy="115392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rtl="0">
              <a:defRPr b="1" sz="32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 </a:t>
            </a:r>
            <a:r>
              <a:rPr b="0"/>
              <a:t> </a:t>
            </a:r>
          </a:p>
        </p:txBody>
      </p:sp>
      <p:pic>
        <p:nvPicPr>
          <p:cNvPr id="263" name="صورة 9" descr="صورة 9"/>
          <p:cNvPicPr>
            <a:picLocks noChangeAspect="1"/>
          </p:cNvPicPr>
          <p:nvPr/>
        </p:nvPicPr>
        <p:blipFill>
          <a:blip r:embed="rId2">
            <a:extLst/>
          </a:blip>
          <a:stretch>
            <a:fillRect/>
          </a:stretch>
        </p:blipFill>
        <p:spPr>
          <a:xfrm>
            <a:off x="9019750" y="1123800"/>
            <a:ext cx="1121762" cy="1085183"/>
          </a:xfrm>
          <a:prstGeom prst="rect">
            <a:avLst/>
          </a:prstGeom>
          <a:ln w="12700">
            <a:miter lim="400000"/>
          </a:ln>
        </p:spPr>
      </p:pic>
      <p:pic>
        <p:nvPicPr>
          <p:cNvPr id="264" name="Picture 2" descr="Picture 2"/>
          <p:cNvPicPr>
            <a:picLocks noChangeAspect="1"/>
          </p:cNvPicPr>
          <p:nvPr/>
        </p:nvPicPr>
        <p:blipFill>
          <a:blip r:embed="rId3">
            <a:extLst/>
          </a:blip>
          <a:srcRect l="0" t="12180" r="0" b="11473"/>
          <a:stretch>
            <a:fillRect/>
          </a:stretch>
        </p:blipFill>
        <p:spPr>
          <a:xfrm>
            <a:off x="0" y="0"/>
            <a:ext cx="12192000" cy="6858001"/>
          </a:xfrm>
          <a:prstGeom prst="rect">
            <a:avLst/>
          </a:prstGeom>
          <a:ln w="12700">
            <a:miter lim="400000"/>
          </a:ln>
        </p:spPr>
      </p:pic>
      <p:graphicFrame>
        <p:nvGraphicFramePr>
          <p:cNvPr id="265" name="جدول 11"/>
          <p:cNvGraphicFramePr/>
          <p:nvPr/>
        </p:nvGraphicFramePr>
        <p:xfrm>
          <a:off x="822958" y="2227501"/>
          <a:ext cx="6479180" cy="1247221"/>
        </p:xfrm>
        <a:graphic xmlns:a="http://schemas.openxmlformats.org/drawingml/2006/main">
          <a:graphicData uri="http://schemas.openxmlformats.org/drawingml/2006/table">
            <a:tbl>
              <a:tblPr firstCol="0" firstRow="1" lastCol="0" lastRow="0" bandCol="0" bandRow="0" rtl="1">
                <a:tableStyleId>{4C3C2611-4C71-4FC5-86AE-919BDF0F9419}</a:tableStyleId>
              </a:tblPr>
              <a:tblGrid>
                <a:gridCol w="3239589"/>
                <a:gridCol w="3239589"/>
              </a:tblGrid>
              <a:tr h="439589">
                <a:tc>
                  <a:txBody>
                    <a:bodyPr/>
                    <a:lstStyle/>
                    <a:p>
                      <a:pPr algn="ctr" rtl="0">
                        <a:defRPr sz="2400">
                          <a:effectLst>
                            <a:outerShdw sx="100000" sy="100000" kx="0" ky="0" algn="b" rotWithShape="0" blurRad="38100" dist="38100" dir="2700000">
                              <a:srgbClr val="000000">
                                <a:alpha val="43137"/>
                              </a:srgbClr>
                            </a:outerShdw>
                          </a:effectLst>
                        </a:defRPr>
                      </a:pPr>
                      <a:r>
                        <a:t>وجه الشبه بينهما</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5400">
                      <a:solidFill>
                        <a:srgbClr val="000000"/>
                      </a:solidFill>
                    </a:lnB>
                  </a:tcPr>
                </a:tc>
                <a:tc>
                  <a:txBody>
                    <a:bodyPr/>
                    <a:lstStyle/>
                    <a:p>
                      <a:pPr algn="ctr" rtl="0">
                        <a:defRPr sz="2400">
                          <a:effectLst>
                            <a:outerShdw sx="100000" sy="100000" kx="0" ky="0" algn="b" rotWithShape="0" blurRad="38100" dist="38100" dir="2700000">
                              <a:srgbClr val="000000">
                                <a:alpha val="43137"/>
                              </a:srgbClr>
                            </a:outerShdw>
                          </a:effectLst>
                        </a:defRPr>
                      </a:pPr>
                      <a:r>
                        <a:t>وجه الفرق بينهما</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5400">
                      <a:solidFill>
                        <a:srgbClr val="000000"/>
                      </a:solidFill>
                    </a:lnB>
                  </a:tcPr>
                </a:tc>
              </a:tr>
              <a:tr h="403815">
                <a:tc>
                  <a:txBody>
                    <a:bodyPr/>
                    <a:lstStyle/>
                    <a:p>
                      <a:pPr algn="r" rtl="0">
                        <a:defRPr sz="1800"/>
                      </a:pPr>
                    </a:p>
                  </a:txBody>
                  <a:tcPr marL="45720" marR="45720" marT="45720" marB="45720" anchor="t" anchorCtr="0" horzOverflow="overflow">
                    <a:lnL w="12700">
                      <a:solidFill>
                        <a:srgbClr val="000000"/>
                      </a:solidFill>
                    </a:lnL>
                    <a:lnR w="12700">
                      <a:solidFill>
                        <a:srgbClr val="000000"/>
                      </a:solidFill>
                    </a:lnR>
                    <a:lnT w="25400">
                      <a:solidFill>
                        <a:srgbClr val="000000"/>
                      </a:solidFill>
                    </a:lnT>
                    <a:lnB w="12700">
                      <a:solidFill>
                        <a:srgbClr val="000000"/>
                      </a:solidFill>
                    </a:lnB>
                    <a:solidFill>
                      <a:srgbClr val="000000">
                        <a:alpha val="20000"/>
                      </a:srgbClr>
                    </a:solidFill>
                  </a:tcPr>
                </a:tc>
                <a:tc>
                  <a:txBody>
                    <a:bodyPr/>
                    <a:lstStyle/>
                    <a:p>
                      <a:pPr algn="r" rtl="0">
                        <a:defRPr sz="1800"/>
                      </a:pPr>
                    </a:p>
                  </a:txBody>
                  <a:tcPr marL="45720" marR="45720" marT="45720" marB="45720" anchor="t" anchorCtr="0" horzOverflow="overflow">
                    <a:lnL w="12700">
                      <a:solidFill>
                        <a:srgbClr val="000000"/>
                      </a:solidFill>
                    </a:lnL>
                    <a:lnR w="12700">
                      <a:solidFill>
                        <a:srgbClr val="000000"/>
                      </a:solidFill>
                    </a:lnR>
                    <a:lnT w="25400">
                      <a:solidFill>
                        <a:srgbClr val="000000"/>
                      </a:solidFill>
                    </a:lnT>
                    <a:lnB w="12700">
                      <a:solidFill>
                        <a:srgbClr val="000000"/>
                      </a:solidFill>
                    </a:lnB>
                    <a:solidFill>
                      <a:srgbClr val="000000">
                        <a:alpha val="20000"/>
                      </a:srgbClr>
                    </a:solidFill>
                  </a:tcPr>
                </a:tc>
              </a:tr>
              <a:tr h="403815">
                <a:tc>
                  <a:txBody>
                    <a:bodyPr/>
                    <a:lstStyle/>
                    <a:p>
                      <a:pPr algn="r" rtl="0">
                        <a:defRPr sz="1800"/>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r" rtl="0">
                        <a:defRPr sz="1800"/>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266" name="مستطيل 14"/>
          <p:cNvSpPr txBox="1"/>
          <p:nvPr/>
        </p:nvSpPr>
        <p:spPr>
          <a:xfrm>
            <a:off x="7210697" y="357441"/>
            <a:ext cx="1420902"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نشاط3</a:t>
            </a:r>
          </a:p>
        </p:txBody>
      </p:sp>
      <p:sp>
        <p:nvSpPr>
          <p:cNvPr id="267" name="مستطيل 13"/>
          <p:cNvSpPr txBox="1"/>
          <p:nvPr/>
        </p:nvSpPr>
        <p:spPr>
          <a:xfrm>
            <a:off x="937686" y="1294570"/>
            <a:ext cx="7289074" cy="19602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600">
                <a:solidFill>
                  <a:srgbClr val="FFFFFF"/>
                </a:solidFill>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بالحوار مع أستاذك وزملائك قارن بين الدرس الأول (بيع التقسيط ) وهذا الدرس (بيع المرابحة للواعد بالشراء )  </a:t>
            </a:r>
          </a:p>
        </p:txBody>
      </p:sp>
      <p:pic>
        <p:nvPicPr>
          <p:cNvPr id="268" name="صورة 2" descr="صورة 2"/>
          <p:cNvPicPr>
            <a:picLocks noChangeAspect="1"/>
          </p:cNvPicPr>
          <p:nvPr/>
        </p:nvPicPr>
        <p:blipFill>
          <a:blip r:embed="rId4">
            <a:extLst/>
          </a:blip>
          <a:stretch>
            <a:fillRect/>
          </a:stretch>
        </p:blipFill>
        <p:spPr>
          <a:xfrm>
            <a:off x="1013223" y="2560318"/>
            <a:ext cx="7138000" cy="35682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5000" fill="hold"/>
                                        <p:tgtEl>
                                          <p:spTgt spid="263"/>
                                        </p:tgtEl>
                                        <p:attrNameLst>
                                          <p:attrName>ppt_w</p:attrName>
                                        </p:attrNameLst>
                                      </p:cBhvr>
                                      <p:tavLst>
                                        <p:tav tm="0" fmla="#ppt_w*sin(2.5*pi*$)">
                                          <p:val>
                                            <p:fltVal val="0"/>
                                          </p:val>
                                        </p:tav>
                                        <p:tav tm="100000">
                                          <p:val>
                                            <p:fltVal val="1"/>
                                          </p:val>
                                        </p:tav>
                                      </p:tavLst>
                                    </p:anim>
                                    <p:anim calcmode="lin" valueType="num">
                                      <p:cBhvr>
                                        <p:cTn id="8" dur="5000" fill="hold"/>
                                        <p:tgtEl>
                                          <p:spTgt spid="263"/>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Class="entr" nodeType="afterEffect" presetID="9" grpId="2" fill="hold">
                                  <p:stCondLst>
                                    <p:cond delay="0"/>
                                  </p:stCondLst>
                                  <p:iterate type="el" backwards="0">
                                    <p:tmAbs val="0"/>
                                  </p:iterate>
                                  <p:childTnLst>
                                    <p:set>
                                      <p:cBhvr>
                                        <p:cTn id="11" fill="hold"/>
                                        <p:tgtEl>
                                          <p:spTgt spid="265"/>
                                        </p:tgtEl>
                                        <p:attrNameLst>
                                          <p:attrName>style.visibility</p:attrName>
                                        </p:attrNameLst>
                                      </p:cBhvr>
                                      <p:to>
                                        <p:strVal val="visible"/>
                                      </p:to>
                                    </p:set>
                                    <p:animEffect filter="dissolve" transition="in">
                                      <p:cBhvr>
                                        <p:cTn id="12" dur="2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P build="whole" bldLvl="1" animBg="1" rev="0" advAuto="0" spid="265"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sp>
        <p:nvSpPr>
          <p:cNvPr id="270" name="مربع نص 1"/>
          <p:cNvSpPr txBox="1"/>
          <p:nvPr/>
        </p:nvSpPr>
        <p:spPr>
          <a:xfrm rot="20956633">
            <a:off x="199819" y="299523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المرابحة </a:t>
            </a:r>
          </a:p>
        </p:txBody>
      </p:sp>
      <p:sp>
        <p:nvSpPr>
          <p:cNvPr id="271" name="مستطيل 4"/>
          <p:cNvSpPr txBox="1"/>
          <p:nvPr/>
        </p:nvSpPr>
        <p:spPr>
          <a:xfrm>
            <a:off x="10613878" y="263367"/>
            <a:ext cx="357681" cy="115392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rtl="0">
              <a:defRPr b="1" sz="32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 </a:t>
            </a:r>
            <a:r>
              <a:rPr b="0"/>
              <a:t> </a:t>
            </a:r>
          </a:p>
        </p:txBody>
      </p:sp>
      <p:pic>
        <p:nvPicPr>
          <p:cNvPr id="272" name="صورة 9" descr="صورة 9"/>
          <p:cNvPicPr>
            <a:picLocks noChangeAspect="1"/>
          </p:cNvPicPr>
          <p:nvPr/>
        </p:nvPicPr>
        <p:blipFill>
          <a:blip r:embed="rId2">
            <a:extLst/>
          </a:blip>
          <a:stretch>
            <a:fillRect/>
          </a:stretch>
        </p:blipFill>
        <p:spPr>
          <a:xfrm>
            <a:off x="9019750" y="1123800"/>
            <a:ext cx="1121762" cy="1085183"/>
          </a:xfrm>
          <a:prstGeom prst="rect">
            <a:avLst/>
          </a:prstGeom>
          <a:ln w="12700">
            <a:miter lim="400000"/>
          </a:ln>
        </p:spPr>
      </p:pic>
      <p:pic>
        <p:nvPicPr>
          <p:cNvPr id="273" name="Picture 2" descr="Picture 2"/>
          <p:cNvPicPr>
            <a:picLocks noChangeAspect="1"/>
          </p:cNvPicPr>
          <p:nvPr/>
        </p:nvPicPr>
        <p:blipFill>
          <a:blip r:embed="rId3">
            <a:extLst/>
          </a:blip>
          <a:srcRect l="0" t="12180" r="0" b="11473"/>
          <a:stretch>
            <a:fillRect/>
          </a:stretch>
        </p:blipFill>
        <p:spPr>
          <a:xfrm>
            <a:off x="0" y="0"/>
            <a:ext cx="12192000" cy="6858001"/>
          </a:xfrm>
          <a:prstGeom prst="rect">
            <a:avLst/>
          </a:prstGeom>
          <a:ln w="12700">
            <a:miter lim="400000"/>
          </a:ln>
        </p:spPr>
      </p:pic>
      <p:pic>
        <p:nvPicPr>
          <p:cNvPr id="274" name="صورة 2" descr="صورة 2"/>
          <p:cNvPicPr>
            <a:picLocks noChangeAspect="1"/>
          </p:cNvPicPr>
          <p:nvPr/>
        </p:nvPicPr>
        <p:blipFill>
          <a:blip r:embed="rId4">
            <a:extLst/>
          </a:blip>
          <a:stretch>
            <a:fillRect/>
          </a:stretch>
        </p:blipFill>
        <p:spPr>
          <a:xfrm>
            <a:off x="1013223" y="2560318"/>
            <a:ext cx="7138000" cy="3568244"/>
          </a:xfrm>
          <a:prstGeom prst="rect">
            <a:avLst/>
          </a:prstGeom>
          <a:ln w="12700">
            <a:miter lim="400000"/>
          </a:ln>
        </p:spPr>
      </p:pic>
      <p:grpSp>
        <p:nvGrpSpPr>
          <p:cNvPr id="277" name="وسيلة شرح خطية 3 (شريط التمييز) 10"/>
          <p:cNvGrpSpPr/>
          <p:nvPr/>
        </p:nvGrpSpPr>
        <p:grpSpPr>
          <a:xfrm>
            <a:off x="1568651" y="1158691"/>
            <a:ext cx="6235279" cy="3068514"/>
            <a:chOff x="0" y="0"/>
            <a:chExt cx="6235278" cy="3068512"/>
          </a:xfrm>
        </p:grpSpPr>
        <p:sp>
          <p:nvSpPr>
            <p:cNvPr id="275" name="شكل"/>
            <p:cNvSpPr/>
            <p:nvPr/>
          </p:nvSpPr>
          <p:spPr>
            <a:xfrm>
              <a:off x="0" y="165611"/>
              <a:ext cx="445411" cy="2902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9121"/>
                  </a:lnTo>
                  <a:moveTo>
                    <a:pt x="21600" y="3585"/>
                  </a:moveTo>
                  <a:lnTo>
                    <a:pt x="0" y="3585"/>
                  </a:lnTo>
                  <a:lnTo>
                    <a:pt x="0" y="19121"/>
                  </a:lnTo>
                  <a:lnTo>
                    <a:pt x="21600" y="21600"/>
                  </a:lnTo>
                </a:path>
              </a:pathLst>
            </a:custGeom>
            <a:noFill/>
            <a:ln w="12700" cap="flat">
              <a:solidFill>
                <a:srgbClr val="32538F"/>
              </a:solidFill>
              <a:prstDash val="solid"/>
              <a:miter lim="800000"/>
            </a:ln>
            <a:effectLst/>
          </p:spPr>
          <p:txBody>
            <a:bodyPr wrap="square" lIns="45719" tIns="45719" rIns="45719" bIns="45719" numCol="1" anchor="ctr">
              <a:noAutofit/>
            </a:bodyPr>
            <a:lstStyle/>
            <a:p>
              <a:pPr algn="ctr" rtl="0">
                <a:defRPr sz="5400">
                  <a:solidFill>
                    <a:srgbClr val="FFFFFF"/>
                  </a:solidFill>
                </a:defRPr>
              </a:pPr>
            </a:p>
          </p:txBody>
        </p:sp>
        <p:sp>
          <p:nvSpPr>
            <p:cNvPr id="276" name="الآن دورك طالبتي المتميزة : اسألي وأنا  أجيب"/>
            <p:cNvSpPr txBox="1"/>
            <p:nvPr/>
          </p:nvSpPr>
          <p:spPr>
            <a:xfrm>
              <a:off x="890768" y="0"/>
              <a:ext cx="5344511" cy="2901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rtl="0">
                <a:defRPr sz="5400">
                  <a:solidFill>
                    <a:srgbClr val="FFFFFF"/>
                  </a:solidFill>
                </a:defRPr>
              </a:pPr>
              <a:r>
                <a:t>الآن دورك طالبتي المتميزة </a:t>
              </a:r>
              <a:r>
                <a:t>: </a:t>
              </a:r>
              <a:r>
                <a:t>اسألي وأنا  أجيب</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272"/>
                                        </p:tgtEl>
                                        <p:attrNameLst>
                                          <p:attrName>style.visibility</p:attrName>
                                        </p:attrNameLst>
                                      </p:cBhvr>
                                      <p:to>
                                        <p:strVal val="visible"/>
                                      </p:to>
                                    </p:set>
                                    <p:anim calcmode="lin" valueType="num">
                                      <p:cBhvr>
                                        <p:cTn id="7" dur="5000" fill="hold"/>
                                        <p:tgtEl>
                                          <p:spTgt spid="272"/>
                                        </p:tgtEl>
                                        <p:attrNameLst>
                                          <p:attrName>ppt_w</p:attrName>
                                        </p:attrNameLst>
                                      </p:cBhvr>
                                      <p:tavLst>
                                        <p:tav tm="0" fmla="#ppt_w*sin(2.5*pi*$)">
                                          <p:val>
                                            <p:fltVal val="0"/>
                                          </p:val>
                                        </p:tav>
                                        <p:tav tm="100000">
                                          <p:val>
                                            <p:fltVal val="1"/>
                                          </p:val>
                                        </p:tav>
                                      </p:tavLst>
                                    </p:anim>
                                    <p:anim calcmode="lin" valueType="num">
                                      <p:cBhvr>
                                        <p:cTn id="8" dur="5000" fill="hold"/>
                                        <p:tgtEl>
                                          <p:spTgt spid="2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279" name="صورة 2" descr="صورة 2"/>
          <p:cNvPicPr>
            <a:picLocks noChangeAspect="1"/>
          </p:cNvPicPr>
          <p:nvPr/>
        </p:nvPicPr>
        <p:blipFill>
          <a:blip r:embed="rId2">
            <a:extLst/>
          </a:blip>
          <a:stretch>
            <a:fillRect/>
          </a:stretch>
        </p:blipFill>
        <p:spPr>
          <a:xfrm>
            <a:off x="1431235" y="2305878"/>
            <a:ext cx="10760765" cy="4697897"/>
          </a:xfrm>
          <a:prstGeom prst="rect">
            <a:avLst/>
          </a:prstGeom>
          <a:ln w="12700">
            <a:miter lim="400000"/>
          </a:ln>
        </p:spPr>
      </p:pic>
      <p:pic>
        <p:nvPicPr>
          <p:cNvPr id="280" name="Picture 2" descr="Picture 2"/>
          <p:cNvPicPr>
            <a:picLocks noChangeAspect="1"/>
          </p:cNvPicPr>
          <p:nvPr/>
        </p:nvPicPr>
        <p:blipFill>
          <a:blip r:embed="rId3">
            <a:extLst/>
          </a:blip>
          <a:srcRect l="12381" t="0" r="12475" b="0"/>
          <a:stretch>
            <a:fillRect/>
          </a:stretch>
        </p:blipFill>
        <p:spPr>
          <a:xfrm>
            <a:off x="2704011" y="447403"/>
            <a:ext cx="7262949" cy="3706587"/>
          </a:xfrm>
          <a:prstGeom prst="rect">
            <a:avLst/>
          </a:prstGeom>
          <a:ln w="12700">
            <a:miter lim="400000"/>
          </a:ln>
        </p:spPr>
      </p:pic>
      <p:grpSp>
        <p:nvGrpSpPr>
          <p:cNvPr id="287" name="وسيلة شرح على شكل سحابة 11"/>
          <p:cNvGrpSpPr/>
          <p:nvPr/>
        </p:nvGrpSpPr>
        <p:grpSpPr>
          <a:xfrm>
            <a:off x="2856902" y="542073"/>
            <a:ext cx="4564983" cy="2312524"/>
            <a:chOff x="0" y="0"/>
            <a:chExt cx="4564982" cy="2312522"/>
          </a:xfrm>
        </p:grpSpPr>
        <p:sp>
          <p:nvSpPr>
            <p:cNvPr id="281" name="شكل"/>
            <p:cNvSpPr/>
            <p:nvPr/>
          </p:nvSpPr>
          <p:spPr>
            <a:xfrm>
              <a:off x="-1" y="0"/>
              <a:ext cx="4564984" cy="2015590"/>
            </a:xfrm>
            <a:custGeom>
              <a:avLst/>
              <a:gdLst/>
              <a:ahLst/>
              <a:cxnLst>
                <a:cxn ang="0">
                  <a:pos x="wd2" y="hd2"/>
                </a:cxn>
                <a:cxn ang="5400000">
                  <a:pos x="wd2" y="hd2"/>
                </a:cxn>
                <a:cxn ang="10800000">
                  <a:pos x="wd2" y="hd2"/>
                </a:cxn>
                <a:cxn ang="16200000">
                  <a:pos x="wd2" y="hd2"/>
                </a:cxn>
              </a:cxnLst>
              <a:rect l="0" t="0" r="r" b="b"/>
              <a:pathLst>
                <a:path w="20879" h="20684" fill="norm" stroke="1"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rtl="0">
                <a:defRPr sz="7200"/>
              </a:pPr>
            </a:p>
          </p:txBody>
        </p:sp>
        <p:sp>
          <p:nvSpPr>
            <p:cNvPr id="282" name="دائرة"/>
            <p:cNvSpPr/>
            <p:nvPr/>
          </p:nvSpPr>
          <p:spPr>
            <a:xfrm>
              <a:off x="1341013" y="1857227"/>
              <a:ext cx="335281" cy="335281"/>
            </a:xfrm>
            <a:prstGeom prst="ellipse">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rtl="0">
                <a:defRPr sz="7200"/>
              </a:pPr>
            </a:p>
          </p:txBody>
        </p:sp>
        <p:sp>
          <p:nvSpPr>
            <p:cNvPr id="283" name="دائرة"/>
            <p:cNvSpPr/>
            <p:nvPr/>
          </p:nvSpPr>
          <p:spPr>
            <a:xfrm>
              <a:off x="1275670" y="2073582"/>
              <a:ext cx="223521" cy="223521"/>
            </a:xfrm>
            <a:prstGeom prst="ellipse">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rtl="0">
                <a:defRPr sz="7200"/>
              </a:pPr>
            </a:p>
          </p:txBody>
        </p:sp>
        <p:sp>
          <p:nvSpPr>
            <p:cNvPr id="284" name="دائرة"/>
            <p:cNvSpPr/>
            <p:nvPr/>
          </p:nvSpPr>
          <p:spPr>
            <a:xfrm>
              <a:off x="1277690" y="2200762"/>
              <a:ext cx="111761" cy="111761"/>
            </a:xfrm>
            <a:prstGeom prst="ellipse">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rtl="0">
                <a:defRPr sz="7200"/>
              </a:pPr>
            </a:p>
          </p:txBody>
        </p:sp>
        <p:sp>
          <p:nvSpPr>
            <p:cNvPr id="285" name="شكل"/>
            <p:cNvSpPr/>
            <p:nvPr/>
          </p:nvSpPr>
          <p:spPr>
            <a:xfrm>
              <a:off x="231800" y="102490"/>
              <a:ext cx="4183048" cy="1711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rtl="0">
                <a:defRPr sz="7200"/>
              </a:pPr>
            </a:p>
          </p:txBody>
        </p:sp>
        <p:sp>
          <p:nvSpPr>
            <p:cNvPr id="286" name="الواجب"/>
            <p:cNvSpPr txBox="1"/>
            <p:nvPr/>
          </p:nvSpPr>
          <p:spPr>
            <a:xfrm>
              <a:off x="632196" y="346717"/>
              <a:ext cx="2978084" cy="1212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7200"/>
              </a:lvl1pPr>
            </a:lstStyle>
            <a:p>
              <a:pPr rtl="0">
                <a:defRPr/>
              </a:pPr>
              <a:r>
                <a:t>الواجب</a:t>
              </a:r>
            </a:p>
          </p:txBody>
        </p:sp>
      </p:grpSp>
      <p:grpSp>
        <p:nvGrpSpPr>
          <p:cNvPr id="290" name="مستطيل 12"/>
          <p:cNvGrpSpPr/>
          <p:nvPr/>
        </p:nvGrpSpPr>
        <p:grpSpPr>
          <a:xfrm>
            <a:off x="3017569" y="2866390"/>
            <a:ext cx="1685015" cy="641897"/>
            <a:chOff x="0" y="0"/>
            <a:chExt cx="1685014" cy="641896"/>
          </a:xfrm>
        </p:grpSpPr>
        <p:sp>
          <p:nvSpPr>
            <p:cNvPr id="288" name="مستطيل"/>
            <p:cNvSpPr/>
            <p:nvPr/>
          </p:nvSpPr>
          <p:spPr>
            <a:xfrm rot="173038">
              <a:off x="13015" y="59691"/>
              <a:ext cx="1658984" cy="522515"/>
            </a:xfrm>
            <a:prstGeom prst="rect">
              <a:avLst/>
            </a:prstGeom>
            <a:solidFill>
              <a:srgbClr val="000000"/>
            </a:solidFill>
            <a:ln w="12700" cap="flat">
              <a:solidFill>
                <a:srgbClr val="32538F"/>
              </a:solidFill>
              <a:prstDash val="solid"/>
              <a:miter lim="800000"/>
            </a:ln>
            <a:effectLst/>
          </p:spPr>
          <p:txBody>
            <a:bodyPr wrap="square" lIns="45719" tIns="45719" rIns="45719" bIns="45719" numCol="1" anchor="ctr">
              <a:noAutofit/>
            </a:bodyPr>
            <a:lstStyle/>
            <a:p>
              <a:pPr algn="ctr" rtl="0">
                <a:defRPr sz="2800">
                  <a:solidFill>
                    <a:srgbClr val="FFFFFF"/>
                  </a:solidFill>
                </a:defRPr>
              </a:pPr>
            </a:p>
          </p:txBody>
        </p:sp>
        <p:sp>
          <p:nvSpPr>
            <p:cNvPr id="289" name="س 1 _ س2"/>
            <p:cNvSpPr txBox="1"/>
            <p:nvPr/>
          </p:nvSpPr>
          <p:spPr>
            <a:xfrm rot="173038">
              <a:off x="13015" y="41380"/>
              <a:ext cx="1658984" cy="5591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rtl="0">
                <a:defRPr sz="2800">
                  <a:solidFill>
                    <a:srgbClr val="FFFFFF"/>
                  </a:solidFill>
                </a:defRPr>
              </a:pPr>
              <a:r>
                <a:t>س </a:t>
              </a:r>
              <a:r>
                <a:t>1 _ </a:t>
              </a:r>
              <a:r>
                <a:t>س</a:t>
              </a:r>
              <a:r>
                <a:t>2</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 name="صورة 3" descr="صورة 3"/>
          <p:cNvPicPr>
            <a:picLocks noChangeAspect="1"/>
          </p:cNvPicPr>
          <p:nvPr/>
        </p:nvPicPr>
        <p:blipFill>
          <a:blip r:embed="rId2">
            <a:extLst/>
          </a:blip>
          <a:stretch>
            <a:fillRect/>
          </a:stretch>
        </p:blipFill>
        <p:spPr>
          <a:xfrm>
            <a:off x="463826" y="0"/>
            <a:ext cx="11423374" cy="5158596"/>
          </a:xfrm>
          <a:prstGeom prst="rect">
            <a:avLst/>
          </a:prstGeom>
          <a:ln w="12700">
            <a:miter lim="400000"/>
          </a:ln>
        </p:spPr>
      </p:pic>
      <p:pic>
        <p:nvPicPr>
          <p:cNvPr id="121" name="صورة 5" descr="صورة 5"/>
          <p:cNvPicPr>
            <a:picLocks noChangeAspect="1"/>
          </p:cNvPicPr>
          <p:nvPr/>
        </p:nvPicPr>
        <p:blipFill>
          <a:blip r:embed="rId3">
            <a:extLst/>
          </a:blip>
          <a:stretch>
            <a:fillRect/>
          </a:stretch>
        </p:blipFill>
        <p:spPr>
          <a:xfrm>
            <a:off x="0" y="2729946"/>
            <a:ext cx="12192000" cy="4395454"/>
          </a:xfrm>
          <a:prstGeom prst="rect">
            <a:avLst/>
          </a:prstGeom>
          <a:ln w="12700">
            <a:miter lim="400000"/>
          </a:ln>
        </p:spPr>
      </p:pic>
      <p:grpSp>
        <p:nvGrpSpPr>
          <p:cNvPr id="124" name="سهم إلى اليسار واليمين 7"/>
          <p:cNvGrpSpPr/>
          <p:nvPr/>
        </p:nvGrpSpPr>
        <p:grpSpPr>
          <a:xfrm>
            <a:off x="2024743" y="222066"/>
            <a:ext cx="8255727" cy="2351316"/>
            <a:chOff x="0" y="0"/>
            <a:chExt cx="8255726" cy="2351315"/>
          </a:xfrm>
        </p:grpSpPr>
        <p:sp>
          <p:nvSpPr>
            <p:cNvPr id="122" name="سهم مزدوج"/>
            <p:cNvSpPr/>
            <p:nvPr/>
          </p:nvSpPr>
          <p:spPr>
            <a:xfrm>
              <a:off x="0" y="0"/>
              <a:ext cx="8255727" cy="2351316"/>
            </a:xfrm>
            <a:prstGeom prst="leftRightArrow">
              <a:avLst>
                <a:gd name="adj1" fmla="val 50000"/>
                <a:gd name="adj2" fmla="val 50000"/>
              </a:avLst>
            </a:prstGeom>
            <a:solidFill>
              <a:srgbClr val="BDD7EE"/>
            </a:solidFill>
            <a:ln w="12700" cap="flat">
              <a:noFill/>
              <a:miter lim="400000"/>
            </a:ln>
            <a:effectLst/>
          </p:spPr>
          <p:txBody>
            <a:bodyPr wrap="square" lIns="45719" tIns="45719" rIns="45719" bIns="45719" numCol="1" anchor="ctr">
              <a:noAutofit/>
            </a:bodyPr>
            <a:lstStyle/>
            <a:p>
              <a:pPr algn="ctr" rtl="0">
                <a:defRPr sz="3600">
                  <a:solidFill>
                    <a:srgbClr val="FFFFFF"/>
                  </a:solidFill>
                </a:defRPr>
              </a:pPr>
            </a:p>
          </p:txBody>
        </p:sp>
        <p:sp>
          <p:nvSpPr>
            <p:cNvPr id="123" name="بيع التقسيط – بيع المرابحة للواعد بالشراء"/>
            <p:cNvSpPr txBox="1"/>
            <p:nvPr/>
          </p:nvSpPr>
          <p:spPr>
            <a:xfrm>
              <a:off x="587829" y="833812"/>
              <a:ext cx="7080068" cy="683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rtl="0">
                <a:defRPr sz="3600">
                  <a:solidFill>
                    <a:srgbClr val="FFFFFF"/>
                  </a:solidFill>
                </a:defRPr>
              </a:pPr>
              <a:r>
                <a:t>بيع التقسيط </a:t>
              </a:r>
              <a:r>
                <a:t>– </a:t>
              </a:r>
              <a:r>
                <a:t>بيع المرابحة للواعد بالشراء</a:t>
              </a: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126" name="صورة 2" descr="صورة 2"/>
          <p:cNvPicPr>
            <a:picLocks noChangeAspect="1"/>
          </p:cNvPicPr>
          <p:nvPr/>
        </p:nvPicPr>
        <p:blipFill>
          <a:blip r:embed="rId2">
            <a:extLst/>
          </a:blip>
          <a:stretch>
            <a:fillRect/>
          </a:stretch>
        </p:blipFill>
        <p:spPr>
          <a:xfrm>
            <a:off x="0" y="2952206"/>
            <a:ext cx="10760765" cy="3709852"/>
          </a:xfrm>
          <a:prstGeom prst="rect">
            <a:avLst/>
          </a:prstGeom>
          <a:ln w="12700">
            <a:miter lim="400000"/>
          </a:ln>
        </p:spPr>
      </p:pic>
      <p:pic>
        <p:nvPicPr>
          <p:cNvPr id="127" name="صورة 3" descr="صورة 3"/>
          <p:cNvPicPr>
            <a:picLocks noChangeAspect="1"/>
          </p:cNvPicPr>
          <p:nvPr/>
        </p:nvPicPr>
        <p:blipFill>
          <a:blip r:embed="rId3">
            <a:extLst/>
          </a:blip>
          <a:stretch>
            <a:fillRect/>
          </a:stretch>
        </p:blipFill>
        <p:spPr>
          <a:xfrm>
            <a:off x="8221670" y="506972"/>
            <a:ext cx="2476666" cy="2216427"/>
          </a:xfrm>
          <a:prstGeom prst="rect">
            <a:avLst/>
          </a:prstGeom>
          <a:ln w="12700">
            <a:miter lim="400000"/>
          </a:ln>
        </p:spPr>
      </p:pic>
      <p:grpSp>
        <p:nvGrpSpPr>
          <p:cNvPr id="137" name="رسم تخطيطي 4"/>
          <p:cNvGrpSpPr/>
          <p:nvPr/>
        </p:nvGrpSpPr>
        <p:grpSpPr>
          <a:xfrm>
            <a:off x="2476251" y="942381"/>
            <a:ext cx="5843381" cy="3548627"/>
            <a:chOff x="0" y="0"/>
            <a:chExt cx="5843380" cy="3548625"/>
          </a:xfrm>
        </p:grpSpPr>
        <p:grpSp>
          <p:nvGrpSpPr>
            <p:cNvPr id="130" name="تجميع"/>
            <p:cNvGrpSpPr/>
            <p:nvPr/>
          </p:nvGrpSpPr>
          <p:grpSpPr>
            <a:xfrm>
              <a:off x="0" y="-1"/>
              <a:ext cx="5843381" cy="1104965"/>
              <a:chOff x="0" y="0"/>
              <a:chExt cx="5843380" cy="1104963"/>
            </a:xfrm>
          </p:grpSpPr>
          <p:sp>
            <p:nvSpPr>
              <p:cNvPr id="128" name="مستطيل مستدير الزوايا"/>
              <p:cNvSpPr/>
              <p:nvPr/>
            </p:nvSpPr>
            <p:spPr>
              <a:xfrm>
                <a:off x="0" y="0"/>
                <a:ext cx="5843381" cy="1104964"/>
              </a:xfrm>
              <a:prstGeom prst="roundRect">
                <a:avLst>
                  <a:gd name="adj" fmla="val 7500"/>
                </a:avLst>
              </a:prstGeom>
              <a:solidFill>
                <a:schemeClr val="accent3"/>
              </a:solidFill>
              <a:ln w="12700" cap="flat">
                <a:solidFill>
                  <a:srgbClr val="FFFFFF"/>
                </a:solidFill>
                <a:prstDash val="solid"/>
                <a:miter lim="800000"/>
              </a:ln>
              <a:effectLst/>
            </p:spPr>
            <p:txBody>
              <a:bodyPr wrap="square" lIns="45719" tIns="45719" rIns="45719" bIns="45719" numCol="1" anchor="ctr">
                <a:noAutofit/>
              </a:bodyPr>
              <a:lstStyle/>
              <a:p>
                <a:pPr algn="ctr" rtl="0">
                  <a:defRPr sz="1740">
                    <a:solidFill>
                      <a:srgbClr val="FFFFFF"/>
                    </a:solidFill>
                  </a:defRPr>
                </a:pPr>
              </a:p>
            </p:txBody>
          </p:sp>
          <p:sp>
            <p:nvSpPr>
              <p:cNvPr id="129" name="المراد ببيع التقسيط"/>
              <p:cNvSpPr txBox="1"/>
              <p:nvPr/>
            </p:nvSpPr>
            <p:spPr>
              <a:xfrm>
                <a:off x="24247" y="368608"/>
                <a:ext cx="5794886" cy="367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740"/>
                </a:lvl1pPr>
              </a:lstStyle>
              <a:p>
                <a:pPr rtl="0">
                  <a:defRPr/>
                </a:pPr>
                <a:r>
                  <a:t>المراد ببيع التقسيط</a:t>
                </a:r>
              </a:p>
            </p:txBody>
          </p:sp>
        </p:grpSp>
        <p:grpSp>
          <p:nvGrpSpPr>
            <p:cNvPr id="133" name="تجميع"/>
            <p:cNvGrpSpPr/>
            <p:nvPr/>
          </p:nvGrpSpPr>
          <p:grpSpPr>
            <a:xfrm>
              <a:off x="0" y="1221831"/>
              <a:ext cx="5843381" cy="1104964"/>
              <a:chOff x="0" y="0"/>
              <a:chExt cx="5843380" cy="1104963"/>
            </a:xfrm>
          </p:grpSpPr>
          <p:sp>
            <p:nvSpPr>
              <p:cNvPr id="131" name="مستطيل مستدير الزوايا"/>
              <p:cNvSpPr/>
              <p:nvPr/>
            </p:nvSpPr>
            <p:spPr>
              <a:xfrm>
                <a:off x="0" y="0"/>
                <a:ext cx="5843381" cy="1104964"/>
              </a:xfrm>
              <a:prstGeom prst="roundRect">
                <a:avLst>
                  <a:gd name="adj" fmla="val 7500"/>
                </a:avLst>
              </a:prstGeom>
              <a:solidFill>
                <a:srgbClr val="966C5A"/>
              </a:solidFill>
              <a:ln w="12700" cap="flat">
                <a:solidFill>
                  <a:srgbClr val="FFFFFF"/>
                </a:solidFill>
                <a:prstDash val="solid"/>
                <a:miter lim="800000"/>
              </a:ln>
              <a:effectLst/>
            </p:spPr>
            <p:txBody>
              <a:bodyPr wrap="square" lIns="45719" tIns="45719" rIns="45719" bIns="45719" numCol="1" anchor="ctr">
                <a:noAutofit/>
              </a:bodyPr>
              <a:lstStyle/>
              <a:p>
                <a:pPr algn="ctr" rtl="0">
                  <a:defRPr sz="1740">
                    <a:solidFill>
                      <a:srgbClr val="FFFFFF"/>
                    </a:solidFill>
                  </a:defRPr>
                </a:pPr>
              </a:p>
            </p:txBody>
          </p:sp>
          <p:sp>
            <p:nvSpPr>
              <p:cNvPr id="132" name="امثلته وحكمة"/>
              <p:cNvSpPr txBox="1"/>
              <p:nvPr/>
            </p:nvSpPr>
            <p:spPr>
              <a:xfrm>
                <a:off x="24247" y="341542"/>
                <a:ext cx="5794886" cy="421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lvl1pPr>
              </a:lstStyle>
              <a:p>
                <a:pPr rtl="0">
                  <a:defRPr/>
                </a:pPr>
                <a:r>
                  <a:t>امثلته وحكمة</a:t>
                </a:r>
              </a:p>
            </p:txBody>
          </p:sp>
        </p:grpSp>
        <p:grpSp>
          <p:nvGrpSpPr>
            <p:cNvPr id="136" name="تجميع"/>
            <p:cNvGrpSpPr/>
            <p:nvPr/>
          </p:nvGrpSpPr>
          <p:grpSpPr>
            <a:xfrm>
              <a:off x="0" y="2443662"/>
              <a:ext cx="5843381" cy="1104964"/>
              <a:chOff x="0" y="0"/>
              <a:chExt cx="5843380" cy="1104963"/>
            </a:xfrm>
          </p:grpSpPr>
          <p:sp>
            <p:nvSpPr>
              <p:cNvPr id="134" name="مستطيل مستدير الزوايا"/>
              <p:cNvSpPr/>
              <p:nvPr/>
            </p:nvSpPr>
            <p:spPr>
              <a:xfrm>
                <a:off x="0" y="0"/>
                <a:ext cx="5843381" cy="1104964"/>
              </a:xfrm>
              <a:prstGeom prst="roundRect">
                <a:avLst>
                  <a:gd name="adj" fmla="val 7500"/>
                </a:avLst>
              </a:prstGeom>
              <a:solidFill>
                <a:srgbClr val="875C1B"/>
              </a:solidFill>
              <a:ln w="12700" cap="flat">
                <a:solidFill>
                  <a:srgbClr val="FFFFFF"/>
                </a:solidFill>
                <a:prstDash val="solid"/>
                <a:miter lim="800000"/>
              </a:ln>
              <a:effectLst/>
            </p:spPr>
            <p:txBody>
              <a:bodyPr wrap="square" lIns="45719" tIns="45719" rIns="45719" bIns="45719" numCol="1" anchor="ctr">
                <a:noAutofit/>
              </a:bodyPr>
              <a:lstStyle/>
              <a:p>
                <a:pPr algn="ctr" rtl="0">
                  <a:defRPr sz="1740">
                    <a:solidFill>
                      <a:srgbClr val="FFFFFF"/>
                    </a:solidFill>
                  </a:defRPr>
                </a:pPr>
              </a:p>
            </p:txBody>
          </p:sp>
          <p:sp>
            <p:nvSpPr>
              <p:cNvPr id="135" name="شروط صحة البيع"/>
              <p:cNvSpPr txBox="1"/>
              <p:nvPr/>
            </p:nvSpPr>
            <p:spPr>
              <a:xfrm>
                <a:off x="24247" y="341542"/>
                <a:ext cx="5794886" cy="421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000"/>
                </a:lvl1pPr>
              </a:lstStyle>
              <a:p>
                <a:pPr rtl="0">
                  <a:defRPr/>
                </a:pPr>
                <a:r>
                  <a:t>شروط صحة البيع</a:t>
                </a:r>
              </a:p>
            </p:txBody>
          </p:sp>
        </p:grpSp>
      </p:grpSp>
      <p:sp>
        <p:nvSpPr>
          <p:cNvPr id="138" name="مربع نص 1"/>
          <p:cNvSpPr txBox="1"/>
          <p:nvPr/>
        </p:nvSpPr>
        <p:spPr>
          <a:xfrm rot="20956633">
            <a:off x="8424023" y="1125938"/>
            <a:ext cx="2139082" cy="11738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lvl1pPr>
          </a:lstStyle>
          <a:p>
            <a:pPr rtl="0">
              <a:defRPr/>
            </a:pPr>
            <a:r>
              <a:t>ماذا سنتعلم ؟</a:t>
            </a:r>
          </a:p>
        </p:txBody>
      </p:sp>
      <p:pic>
        <p:nvPicPr>
          <p:cNvPr id="139" name="Picture 3" descr="Picture 3"/>
          <p:cNvPicPr>
            <a:picLocks noChangeAspect="1"/>
          </p:cNvPicPr>
          <p:nvPr/>
        </p:nvPicPr>
        <p:blipFill>
          <a:blip r:embed="rId4">
            <a:extLst/>
          </a:blip>
          <a:srcRect l="5741" t="19786" r="62686" b="11898"/>
          <a:stretch>
            <a:fillRect/>
          </a:stretch>
        </p:blipFill>
        <p:spPr>
          <a:xfrm>
            <a:off x="-38170" y="1505289"/>
            <a:ext cx="2546684" cy="29347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37"/>
                                        </p:tgtEl>
                                        <p:attrNameLst>
                                          <p:attrName>style.visibility</p:attrName>
                                        </p:attrNameLst>
                                      </p:cBhvr>
                                      <p:to>
                                        <p:strVal val="visible"/>
                                      </p:to>
                                    </p:set>
                                    <p:anim calcmode="lin" valueType="num">
                                      <p:cBhvr>
                                        <p:cTn id="7" dur="250" fill="hold"/>
                                        <p:tgtEl>
                                          <p:spTgt spid="137"/>
                                        </p:tgtEl>
                                        <p:attrNameLst>
                                          <p:attrName>ppt_w</p:attrName>
                                        </p:attrNameLst>
                                      </p:cBhvr>
                                      <p:tavLst>
                                        <p:tav tm="0">
                                          <p:val>
                                            <p:fltVal val="0"/>
                                          </p:val>
                                        </p:tav>
                                        <p:tav tm="100000">
                                          <p:val>
                                            <p:strVal val="#ppt_w"/>
                                          </p:val>
                                        </p:tav>
                                      </p:tavLst>
                                    </p:anim>
                                    <p:anim calcmode="lin" valueType="num">
                                      <p:cBhvr>
                                        <p:cTn id="8" dur="250" fill="hold"/>
                                        <p:tgtEl>
                                          <p:spTgt spid="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IMG_8630.mp4" descr="IMG_8630.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7001" y="77063"/>
            <a:ext cx="11917998" cy="67038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9009994" fill="hold"/>
                                        <p:tgtEl>
                                          <p:spTgt spid="14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143" name="صورة 2" descr="صورة 2"/>
          <p:cNvPicPr>
            <a:picLocks noChangeAspect="1"/>
          </p:cNvPicPr>
          <p:nvPr/>
        </p:nvPicPr>
        <p:blipFill>
          <a:blip r:embed="rId2">
            <a:extLst/>
          </a:blip>
          <a:stretch>
            <a:fillRect/>
          </a:stretch>
        </p:blipFill>
        <p:spPr>
          <a:xfrm>
            <a:off x="1222228" y="1848678"/>
            <a:ext cx="10760766" cy="4697897"/>
          </a:xfrm>
          <a:prstGeom prst="rect">
            <a:avLst/>
          </a:prstGeom>
          <a:ln w="12700">
            <a:miter lim="400000"/>
          </a:ln>
        </p:spPr>
      </p:pic>
      <p:pic>
        <p:nvPicPr>
          <p:cNvPr id="144" name="صورة 3" descr="صورة 3"/>
          <p:cNvPicPr>
            <a:picLocks noChangeAspect="1"/>
          </p:cNvPicPr>
          <p:nvPr/>
        </p:nvPicPr>
        <p:blipFill>
          <a:blip r:embed="rId3">
            <a:extLst/>
          </a:blip>
          <a:stretch>
            <a:fillRect/>
          </a:stretch>
        </p:blipFill>
        <p:spPr>
          <a:xfrm>
            <a:off x="-414" y="2438400"/>
            <a:ext cx="2476665" cy="2216426"/>
          </a:xfrm>
          <a:prstGeom prst="rect">
            <a:avLst/>
          </a:prstGeom>
          <a:ln w="12700">
            <a:miter lim="400000"/>
          </a:ln>
        </p:spPr>
      </p:pic>
      <p:grpSp>
        <p:nvGrpSpPr>
          <p:cNvPr id="155" name="رسم تخطيطي 4"/>
          <p:cNvGrpSpPr/>
          <p:nvPr/>
        </p:nvGrpSpPr>
        <p:grpSpPr>
          <a:xfrm>
            <a:off x="2989270" y="443479"/>
            <a:ext cx="3340906" cy="3544819"/>
            <a:chOff x="0" y="0"/>
            <a:chExt cx="3340905" cy="3544817"/>
          </a:xfrm>
        </p:grpSpPr>
        <p:grpSp>
          <p:nvGrpSpPr>
            <p:cNvPr id="147" name="تجميع"/>
            <p:cNvGrpSpPr/>
            <p:nvPr/>
          </p:nvGrpSpPr>
          <p:grpSpPr>
            <a:xfrm>
              <a:off x="1234693" y="-1"/>
              <a:ext cx="1143236" cy="1314065"/>
              <a:chOff x="0" y="0"/>
              <a:chExt cx="1143235" cy="1314063"/>
            </a:xfrm>
          </p:grpSpPr>
          <p:sp>
            <p:nvSpPr>
              <p:cNvPr id="145" name="شكل"/>
              <p:cNvSpPr/>
              <p:nvPr/>
            </p:nvSpPr>
            <p:spPr>
              <a:xfrm rot="5400000">
                <a:off x="-85415" y="85413"/>
                <a:ext cx="1314064" cy="1143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chemeClr val="accent3"/>
              </a:solidFill>
              <a:ln w="12700" cap="flat">
                <a:solidFill>
                  <a:srgbClr val="FFFFFF"/>
                </a:solidFill>
                <a:prstDash val="solid"/>
                <a:miter lim="800000"/>
              </a:ln>
              <a:effectLst/>
            </p:spPr>
            <p:txBody>
              <a:bodyPr wrap="square" lIns="45719" tIns="45719" rIns="45719" bIns="45719" numCol="1" anchor="ctr">
                <a:noAutofit/>
              </a:bodyPr>
              <a:lstStyle/>
              <a:p>
                <a:pPr algn="ctr" defTabSz="1066800" rtl="0">
                  <a:lnSpc>
                    <a:spcPct val="90000"/>
                  </a:lnSpc>
                  <a:spcBef>
                    <a:spcPts val="700"/>
                  </a:spcBef>
                  <a:defRPr>
                    <a:solidFill>
                      <a:srgbClr val="FFFFFF"/>
                    </a:solidFill>
                  </a:defRPr>
                </a:pPr>
              </a:p>
            </p:txBody>
          </p:sp>
          <p:sp>
            <p:nvSpPr>
              <p:cNvPr id="146" name="المراد به"/>
              <p:cNvSpPr txBox="1"/>
              <p:nvPr/>
            </p:nvSpPr>
            <p:spPr>
              <a:xfrm>
                <a:off x="178154" y="181111"/>
                <a:ext cx="786928" cy="951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b="1" sz="2400"/>
                </a:lvl1pPr>
              </a:lstStyle>
              <a:p>
                <a:pPr rtl="0">
                  <a:defRPr/>
                </a:pPr>
                <a:r>
                  <a:t>المراد به</a:t>
                </a:r>
              </a:p>
            </p:txBody>
          </p:sp>
        </p:grpSp>
        <p:sp>
          <p:nvSpPr>
            <p:cNvPr id="148" name="شكل"/>
            <p:cNvSpPr/>
            <p:nvPr/>
          </p:nvSpPr>
          <p:spPr>
            <a:xfrm rot="5400000">
              <a:off x="-85415" y="85413"/>
              <a:ext cx="1314064" cy="1143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B18A8A"/>
            </a:solidFill>
            <a:ln w="12700" cap="flat">
              <a:solidFill>
                <a:srgbClr val="FFFFFF"/>
              </a:solidFill>
              <a:prstDash val="solid"/>
              <a:miter lim="800000"/>
            </a:ln>
            <a:effectLst/>
          </p:spPr>
          <p:txBody>
            <a:bodyPr wrap="square" lIns="45719" tIns="45719" rIns="45719" bIns="45719" numCol="1" anchor="ctr">
              <a:noAutofit/>
            </a:bodyPr>
            <a:lstStyle/>
            <a:p>
              <a:pPr algn="ctr" defTabSz="1600200" rtl="0">
                <a:lnSpc>
                  <a:spcPct val="90000"/>
                </a:lnSpc>
                <a:spcBef>
                  <a:spcPts val="700"/>
                </a:spcBef>
                <a:defRPr b="1" sz="3600"/>
              </a:pPr>
            </a:p>
          </p:txBody>
        </p:sp>
        <p:grpSp>
          <p:nvGrpSpPr>
            <p:cNvPr id="151" name="تجميع"/>
            <p:cNvGrpSpPr/>
            <p:nvPr/>
          </p:nvGrpSpPr>
          <p:grpSpPr>
            <a:xfrm>
              <a:off x="529466" y="1206099"/>
              <a:ext cx="1358578" cy="1561584"/>
              <a:chOff x="0" y="0"/>
              <a:chExt cx="1358577" cy="1561582"/>
            </a:xfrm>
          </p:grpSpPr>
          <p:sp>
            <p:nvSpPr>
              <p:cNvPr id="149" name="شكل"/>
              <p:cNvSpPr/>
              <p:nvPr/>
            </p:nvSpPr>
            <p:spPr>
              <a:xfrm rot="5400000">
                <a:off x="-101503" y="101502"/>
                <a:ext cx="1561583" cy="1358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C06C6C"/>
              </a:solidFill>
              <a:ln w="12700" cap="flat">
                <a:solidFill>
                  <a:srgbClr val="FFFFFF"/>
                </a:solidFill>
                <a:prstDash val="solid"/>
                <a:miter lim="800000"/>
              </a:ln>
              <a:effectLst/>
            </p:spPr>
            <p:txBody>
              <a:bodyPr wrap="square" lIns="45719" tIns="45719" rIns="45719" bIns="45719" numCol="1" anchor="ctr">
                <a:noAutofit/>
              </a:bodyPr>
              <a:lstStyle/>
              <a:p>
                <a:pPr algn="ctr" defTabSz="1066800" rtl="0">
                  <a:lnSpc>
                    <a:spcPct val="90000"/>
                  </a:lnSpc>
                  <a:spcBef>
                    <a:spcPts val="700"/>
                  </a:spcBef>
                  <a:defRPr b="1" sz="2000"/>
                </a:pPr>
              </a:p>
            </p:txBody>
          </p:sp>
          <p:sp>
            <p:nvSpPr>
              <p:cNvPr id="150" name="حكمة"/>
              <p:cNvSpPr txBox="1"/>
              <p:nvPr/>
            </p:nvSpPr>
            <p:spPr>
              <a:xfrm>
                <a:off x="211711" y="235430"/>
                <a:ext cx="935155" cy="1090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066800">
                  <a:lnSpc>
                    <a:spcPct val="90000"/>
                  </a:lnSpc>
                  <a:spcBef>
                    <a:spcPts val="1000"/>
                  </a:spcBef>
                  <a:defRPr b="1" sz="2400"/>
                </a:lvl1pPr>
              </a:lstStyle>
              <a:p>
                <a:pPr rtl="0">
                  <a:defRPr/>
                </a:pPr>
                <a:r>
                  <a:t>حكمة</a:t>
                </a:r>
              </a:p>
            </p:txBody>
          </p:sp>
        </p:grpSp>
        <p:sp>
          <p:nvSpPr>
            <p:cNvPr id="152" name="شكل"/>
            <p:cNvSpPr/>
            <p:nvPr/>
          </p:nvSpPr>
          <p:spPr>
            <a:xfrm>
              <a:off x="1877965" y="1123274"/>
              <a:ext cx="1462941" cy="1314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blipFill rotWithShape="1">
              <a:blip r:embed="rId4"/>
              <a:srcRect l="0" t="0" r="0" b="0"/>
              <a:stretch>
                <a:fillRect/>
              </a:stretch>
            </a:blipFill>
            <a:ln w="12700" cap="flat">
              <a:solidFill>
                <a:srgbClr val="FFFFFF"/>
              </a:solidFill>
              <a:prstDash val="solid"/>
              <a:miter lim="800000"/>
            </a:ln>
            <a:effectLst/>
          </p:spPr>
          <p:txBody>
            <a:bodyPr wrap="square" lIns="45719" tIns="45719" rIns="45719" bIns="45719" numCol="1" anchor="ctr">
              <a:noAutofit/>
            </a:bodyPr>
            <a:lstStyle/>
            <a:p>
              <a:pPr algn="ctr" defTabSz="1600200" rtl="0">
                <a:lnSpc>
                  <a:spcPct val="90000"/>
                </a:lnSpc>
                <a:spcBef>
                  <a:spcPts val="700"/>
                </a:spcBef>
                <a:defRPr sz="3600">
                  <a:solidFill>
                    <a:srgbClr val="FFFFFF"/>
                  </a:solidFill>
                </a:defRPr>
              </a:pPr>
            </a:p>
          </p:txBody>
        </p:sp>
        <p:sp>
          <p:nvSpPr>
            <p:cNvPr id="153" name="شكل"/>
            <p:cNvSpPr/>
            <p:nvPr/>
          </p:nvSpPr>
          <p:spPr>
            <a:xfrm rot="5400000">
              <a:off x="1149279" y="2316168"/>
              <a:ext cx="1314064" cy="1143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E72727"/>
            </a:solidFill>
            <a:ln w="12700" cap="flat">
              <a:solidFill>
                <a:srgbClr val="FFFFFF"/>
              </a:solidFill>
              <a:prstDash val="solid"/>
              <a:miter lim="800000"/>
            </a:ln>
            <a:effectLst/>
          </p:spPr>
          <p:txBody>
            <a:bodyPr wrap="square" lIns="45719" tIns="45719" rIns="45719" bIns="45719" numCol="1" anchor="ctr">
              <a:noAutofit/>
            </a:bodyPr>
            <a:lstStyle/>
            <a:p>
              <a:pPr algn="ctr" defTabSz="889000" rtl="0">
                <a:lnSpc>
                  <a:spcPct val="90000"/>
                </a:lnSpc>
                <a:spcBef>
                  <a:spcPts val="700"/>
                </a:spcBef>
                <a:defRPr sz="2000"/>
              </a:pPr>
            </a:p>
          </p:txBody>
        </p:sp>
        <p:sp>
          <p:nvSpPr>
            <p:cNvPr id="154" name="شكل"/>
            <p:cNvSpPr/>
            <p:nvPr/>
          </p:nvSpPr>
          <p:spPr>
            <a:xfrm rot="5400000">
              <a:off x="-85415" y="2316168"/>
              <a:ext cx="1314064" cy="1143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FF0000"/>
            </a:solidFill>
            <a:ln w="12700" cap="flat">
              <a:solidFill>
                <a:srgbClr val="FFFFFF"/>
              </a:solidFill>
              <a:prstDash val="solid"/>
              <a:miter lim="800000"/>
            </a:ln>
            <a:effectLst/>
          </p:spPr>
          <p:txBody>
            <a:bodyPr wrap="square" lIns="45719" tIns="45719" rIns="45719" bIns="45719" numCol="1" anchor="ctr">
              <a:noAutofit/>
            </a:bodyPr>
            <a:lstStyle/>
            <a:p>
              <a:pPr algn="ctr" defTabSz="1600200" rtl="0">
                <a:lnSpc>
                  <a:spcPct val="90000"/>
                </a:lnSpc>
                <a:spcBef>
                  <a:spcPts val="700"/>
                </a:spcBef>
                <a:defRPr b="1" sz="3600"/>
              </a:pPr>
            </a:p>
          </p:txBody>
        </p:sp>
      </p:grpSp>
      <p:sp>
        <p:nvSpPr>
          <p:cNvPr id="156" name="مربع نص 1"/>
          <p:cNvSpPr txBox="1"/>
          <p:nvPr/>
        </p:nvSpPr>
        <p:spPr>
          <a:xfrm rot="20956633">
            <a:off x="199819" y="299523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التقسيط</a:t>
            </a:r>
          </a:p>
        </p:txBody>
      </p:sp>
      <p:sp>
        <p:nvSpPr>
          <p:cNvPr id="157" name="سهم: لليسار 6"/>
          <p:cNvSpPr/>
          <p:nvPr/>
        </p:nvSpPr>
        <p:spPr>
          <a:xfrm>
            <a:off x="6239040" y="385789"/>
            <a:ext cx="5303603" cy="1920089"/>
          </a:xfrm>
          <a:prstGeom prst="leftArrow">
            <a:avLst>
              <a:gd name="adj1" fmla="val 50000"/>
              <a:gd name="adj2" fmla="val 50000"/>
            </a:avLst>
          </a:prstGeom>
          <a:solidFill>
            <a:srgbClr val="FFFFFF"/>
          </a:solidFill>
          <a:ln w="12700">
            <a:miter lim="400000"/>
          </a:ln>
        </p:spPr>
        <p:txBody>
          <a:bodyPr lIns="45719" rIns="45719" anchor="ctr"/>
          <a:lstStyle/>
          <a:p>
            <a:pPr algn="ctr" rtl="0">
              <a:defRPr/>
            </a:pPr>
          </a:p>
        </p:txBody>
      </p:sp>
      <p:grpSp>
        <p:nvGrpSpPr>
          <p:cNvPr id="160" name="سهم: لليسار 11"/>
          <p:cNvGrpSpPr/>
          <p:nvPr/>
        </p:nvGrpSpPr>
        <p:grpSpPr>
          <a:xfrm>
            <a:off x="6003735" y="135022"/>
            <a:ext cx="5866213" cy="2539167"/>
            <a:chOff x="0" y="0"/>
            <a:chExt cx="5866212" cy="2539165"/>
          </a:xfrm>
        </p:grpSpPr>
        <p:sp>
          <p:nvSpPr>
            <p:cNvPr id="158" name="سهم"/>
            <p:cNvSpPr/>
            <p:nvPr/>
          </p:nvSpPr>
          <p:spPr>
            <a:xfrm>
              <a:off x="0" y="0"/>
              <a:ext cx="5866213" cy="2539166"/>
            </a:xfrm>
            <a:prstGeom prst="lef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59" name="بيع سلعة بثمن مؤجل أكثر من ثمنها الحالٍ يدفع مفرقا على أجزاء معلومة في أوقات معلومة"/>
            <p:cNvSpPr txBox="1"/>
            <p:nvPr/>
          </p:nvSpPr>
          <p:spPr>
            <a:xfrm>
              <a:off x="634791" y="413222"/>
              <a:ext cx="5231422" cy="17127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32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بيع سلعة بثمن مؤجل أكثر من ثمنها الحالٍ يدفع مفرقا على أجزاء معلومة في أوقات معلومة</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162" name="صورة 2" descr="صورة 2"/>
          <p:cNvPicPr>
            <a:picLocks noChangeAspect="1"/>
          </p:cNvPicPr>
          <p:nvPr/>
        </p:nvPicPr>
        <p:blipFill>
          <a:blip r:embed="rId2">
            <a:extLst/>
          </a:blip>
          <a:stretch>
            <a:fillRect/>
          </a:stretch>
        </p:blipFill>
        <p:spPr>
          <a:xfrm>
            <a:off x="1431235" y="2305878"/>
            <a:ext cx="10760765" cy="4697897"/>
          </a:xfrm>
          <a:prstGeom prst="rect">
            <a:avLst/>
          </a:prstGeom>
          <a:ln w="12700">
            <a:miter lim="400000"/>
          </a:ln>
        </p:spPr>
      </p:pic>
      <p:pic>
        <p:nvPicPr>
          <p:cNvPr id="163" name="صورة 3" descr="صورة 3"/>
          <p:cNvPicPr>
            <a:picLocks noChangeAspect="1"/>
          </p:cNvPicPr>
          <p:nvPr/>
        </p:nvPicPr>
        <p:blipFill>
          <a:blip r:embed="rId3">
            <a:extLst/>
          </a:blip>
          <a:stretch>
            <a:fillRect/>
          </a:stretch>
        </p:blipFill>
        <p:spPr>
          <a:xfrm>
            <a:off x="-414" y="2438400"/>
            <a:ext cx="2476665" cy="2216426"/>
          </a:xfrm>
          <a:prstGeom prst="rect">
            <a:avLst/>
          </a:prstGeom>
          <a:ln w="12700">
            <a:miter lim="400000"/>
          </a:ln>
        </p:spPr>
      </p:pic>
      <p:grpSp>
        <p:nvGrpSpPr>
          <p:cNvPr id="168" name="رسم تخطيطي 4"/>
          <p:cNvGrpSpPr/>
          <p:nvPr/>
        </p:nvGrpSpPr>
        <p:grpSpPr>
          <a:xfrm>
            <a:off x="1876158" y="77229"/>
            <a:ext cx="4177921" cy="2537209"/>
            <a:chOff x="0" y="0"/>
            <a:chExt cx="4177920" cy="2537208"/>
          </a:xfrm>
        </p:grpSpPr>
        <p:grpSp>
          <p:nvGrpSpPr>
            <p:cNvPr id="166" name="تجميع"/>
            <p:cNvGrpSpPr/>
            <p:nvPr/>
          </p:nvGrpSpPr>
          <p:grpSpPr>
            <a:xfrm>
              <a:off x="0" y="-1"/>
              <a:ext cx="4177921" cy="1226827"/>
              <a:chOff x="0" y="0"/>
              <a:chExt cx="4177920" cy="1226825"/>
            </a:xfrm>
          </p:grpSpPr>
          <p:sp>
            <p:nvSpPr>
              <p:cNvPr id="164" name="مستطيل مستدير الزوايا"/>
              <p:cNvSpPr/>
              <p:nvPr/>
            </p:nvSpPr>
            <p:spPr>
              <a:xfrm>
                <a:off x="0" y="0"/>
                <a:ext cx="4177921" cy="1226826"/>
              </a:xfrm>
              <a:prstGeom prst="roundRect">
                <a:avLst>
                  <a:gd name="adj" fmla="val 7500"/>
                </a:avLst>
              </a:prstGeom>
              <a:solidFill>
                <a:schemeClr val="accent3"/>
              </a:solidFill>
              <a:ln w="12700" cap="flat">
                <a:solidFill>
                  <a:srgbClr val="FFFFFF"/>
                </a:solidFill>
                <a:prstDash val="solid"/>
                <a:miter lim="800000"/>
              </a:ln>
              <a:effectLst/>
            </p:spPr>
            <p:txBody>
              <a:bodyPr wrap="square" lIns="45719" tIns="45719" rIns="45719" bIns="45719" numCol="1" anchor="ctr">
                <a:noAutofit/>
              </a:bodyPr>
              <a:lstStyle/>
              <a:p>
                <a:pPr algn="ctr" rtl="0">
                  <a:defRPr b="1" sz="2400"/>
                </a:pPr>
              </a:p>
            </p:txBody>
          </p:sp>
          <p:sp>
            <p:nvSpPr>
              <p:cNvPr id="165" name="حكمــــه"/>
              <p:cNvSpPr txBox="1"/>
              <p:nvPr/>
            </p:nvSpPr>
            <p:spPr>
              <a:xfrm>
                <a:off x="26922" y="450216"/>
                <a:ext cx="4124077" cy="326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2400"/>
                </a:lvl1pPr>
              </a:lstStyle>
              <a:p>
                <a:pPr rtl="0">
                  <a:defRPr/>
                </a:pPr>
                <a:r>
                  <a:t>حكمــــه</a:t>
                </a:r>
              </a:p>
            </p:txBody>
          </p:sp>
        </p:grpSp>
        <p:sp>
          <p:nvSpPr>
            <p:cNvPr id="167" name="مستطيل مستدير الزوايا"/>
            <p:cNvSpPr/>
            <p:nvPr/>
          </p:nvSpPr>
          <p:spPr>
            <a:xfrm>
              <a:off x="0" y="1310383"/>
              <a:ext cx="4177921" cy="1226826"/>
            </a:xfrm>
            <a:prstGeom prst="roundRect">
              <a:avLst>
                <a:gd name="adj" fmla="val 7500"/>
              </a:avLst>
            </a:prstGeom>
            <a:solidFill>
              <a:srgbClr val="8C5E2F"/>
            </a:solidFill>
            <a:ln w="12700" cap="flat">
              <a:solidFill>
                <a:srgbClr val="FFFFFF"/>
              </a:solidFill>
              <a:prstDash val="solid"/>
              <a:miter lim="800000"/>
            </a:ln>
            <a:effectLst/>
          </p:spPr>
          <p:txBody>
            <a:bodyPr wrap="square" lIns="45719" tIns="45719" rIns="45719" bIns="45719" numCol="1" anchor="ctr">
              <a:noAutofit/>
            </a:bodyPr>
            <a:lstStyle/>
            <a:p>
              <a:pPr algn="ctr" rtl="0">
                <a:defRPr sz="2000"/>
              </a:pPr>
            </a:p>
          </p:txBody>
        </p:sp>
      </p:grpSp>
      <p:sp>
        <p:nvSpPr>
          <p:cNvPr id="169" name="مربع نص 1"/>
          <p:cNvSpPr txBox="1"/>
          <p:nvPr/>
        </p:nvSpPr>
        <p:spPr>
          <a:xfrm rot="20956633">
            <a:off x="199979" y="2996947"/>
            <a:ext cx="2064780"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التقسيط</a:t>
            </a:r>
          </a:p>
        </p:txBody>
      </p:sp>
      <p:sp>
        <p:nvSpPr>
          <p:cNvPr id="170" name="سهم: لليسار 6"/>
          <p:cNvSpPr/>
          <p:nvPr/>
        </p:nvSpPr>
        <p:spPr>
          <a:xfrm>
            <a:off x="6239040" y="385789"/>
            <a:ext cx="5303603" cy="1920089"/>
          </a:xfrm>
          <a:prstGeom prst="leftArrow">
            <a:avLst>
              <a:gd name="adj1" fmla="val 50000"/>
              <a:gd name="adj2" fmla="val 50000"/>
            </a:avLst>
          </a:prstGeom>
          <a:solidFill>
            <a:srgbClr val="FFFFFF"/>
          </a:solidFill>
          <a:ln w="12700">
            <a:miter lim="400000"/>
          </a:ln>
        </p:spPr>
        <p:txBody>
          <a:bodyPr lIns="45719" rIns="45719" anchor="ctr"/>
          <a:lstStyle/>
          <a:p>
            <a:pPr algn="ctr" rtl="0">
              <a:defRPr/>
            </a:pPr>
          </a:p>
        </p:txBody>
      </p:sp>
      <p:grpSp>
        <p:nvGrpSpPr>
          <p:cNvPr id="173" name="سهم: لليسار 11"/>
          <p:cNvGrpSpPr/>
          <p:nvPr/>
        </p:nvGrpSpPr>
        <p:grpSpPr>
          <a:xfrm>
            <a:off x="5456290" y="16543"/>
            <a:ext cx="6413658" cy="2776126"/>
            <a:chOff x="0" y="0"/>
            <a:chExt cx="6413656" cy="2776124"/>
          </a:xfrm>
        </p:grpSpPr>
        <p:sp>
          <p:nvSpPr>
            <p:cNvPr id="171" name="سهم"/>
            <p:cNvSpPr/>
            <p:nvPr/>
          </p:nvSpPr>
          <p:spPr>
            <a:xfrm>
              <a:off x="0" y="0"/>
              <a:ext cx="6413657" cy="2776125"/>
            </a:xfrm>
            <a:prstGeom prst="lef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rtl="0">
                <a:defRPr sz="32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p:txBody>
        </p:sp>
        <p:sp>
          <p:nvSpPr>
            <p:cNvPr id="172" name="قال تعالى ( يأيها الذين امنوا إذا تداينتم بدين إلى اجل مسمى فاكتبوه  )"/>
            <p:cNvSpPr txBox="1"/>
            <p:nvPr/>
          </p:nvSpPr>
          <p:spPr>
            <a:xfrm>
              <a:off x="694031" y="452409"/>
              <a:ext cx="5719626" cy="18713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sz="32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lvl1pPr>
            </a:lstStyle>
            <a:p>
              <a:pPr rtl="0">
                <a:defRPr/>
              </a:pPr>
              <a:r>
                <a:t>قال تعالى ( يأيها الذين امنوا إذا تداينتم بدين إلى اجل مسمى فاكتبوه  )</a:t>
              </a:r>
            </a:p>
          </p:txBody>
        </p:sp>
      </p:grpSp>
      <p:sp>
        <p:nvSpPr>
          <p:cNvPr id="174" name="مربع نص 7"/>
          <p:cNvSpPr txBox="1"/>
          <p:nvPr/>
        </p:nvSpPr>
        <p:spPr>
          <a:xfrm>
            <a:off x="-1645183" y="1572728"/>
            <a:ext cx="7004544" cy="8629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rtl="0">
              <a:defRPr b="1" sz="2400">
                <a:latin typeface="Traditional Arabic"/>
                <a:ea typeface="Traditional Arabic"/>
                <a:cs typeface="Traditional Arabic"/>
                <a:sym typeface="Traditional Arabic"/>
              </a:defRPr>
            </a:pPr>
            <a:r>
              <a:t>المراد ببيع المرابحة</a:t>
            </a:r>
          </a:p>
          <a:p>
            <a:pPr rtl="0">
              <a:defRPr b="1" sz="2400">
                <a:latin typeface="Traditional Arabic"/>
                <a:ea typeface="Traditional Arabic"/>
                <a:cs typeface="Traditional Arabic"/>
                <a:sym typeface="Traditional Arabic"/>
              </a:defRPr>
            </a:pPr>
            <a:r>
              <a:t> للوعد بالشراء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4"/>
                                        </p:tgtEl>
                                        <p:attrNameLst>
                                          <p:attrName>style.visibility</p:attrName>
                                        </p:attrNameLst>
                                      </p:cBhvr>
                                      <p:to>
                                        <p:strVal val="visible"/>
                                      </p:to>
                                    </p:set>
                                    <p:anim calcmode="lin" valueType="num">
                                      <p:cBhvr>
                                        <p:cTn id="7" dur="500" fill="hold"/>
                                        <p:tgtEl>
                                          <p:spTgt spid="174"/>
                                        </p:tgtEl>
                                        <p:attrNameLst>
                                          <p:attrName>ppt_w</p:attrName>
                                        </p:attrNameLst>
                                      </p:cBhvr>
                                      <p:tavLst>
                                        <p:tav tm="0">
                                          <p:val>
                                            <p:fltVal val="0"/>
                                          </p:val>
                                        </p:tav>
                                        <p:tav tm="100000">
                                          <p:val>
                                            <p:strVal val="#ppt_w"/>
                                          </p:val>
                                        </p:tav>
                                      </p:tavLst>
                                    </p:anim>
                                    <p:anim calcmode="lin" valueType="num">
                                      <p:cBhvr>
                                        <p:cTn id="8" dur="500" fill="hold"/>
                                        <p:tgtEl>
                                          <p:spTgt spid="1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176" name="صورة 2" descr="صورة 2"/>
          <p:cNvPicPr>
            <a:picLocks noChangeAspect="1"/>
          </p:cNvPicPr>
          <p:nvPr/>
        </p:nvPicPr>
        <p:blipFill>
          <a:blip r:embed="rId2">
            <a:extLst/>
          </a:blip>
          <a:stretch>
            <a:fillRect/>
          </a:stretch>
        </p:blipFill>
        <p:spPr>
          <a:xfrm>
            <a:off x="1351720" y="2216057"/>
            <a:ext cx="9872872" cy="4843671"/>
          </a:xfrm>
          <a:prstGeom prst="rect">
            <a:avLst/>
          </a:prstGeom>
          <a:ln w="12700">
            <a:miter lim="400000"/>
          </a:ln>
        </p:spPr>
      </p:pic>
      <p:pic>
        <p:nvPicPr>
          <p:cNvPr id="177" name="صورة 3" descr="صورة 3"/>
          <p:cNvPicPr>
            <a:picLocks noChangeAspect="1"/>
          </p:cNvPicPr>
          <p:nvPr/>
        </p:nvPicPr>
        <p:blipFill>
          <a:blip r:embed="rId3">
            <a:extLst/>
          </a:blip>
          <a:stretch>
            <a:fillRect/>
          </a:stretch>
        </p:blipFill>
        <p:spPr>
          <a:xfrm>
            <a:off x="692067" y="2043412"/>
            <a:ext cx="2476666" cy="2216427"/>
          </a:xfrm>
          <a:prstGeom prst="rect">
            <a:avLst/>
          </a:prstGeom>
          <a:ln w="12700">
            <a:miter lim="400000"/>
          </a:ln>
        </p:spPr>
      </p:pic>
      <p:sp>
        <p:nvSpPr>
          <p:cNvPr id="178" name="مربع نص 1"/>
          <p:cNvSpPr txBox="1"/>
          <p:nvPr/>
        </p:nvSpPr>
        <p:spPr>
          <a:xfrm rot="20956633">
            <a:off x="737484" y="2666652"/>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التقسيط</a:t>
            </a:r>
          </a:p>
        </p:txBody>
      </p:sp>
      <p:grpSp>
        <p:nvGrpSpPr>
          <p:cNvPr id="197" name="رسم تخطيطي 5"/>
          <p:cNvGrpSpPr/>
          <p:nvPr/>
        </p:nvGrpSpPr>
        <p:grpSpPr>
          <a:xfrm>
            <a:off x="3874387" y="173160"/>
            <a:ext cx="6934631" cy="4085795"/>
            <a:chOff x="0" y="0"/>
            <a:chExt cx="6934630" cy="4085794"/>
          </a:xfrm>
        </p:grpSpPr>
        <p:grpSp>
          <p:nvGrpSpPr>
            <p:cNvPr id="181" name="تجميع"/>
            <p:cNvGrpSpPr/>
            <p:nvPr/>
          </p:nvGrpSpPr>
          <p:grpSpPr>
            <a:xfrm>
              <a:off x="2028733" y="-1"/>
              <a:ext cx="4872038" cy="1833041"/>
              <a:chOff x="0" y="0"/>
              <a:chExt cx="4872037" cy="1833039"/>
            </a:xfrm>
          </p:grpSpPr>
          <p:sp>
            <p:nvSpPr>
              <p:cNvPr id="179" name="سهم"/>
              <p:cNvSpPr/>
              <p:nvPr/>
            </p:nvSpPr>
            <p:spPr>
              <a:xfrm>
                <a:off x="0" y="0"/>
                <a:ext cx="4872038" cy="1473519"/>
              </a:xfrm>
              <a:prstGeom prst="rightArrow">
                <a:avLst>
                  <a:gd name="adj1" fmla="val 75000"/>
                  <a:gd name="adj2" fmla="val 50000"/>
                </a:avLst>
              </a:prstGeom>
              <a:solidFill>
                <a:srgbClr val="FFE8CA">
                  <a:alpha val="90000"/>
                </a:srgbClr>
              </a:solidFill>
              <a:ln w="6350" cap="flat">
                <a:solidFill>
                  <a:srgbClr val="FFE8CA">
                    <a:alpha val="90000"/>
                  </a:srgbClr>
                </a:solidFill>
                <a:prstDash val="solid"/>
                <a:miter lim="800000"/>
              </a:ln>
              <a:effectLst/>
            </p:spPr>
            <p:txBody>
              <a:bodyPr wrap="square" lIns="45719" tIns="45719" rIns="45719" bIns="45719" numCol="1" anchor="t">
                <a:noAutofit/>
              </a:bodyPr>
              <a:lstStyle/>
              <a:p>
                <a:pPr defTabSz="889000" rtl="0">
                  <a:lnSpc>
                    <a:spcPct val="90000"/>
                  </a:lnSpc>
                  <a:spcBef>
                    <a:spcPts val="300"/>
                  </a:spcBef>
                  <a:defRPr b="1" sz="2000"/>
                </a:pPr>
              </a:p>
            </p:txBody>
          </p:sp>
          <p:sp>
            <p:nvSpPr>
              <p:cNvPr id="180" name="ألا يكون الثمن والمثمن من الأموال التي يشترط قبضهما في مجلس العقد ، فإذ كان كذلك فلا يجوز ان يباع احدهما بالأخر تقسيطا مثل :شراء الذهب بورق نقدي تقسطا"/>
              <p:cNvSpPr txBox="1"/>
              <p:nvPr/>
            </p:nvSpPr>
            <p:spPr>
              <a:xfrm>
                <a:off x="0" y="184190"/>
                <a:ext cx="4319469" cy="16488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t">
                <a:spAutoFit/>
              </a:bodyPr>
              <a:lstStyle/>
              <a:p>
                <a:pPr lvl="1" marL="228600" indent="-228600" defTabSz="889000" rtl="0">
                  <a:lnSpc>
                    <a:spcPct val="90000"/>
                  </a:lnSpc>
                  <a:spcBef>
                    <a:spcPts val="300"/>
                  </a:spcBef>
                  <a:buSzPct val="100000"/>
                  <a:buChar char="•"/>
                  <a:defRPr b="1" sz="20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ألا يكون الثمن والمثمن من الأموال التي يشترط قبضهما في مجلس العقد ، فإذ كان كذلك فلا يجوز ان يباع احدهما بالأخر تقسيطا مثل :شراء الذهب بورق نقدي تقسطا</a:t>
                </a:r>
              </a:p>
            </p:txBody>
          </p:sp>
        </p:grpSp>
        <p:grpSp>
          <p:nvGrpSpPr>
            <p:cNvPr id="184" name="تجميع"/>
            <p:cNvGrpSpPr/>
            <p:nvPr/>
          </p:nvGrpSpPr>
          <p:grpSpPr>
            <a:xfrm>
              <a:off x="41218" y="220015"/>
              <a:ext cx="1994872" cy="1011557"/>
              <a:chOff x="0" y="0"/>
              <a:chExt cx="1994871" cy="1011556"/>
            </a:xfrm>
          </p:grpSpPr>
          <p:sp>
            <p:nvSpPr>
              <p:cNvPr id="182" name="مستطيل مستدير الزوايا"/>
              <p:cNvSpPr/>
              <p:nvPr/>
            </p:nvSpPr>
            <p:spPr>
              <a:xfrm>
                <a:off x="0" y="0"/>
                <a:ext cx="1994872" cy="1011557"/>
              </a:xfrm>
              <a:prstGeom prst="roundRect">
                <a:avLst>
                  <a:gd name="adj" fmla="val 16667"/>
                </a:avLst>
              </a:prstGeom>
              <a:gradFill flip="none" rotWithShape="1">
                <a:gsLst>
                  <a:gs pos="0">
                    <a:srgbClr val="FFC647"/>
                  </a:gs>
                  <a:gs pos="50000">
                    <a:schemeClr val="accent4"/>
                  </a:gs>
                  <a:gs pos="100000">
                    <a:srgbClr val="E1AA00"/>
                  </a:gs>
                </a:gsLst>
                <a:lin ang="5400000" scaled="0"/>
              </a:gradFill>
              <a:ln w="12700" cap="flat">
                <a:noFill/>
                <a:miter lim="400000"/>
              </a:ln>
              <a:effectLst/>
            </p:spPr>
            <p:txBody>
              <a:bodyPr wrap="square" lIns="45719" tIns="45719" rIns="45719" bIns="45719" numCol="1" anchor="ctr">
                <a:noAutofit/>
              </a:bodyPr>
              <a:lstStyle/>
              <a:p>
                <a:pPr algn="ctr" defTabSz="2089150" rtl="0">
                  <a:lnSpc>
                    <a:spcPct val="90000"/>
                  </a:lnSpc>
                  <a:spcBef>
                    <a:spcPts val="700"/>
                  </a:spcBef>
                  <a:defRPr>
                    <a:solidFill>
                      <a:srgbClr val="FFFFFF"/>
                    </a:solidFill>
                  </a:defRPr>
                </a:pPr>
              </a:p>
            </p:txBody>
          </p:sp>
          <p:sp>
            <p:nvSpPr>
              <p:cNvPr id="183" name="1"/>
              <p:cNvSpPr txBox="1"/>
              <p:nvPr/>
            </p:nvSpPr>
            <p:spPr>
              <a:xfrm>
                <a:off x="49379" y="73343"/>
                <a:ext cx="1896112" cy="864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9535" tIns="89535" rIns="89535" bIns="89535" numCol="1" anchor="ctr">
                <a:spAutoFit/>
              </a:bodyPr>
              <a:lstStyle>
                <a:lvl1pPr algn="ctr" defTabSz="2089150">
                  <a:lnSpc>
                    <a:spcPct val="90000"/>
                  </a:lnSpc>
                  <a:spcBef>
                    <a:spcPts val="1900"/>
                  </a:spcBef>
                  <a:defRPr sz="4700">
                    <a:solidFill>
                      <a:srgbClr val="FFFFFF"/>
                    </a:solidFill>
                  </a:defRPr>
                </a:lvl1pPr>
              </a:lstStyle>
              <a:p>
                <a:pPr rtl="0">
                  <a:defRPr/>
                </a:pPr>
                <a:r>
                  <a:t>1</a:t>
                </a:r>
              </a:p>
            </p:txBody>
          </p:sp>
        </p:grpSp>
        <p:grpSp>
          <p:nvGrpSpPr>
            <p:cNvPr id="187" name="تجميع"/>
            <p:cNvGrpSpPr/>
            <p:nvPr/>
          </p:nvGrpSpPr>
          <p:grpSpPr>
            <a:xfrm>
              <a:off x="1881906" y="1652021"/>
              <a:ext cx="4956908" cy="1401357"/>
              <a:chOff x="0" y="0"/>
              <a:chExt cx="4956907" cy="1401356"/>
            </a:xfrm>
          </p:grpSpPr>
          <p:sp>
            <p:nvSpPr>
              <p:cNvPr id="185" name="سهم"/>
              <p:cNvSpPr/>
              <p:nvPr/>
            </p:nvSpPr>
            <p:spPr>
              <a:xfrm>
                <a:off x="0" y="0"/>
                <a:ext cx="4956908" cy="1366020"/>
              </a:xfrm>
              <a:prstGeom prst="rightArrow">
                <a:avLst>
                  <a:gd name="adj1" fmla="val 75000"/>
                  <a:gd name="adj2" fmla="val 50000"/>
                </a:avLst>
              </a:prstGeom>
              <a:solidFill>
                <a:srgbClr val="CDF8D0">
                  <a:alpha val="90000"/>
                </a:srgbClr>
              </a:solidFill>
              <a:ln w="6350" cap="flat">
                <a:solidFill>
                  <a:srgbClr val="CDF8D0">
                    <a:alpha val="90000"/>
                  </a:srgbClr>
                </a:solidFill>
                <a:prstDash val="solid"/>
                <a:miter lim="800000"/>
              </a:ln>
              <a:effectLst/>
            </p:spPr>
            <p:txBody>
              <a:bodyPr wrap="square" lIns="45719" tIns="45719" rIns="45719" bIns="45719" numCol="1" anchor="t">
                <a:noAutofit/>
              </a:bodyPr>
              <a:lstStyle/>
              <a:p>
                <a:pPr defTabSz="711200" rtl="0">
                  <a:lnSpc>
                    <a:spcPct val="90000"/>
                  </a:lnSpc>
                  <a:spcBef>
                    <a:spcPts val="300"/>
                  </a:spcBef>
                  <a:defRPr b="1" sz="2000"/>
                </a:pPr>
              </a:p>
            </p:txBody>
          </p:sp>
          <p:sp>
            <p:nvSpPr>
              <p:cNvPr id="186" name="الا يشترط البائع على المشتري زيادة في الثمن اذا تأخر عن أداء ما عليه في الوقت المحدد كأن يعقدا البيع بمئة وخمسين ريالا مؤجلة ويقول البائع للمشتري إذا تأخرت عن موعد الأداء تلزمك بمئة وسبعين فهذا ربا محرم"/>
              <p:cNvSpPr txBox="1"/>
              <p:nvPr/>
            </p:nvSpPr>
            <p:spPr>
              <a:xfrm>
                <a:off x="0" y="170751"/>
                <a:ext cx="4444652" cy="12306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 tIns="10160" rIns="10160" bIns="10160" numCol="1" anchor="t">
                <a:spAutoFit/>
              </a:bodyPr>
              <a:lstStyle/>
              <a:p>
                <a:pPr lvl="1" marL="171450" indent="-171450" defTabSz="711200" rtl="0">
                  <a:lnSpc>
                    <a:spcPct val="90000"/>
                  </a:lnSpc>
                  <a:spcBef>
                    <a:spcPts val="200"/>
                  </a:spcBef>
                  <a:buSzPct val="100000"/>
                  <a:buChar char="•"/>
                  <a:defRPr b="1" sz="16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الا يشترط البائع على المشتري زيادة في الثمن اذا تأخر عن أداء ما عليه في الوقت المحدد كأن يعقدا البيع بمئة وخمسين ريالا مؤجلة ويقول البائع للمشتري إذا تأخرت عن موعد الأداء تلزمك بمئة وسبعين فهذا ربا محرم</a:t>
                </a:r>
              </a:p>
            </p:txBody>
          </p:sp>
        </p:grpSp>
        <p:grpSp>
          <p:nvGrpSpPr>
            <p:cNvPr id="190" name="تجميع"/>
            <p:cNvGrpSpPr/>
            <p:nvPr/>
          </p:nvGrpSpPr>
          <p:grpSpPr>
            <a:xfrm>
              <a:off x="21145" y="1657002"/>
              <a:ext cx="1935434" cy="1178083"/>
              <a:chOff x="0" y="0"/>
              <a:chExt cx="1935433" cy="1178081"/>
            </a:xfrm>
          </p:grpSpPr>
          <p:sp>
            <p:nvSpPr>
              <p:cNvPr id="188" name="مستطيل مستدير الزوايا"/>
              <p:cNvSpPr/>
              <p:nvPr/>
            </p:nvSpPr>
            <p:spPr>
              <a:xfrm>
                <a:off x="0" y="0"/>
                <a:ext cx="1935434" cy="1178082"/>
              </a:xfrm>
              <a:prstGeom prst="roundRect">
                <a:avLst>
                  <a:gd name="adj" fmla="val 16667"/>
                </a:avLst>
              </a:prstGeom>
              <a:gradFill flip="none" rotWithShape="1">
                <a:gsLst>
                  <a:gs pos="0">
                    <a:srgbClr val="54EC60"/>
                  </a:gs>
                  <a:gs pos="50000">
                    <a:srgbClr val="27F13E"/>
                  </a:gs>
                  <a:gs pos="100000">
                    <a:srgbClr val="18DF2F"/>
                  </a:gs>
                </a:gsLst>
                <a:lin ang="5400000" scaled="0"/>
              </a:gradFill>
              <a:ln w="12700" cap="flat">
                <a:noFill/>
                <a:miter lim="400000"/>
              </a:ln>
              <a:effectLst/>
            </p:spPr>
            <p:txBody>
              <a:bodyPr wrap="square" lIns="45719" tIns="45719" rIns="45719" bIns="45719" numCol="1" anchor="ctr">
                <a:noAutofit/>
              </a:bodyPr>
              <a:lstStyle/>
              <a:p>
                <a:pPr algn="ctr" defTabSz="2089150" rtl="0">
                  <a:lnSpc>
                    <a:spcPct val="90000"/>
                  </a:lnSpc>
                  <a:spcBef>
                    <a:spcPts val="700"/>
                  </a:spcBef>
                  <a:defRPr>
                    <a:solidFill>
                      <a:srgbClr val="FFFFFF"/>
                    </a:solidFill>
                  </a:defRPr>
                </a:pPr>
              </a:p>
            </p:txBody>
          </p:sp>
          <p:sp>
            <p:nvSpPr>
              <p:cNvPr id="189" name="2"/>
              <p:cNvSpPr txBox="1"/>
              <p:nvPr/>
            </p:nvSpPr>
            <p:spPr>
              <a:xfrm>
                <a:off x="57508" y="156605"/>
                <a:ext cx="1820417" cy="864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9535" tIns="89535" rIns="89535" bIns="89535" numCol="1" anchor="ctr">
                <a:spAutoFit/>
              </a:bodyPr>
              <a:lstStyle>
                <a:lvl1pPr algn="ctr" defTabSz="2089150">
                  <a:lnSpc>
                    <a:spcPct val="90000"/>
                  </a:lnSpc>
                  <a:spcBef>
                    <a:spcPts val="1900"/>
                  </a:spcBef>
                  <a:defRPr sz="4700">
                    <a:solidFill>
                      <a:srgbClr val="FFFFFF"/>
                    </a:solidFill>
                  </a:defRPr>
                </a:lvl1pPr>
              </a:lstStyle>
              <a:p>
                <a:pPr rtl="0">
                  <a:defRPr/>
                </a:pPr>
                <a:r>
                  <a:t>2</a:t>
                </a:r>
              </a:p>
            </p:txBody>
          </p:sp>
        </p:grpSp>
        <p:grpSp>
          <p:nvGrpSpPr>
            <p:cNvPr id="193" name="تجميع"/>
            <p:cNvGrpSpPr/>
            <p:nvPr/>
          </p:nvGrpSpPr>
          <p:grpSpPr>
            <a:xfrm>
              <a:off x="2062593" y="3018568"/>
              <a:ext cx="4872038" cy="1067227"/>
              <a:chOff x="0" y="0"/>
              <a:chExt cx="4872037" cy="1067226"/>
            </a:xfrm>
          </p:grpSpPr>
          <p:sp>
            <p:nvSpPr>
              <p:cNvPr id="191" name="سهم"/>
              <p:cNvSpPr/>
              <p:nvPr/>
            </p:nvSpPr>
            <p:spPr>
              <a:xfrm>
                <a:off x="0" y="0"/>
                <a:ext cx="4872038" cy="1067227"/>
              </a:xfrm>
              <a:prstGeom prst="rightArrow">
                <a:avLst>
                  <a:gd name="adj1" fmla="val 75000"/>
                  <a:gd name="adj2" fmla="val 50000"/>
                </a:avLst>
              </a:prstGeom>
              <a:solidFill>
                <a:srgbClr val="D1DDEF">
                  <a:alpha val="90000"/>
                </a:srgbClr>
              </a:solidFill>
              <a:ln w="6350" cap="flat">
                <a:solidFill>
                  <a:srgbClr val="D1DDEF">
                    <a:alpha val="90000"/>
                  </a:srgbClr>
                </a:solidFill>
                <a:prstDash val="solid"/>
                <a:miter lim="800000"/>
              </a:ln>
              <a:effectLst/>
            </p:spPr>
            <p:txBody>
              <a:bodyPr wrap="square" lIns="45719" tIns="45719" rIns="45719" bIns="45719" numCol="1" anchor="t">
                <a:noAutofit/>
              </a:bodyPr>
              <a:lstStyle/>
              <a:p>
                <a:pPr defTabSz="800100" rtl="0">
                  <a:lnSpc>
                    <a:spcPct val="90000"/>
                  </a:lnSpc>
                  <a:spcBef>
                    <a:spcPts val="300"/>
                  </a:spcBef>
                  <a:defRPr b="1" sz="2400"/>
                </a:pPr>
              </a:p>
            </p:txBody>
          </p:sp>
          <p:sp>
            <p:nvSpPr>
              <p:cNvPr id="192" name="تحديد الاجل الذي يحل فيه الثمن لما في عدم التحديد من الجهالة"/>
              <p:cNvSpPr txBox="1"/>
              <p:nvPr/>
            </p:nvSpPr>
            <p:spPr>
              <a:xfrm>
                <a:off x="0" y="133403"/>
                <a:ext cx="4471828" cy="757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429" tIns="11429" rIns="11429" bIns="11429" numCol="1" anchor="t">
                <a:spAutoFit/>
              </a:bodyPr>
              <a:lstStyle/>
              <a:p>
                <a:pPr lvl="1" marL="171450" indent="-171450" defTabSz="800100" rtl="0">
                  <a:lnSpc>
                    <a:spcPct val="90000"/>
                  </a:lnSpc>
                  <a:spcBef>
                    <a:spcPts val="400"/>
                  </a:spcBef>
                  <a:buSzPct val="100000"/>
                  <a:buChar char="•"/>
                  <a:defRPr b="1">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ت</a:t>
                </a:r>
                <a:r>
                  <a:rPr sz="2400"/>
                  <a:t>حديد الاجل الذي يحل فيه الثمن لما في عدم التحديد من الجهالة</a:t>
                </a:r>
              </a:p>
            </p:txBody>
          </p:sp>
        </p:grpSp>
        <p:grpSp>
          <p:nvGrpSpPr>
            <p:cNvPr id="196" name="تجميع"/>
            <p:cNvGrpSpPr/>
            <p:nvPr/>
          </p:nvGrpSpPr>
          <p:grpSpPr>
            <a:xfrm>
              <a:off x="0" y="3104606"/>
              <a:ext cx="2062594" cy="895152"/>
              <a:chOff x="0" y="0"/>
              <a:chExt cx="2062593" cy="895150"/>
            </a:xfrm>
          </p:grpSpPr>
          <p:sp>
            <p:nvSpPr>
              <p:cNvPr id="194" name="مستطيل مستدير الزوايا"/>
              <p:cNvSpPr/>
              <p:nvPr/>
            </p:nvSpPr>
            <p:spPr>
              <a:xfrm>
                <a:off x="0" y="0"/>
                <a:ext cx="2062594" cy="895151"/>
              </a:xfrm>
              <a:prstGeom prst="roundRect">
                <a:avLst>
                  <a:gd name="adj" fmla="val 16667"/>
                </a:avLst>
              </a:pr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ctr">
                <a:noAutofit/>
              </a:bodyPr>
              <a:lstStyle/>
              <a:p>
                <a:pPr algn="ctr" defTabSz="2089150" rtl="0">
                  <a:lnSpc>
                    <a:spcPct val="90000"/>
                  </a:lnSpc>
                  <a:spcBef>
                    <a:spcPts val="700"/>
                  </a:spcBef>
                  <a:defRPr>
                    <a:solidFill>
                      <a:srgbClr val="FFFFFF"/>
                    </a:solidFill>
                  </a:defRPr>
                </a:pPr>
              </a:p>
            </p:txBody>
          </p:sp>
          <p:sp>
            <p:nvSpPr>
              <p:cNvPr id="195" name="3"/>
              <p:cNvSpPr txBox="1"/>
              <p:nvPr/>
            </p:nvSpPr>
            <p:spPr>
              <a:xfrm>
                <a:off x="43698" y="15140"/>
                <a:ext cx="1975198" cy="864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9535" tIns="89535" rIns="89535" bIns="89535" numCol="1" anchor="ctr">
                <a:spAutoFit/>
              </a:bodyPr>
              <a:lstStyle>
                <a:lvl1pPr algn="ctr" defTabSz="2089150">
                  <a:lnSpc>
                    <a:spcPct val="90000"/>
                  </a:lnSpc>
                  <a:spcBef>
                    <a:spcPts val="1900"/>
                  </a:spcBef>
                  <a:defRPr sz="4700">
                    <a:solidFill>
                      <a:srgbClr val="FFFFFF"/>
                    </a:solidFill>
                  </a:defRPr>
                </a:lvl1pPr>
              </a:lstStyle>
              <a:p>
                <a:pPr rtl="0">
                  <a:defRPr/>
                </a:pPr>
                <a:r>
                  <a:t>3</a:t>
                </a:r>
              </a:p>
            </p:txBody>
          </p:sp>
        </p:grpSp>
      </p:grpSp>
      <p:sp>
        <p:nvSpPr>
          <p:cNvPr id="198" name="مربع نص 9"/>
          <p:cNvSpPr txBox="1"/>
          <p:nvPr/>
        </p:nvSpPr>
        <p:spPr>
          <a:xfrm>
            <a:off x="-127862" y="348662"/>
            <a:ext cx="3490356" cy="18526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rtl="0">
              <a:defRPr b="1" sz="5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ضوابط بيع</a:t>
            </a:r>
          </a:p>
          <a:p>
            <a:pPr algn="ctr" rtl="0">
              <a:defRPr b="1" sz="5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 التقسيط</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198"/>
                                        </p:tgtEl>
                                        <p:attrNameLst>
                                          <p:attrName>style.visibility</p:attrName>
                                        </p:attrNameLst>
                                      </p:cBhvr>
                                      <p:to>
                                        <p:strVal val="visible"/>
                                      </p:to>
                                    </p:set>
                                    <p:anim calcmode="lin" valueType="num">
                                      <p:cBhvr>
                                        <p:cTn id="7" dur="1000" fill="hold"/>
                                        <p:tgtEl>
                                          <p:spTgt spid="198"/>
                                        </p:tgtEl>
                                        <p:attrNameLst>
                                          <p:attrName>ppt_w</p:attrName>
                                        </p:attrNameLst>
                                      </p:cBhvr>
                                      <p:tavLst>
                                        <p:tav tm="0">
                                          <p:val>
                                            <p:strVal val="4*#ppt_w"/>
                                          </p:val>
                                        </p:tav>
                                        <p:tav tm="100000">
                                          <p:val>
                                            <p:strVal val="#ppt_w"/>
                                          </p:val>
                                        </p:tav>
                                      </p:tavLst>
                                    </p:anim>
                                    <p:anim calcmode="lin" valueType="num">
                                      <p:cBhvr>
                                        <p:cTn id="8" dur="1000" fill="hold"/>
                                        <p:tgtEl>
                                          <p:spTgt spid="198"/>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197"/>
                                        </p:tgtEl>
                                        <p:attrNameLst>
                                          <p:attrName>style.visibility</p:attrName>
                                        </p:attrNameLst>
                                      </p:cBhvr>
                                      <p:to>
                                        <p:strVal val="visible"/>
                                      </p:to>
                                    </p:set>
                                    <p:anim calcmode="lin" valueType="num">
                                      <p:cBhvr>
                                        <p:cTn id="12" dur="500" fill="hold"/>
                                        <p:tgtEl>
                                          <p:spTgt spid="197"/>
                                        </p:tgtEl>
                                        <p:attrNameLst>
                                          <p:attrName>ppt_x</p:attrName>
                                        </p:attrNameLst>
                                      </p:cBhvr>
                                      <p:tavLst>
                                        <p:tav tm="0">
                                          <p:val>
                                            <p:strVal val="0-#ppt_w/2"/>
                                          </p:val>
                                        </p:tav>
                                        <p:tav tm="100000">
                                          <p:val>
                                            <p:strVal val="#ppt_x"/>
                                          </p:val>
                                        </p:tav>
                                      </p:tavLst>
                                    </p:anim>
                                    <p:anim calcmode="lin" valueType="num">
                                      <p:cBhvr>
                                        <p:cTn id="13"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2"/>
      <p:bldP build="whole" bldLvl="1" animBg="1" rev="0" advAuto="0" spid="1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200" name="صورة 2" descr="صورة 2"/>
          <p:cNvPicPr>
            <a:picLocks noChangeAspect="1"/>
          </p:cNvPicPr>
          <p:nvPr/>
        </p:nvPicPr>
        <p:blipFill>
          <a:blip r:embed="rId2">
            <a:extLst/>
          </a:blip>
          <a:stretch>
            <a:fillRect/>
          </a:stretch>
        </p:blipFill>
        <p:spPr>
          <a:xfrm>
            <a:off x="5720744" y="4664098"/>
            <a:ext cx="4876857" cy="2129121"/>
          </a:xfrm>
          <a:prstGeom prst="rect">
            <a:avLst/>
          </a:prstGeom>
          <a:ln w="12700">
            <a:miter lim="400000"/>
          </a:ln>
        </p:spPr>
      </p:pic>
      <p:pic>
        <p:nvPicPr>
          <p:cNvPr id="201" name="صورة 3" descr="صورة 3"/>
          <p:cNvPicPr>
            <a:picLocks noChangeAspect="1"/>
          </p:cNvPicPr>
          <p:nvPr/>
        </p:nvPicPr>
        <p:blipFill>
          <a:blip r:embed="rId3">
            <a:extLst/>
          </a:blip>
          <a:stretch>
            <a:fillRect/>
          </a:stretch>
        </p:blipFill>
        <p:spPr>
          <a:xfrm>
            <a:off x="-414" y="2438400"/>
            <a:ext cx="2476665" cy="2216426"/>
          </a:xfrm>
          <a:prstGeom prst="rect">
            <a:avLst/>
          </a:prstGeom>
          <a:ln w="12700">
            <a:miter lim="400000"/>
          </a:ln>
        </p:spPr>
      </p:pic>
      <p:sp>
        <p:nvSpPr>
          <p:cNvPr id="202" name="مربع نص 1"/>
          <p:cNvSpPr txBox="1"/>
          <p:nvPr/>
        </p:nvSpPr>
        <p:spPr>
          <a:xfrm rot="20956633">
            <a:off x="199819" y="2995238"/>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التقسيط </a:t>
            </a:r>
          </a:p>
        </p:txBody>
      </p:sp>
      <p:graphicFrame>
        <p:nvGraphicFramePr>
          <p:cNvPr id="203" name="جدول 8"/>
          <p:cNvGraphicFramePr/>
          <p:nvPr/>
        </p:nvGraphicFramePr>
        <p:xfrm>
          <a:off x="10800617" y="1371856"/>
          <a:ext cx="8336229" cy="3943156"/>
        </p:xfrm>
        <a:graphic xmlns:a="http://schemas.openxmlformats.org/drawingml/2006/main">
          <a:graphicData uri="http://schemas.openxmlformats.org/drawingml/2006/table">
            <a:tbl>
              <a:tblPr firstCol="0" firstRow="1" lastCol="0" lastRow="0" bandCol="0" bandRow="0" rtl="1">
                <a:tableStyleId>{4C3C2611-4C71-4FC5-86AE-919BDF0F9419}</a:tableStyleId>
              </a:tblPr>
              <a:tblGrid>
                <a:gridCol w="5009896"/>
                <a:gridCol w="1288635"/>
                <a:gridCol w="2024996"/>
              </a:tblGrid>
              <a:tr h="958350">
                <a:tc>
                  <a:txBody>
                    <a:bodyPr/>
                    <a:lstStyle/>
                    <a:p>
                      <a:pPr algn="ctr" rtl="0">
                        <a:defRPr b="0" sz="1800"/>
                      </a:pPr>
                      <a:r>
                        <a:rPr b="1"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المثال</a:t>
                      </a:r>
                    </a:p>
                  </a:txBody>
                  <a:tcPr marL="45720" marR="45720" marT="45720" marB="45720" anchor="t" anchorCtr="0" horzOverflow="overflow"/>
                </a:tc>
                <a:tc>
                  <a:txBody>
                    <a:bodyPr/>
                    <a:lstStyle/>
                    <a:p>
                      <a:pPr algn="ctr" rtl="0">
                        <a:defRPr b="0" sz="1800"/>
                      </a:pPr>
                      <a:r>
                        <a:rPr b="1"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الضابط المفقود </a:t>
                      </a:r>
                    </a:p>
                  </a:txBody>
                  <a:tcPr marL="45720" marR="45720" marT="45720" marB="45720" anchor="t" anchorCtr="0" horzOverflow="overflow"/>
                </a:tc>
                <a:tc>
                  <a:txBody>
                    <a:bodyPr/>
                    <a:lstStyle/>
                    <a:p>
                      <a:pPr algn="ctr" rtl="0">
                        <a:defRPr b="0" sz="1800"/>
                      </a:pPr>
                      <a:r>
                        <a:rPr b="1"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ماذا يترتب على فقده ؟</a:t>
                      </a:r>
                    </a:p>
                  </a:txBody>
                  <a:tcPr marL="45720" marR="45720" marT="45720" marB="45720" anchor="t" anchorCtr="0" horzOverflow="overflow"/>
                </a:tc>
              </a:tr>
              <a:tr h="958350">
                <a:tc>
                  <a:txBody>
                    <a:bodyPr/>
                    <a:lstStyle/>
                    <a:p>
                      <a:pPr algn="ctr" rtl="0">
                        <a:defRPr sz="1800"/>
                      </a:pPr>
                      <a:r>
                        <a: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شراء طقم ذهب بخمسة الاف مقسطة على ثلاث اشهر </a:t>
                      </a:r>
                    </a:p>
                  </a:txBody>
                  <a:tcPr marL="45720" marR="45720" marT="45720" marB="45720" anchor="t" anchorCtr="0" horzOverflow="overflow"/>
                </a:tc>
                <a:tc>
                  <a:txBody>
                    <a:bodyPr/>
                    <a:lstStyle/>
                    <a:p>
                      <a:pPr algn="ctr" rtl="0">
                        <a:def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a:txBody>
                  <a:tcPr marL="45720" marR="45720" marT="45720" marB="45720" anchor="t" anchorCtr="0" horzOverflow="overflow"/>
                </a:tc>
                <a:tc>
                  <a:txBody>
                    <a:bodyPr/>
                    <a:lstStyle/>
                    <a:p>
                      <a:pPr algn="ctr" rtl="0">
                        <a:defRPr sz="1800"/>
                      </a:pPr>
                      <a:r>
                        <a: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يبطل البيع لأنه ربا نسيئة</a:t>
                      </a:r>
                    </a:p>
                  </a:txBody>
                  <a:tcPr marL="45720" marR="45720" marT="45720" marB="45720" anchor="t" anchorCtr="0" horzOverflow="overflow"/>
                </a:tc>
              </a:tr>
              <a:tr h="1025352">
                <a:tc>
                  <a:txBody>
                    <a:bodyPr/>
                    <a:lstStyle/>
                    <a:p>
                      <a:pPr algn="ctr" rtl="0">
                        <a:defRPr sz="1800"/>
                      </a:pPr>
                      <a:r>
                        <a: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بيع سيارة بـ 100.000 مقسطه خلال سنه مع زياد 10.000 عند التأخير</a:t>
                      </a:r>
                    </a:p>
                  </a:txBody>
                  <a:tcPr marL="45720" marR="45720" marT="45720" marB="45720" anchor="t" anchorCtr="0" horzOverflow="overflow">
                    <a:noFill/>
                  </a:tcPr>
                </a:tc>
                <a:tc>
                  <a:txBody>
                    <a:bodyPr/>
                    <a:lstStyle/>
                    <a:p>
                      <a:pPr algn="ctr" rtl="0">
                        <a:def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a:txBody>
                  <a:tcPr marL="45720" marR="45720" marT="45720" marB="45720" anchor="t" anchorCtr="0" horzOverflow="overflow">
                    <a:noFill/>
                  </a:tcPr>
                </a:tc>
                <a:tc>
                  <a:txBody>
                    <a:bodyPr/>
                    <a:lstStyle/>
                    <a:p>
                      <a:pPr algn="ctr" rtl="0">
                        <a:def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a:txBody>
                  <a:tcPr marL="45720" marR="45720" marT="45720" marB="45720" anchor="t" anchorCtr="0" horzOverflow="overflow">
                    <a:noFill/>
                  </a:tcPr>
                </a:tc>
              </a:tr>
              <a:tr h="988401">
                <a:tc>
                  <a:txBody>
                    <a:bodyPr/>
                    <a:lstStyle/>
                    <a:p>
                      <a:pPr algn="ctr" rtl="0">
                        <a:defRPr sz="1800"/>
                      </a:pPr>
                      <a:r>
                        <a: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rPr>
                        <a:t>بيع حطب بـ 5000 الاف ريال مقسطه على اشهر حسب رغبة البائع </a:t>
                      </a:r>
                    </a:p>
                  </a:txBody>
                  <a:tcPr marL="45720" marR="45720" marT="45720" marB="45720" anchor="t" anchorCtr="0" horzOverflow="overflow"/>
                </a:tc>
                <a:tc>
                  <a:txBody>
                    <a:bodyPr/>
                    <a:lstStyle/>
                    <a:p>
                      <a:pPr algn="ctr" rtl="0">
                        <a:def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a:txBody>
                  <a:tcPr marL="45720" marR="45720" marT="45720" marB="45720" anchor="t" anchorCtr="0" horzOverflow="overflow"/>
                </a:tc>
                <a:tc>
                  <a:txBody>
                    <a:bodyPr/>
                    <a:lstStyle/>
                    <a:p>
                      <a:pPr algn="ctr" rtl="0">
                        <a:defRPr sz="24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p>
                  </a:txBody>
                  <a:tcPr marL="45720" marR="45720" marT="45720" marB="45720" anchor="t" anchorCtr="0" horzOverflow="overflow"/>
                </a:tc>
              </a:tr>
            </a:tbl>
          </a:graphicData>
        </a:graphic>
      </p:graphicFrame>
      <p:sp>
        <p:nvSpPr>
          <p:cNvPr id="204" name="مستطيل 5"/>
          <p:cNvSpPr txBox="1"/>
          <p:nvPr/>
        </p:nvSpPr>
        <p:spPr>
          <a:xfrm>
            <a:off x="9926792" y="192700"/>
            <a:ext cx="1359104" cy="52581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rtl="0">
              <a:defRPr b="1" sz="2800">
                <a:effectLst>
                  <a:outerShdw sx="100000" sy="100000" kx="0" ky="0" algn="b" rotWithShape="0" blurRad="38100" dist="38100" dir="2700000">
                    <a:srgbClr val="000000">
                      <a:alpha val="43137"/>
                    </a:srgbClr>
                  </a:outerShdw>
                </a:effectLst>
                <a:latin typeface="Traditional Arabic"/>
                <a:ea typeface="Traditional Arabic"/>
                <a:cs typeface="Traditional Arabic"/>
                <a:sym typeface="Traditional Arabic"/>
              </a:defRPr>
            </a:pPr>
            <a:r>
              <a:t>نشاطـ  </a:t>
            </a:r>
            <a:r>
              <a:rPr sz="2400"/>
              <a:t>1</a:t>
            </a:r>
          </a:p>
        </p:txBody>
      </p:sp>
      <p:sp>
        <p:nvSpPr>
          <p:cNvPr id="205" name="مستطيل 7"/>
          <p:cNvSpPr txBox="1"/>
          <p:nvPr/>
        </p:nvSpPr>
        <p:spPr>
          <a:xfrm>
            <a:off x="10857569" y="270186"/>
            <a:ext cx="876703"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rtl="0">
              <a:defRPr sz="2000">
                <a:effectLst>
                  <a:outerShdw sx="100000" sy="100000" kx="0" ky="0" algn="b" rotWithShape="0" blurRad="38100" dist="38100" dir="2700000">
                    <a:srgbClr val="000000">
                      <a:alpha val="43137"/>
                    </a:srgbClr>
                  </a:outerShdw>
                </a:effectLst>
                <a:latin typeface="Wingdings"/>
                <a:ea typeface="Wingdings"/>
                <a:cs typeface="Wingdings"/>
                <a:sym typeface="Wingdings"/>
              </a:defRPr>
            </a:lvl1pPr>
          </a:lstStyle>
          <a:p>
            <a:pPr>
              <a:defRPr>
                <a:latin typeface="Traditional Arabic"/>
                <a:ea typeface="Traditional Arabic"/>
                <a:cs typeface="Traditional Arabic"/>
                <a:sym typeface="Traditional Arabic"/>
              </a:defRPr>
            </a:pPr>
            <a:r>
              <a:rPr>
                <a:latin typeface="Wingdings"/>
                <a:ea typeface="Wingdings"/>
                <a:cs typeface="Wingdings"/>
                <a:sym typeface="Wingdings"/>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box(out)" transition="in">
                                      <p:cBhvr>
                                        <p:cTn id="7" dur="2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35000">
              <a:srgbClr val="FFFFFF"/>
            </a:gs>
            <a:gs pos="100000">
              <a:schemeClr val="accent3"/>
            </a:gs>
          </a:gsLst>
          <a:path path="circle">
            <a:fillToRect l="50000" t="50000" r="50000" b="50000"/>
          </a:path>
        </a:gradFill>
      </p:bgPr>
    </p:bg>
    <p:spTree>
      <p:nvGrpSpPr>
        <p:cNvPr id="1" name=""/>
        <p:cNvGrpSpPr/>
        <p:nvPr/>
      </p:nvGrpSpPr>
      <p:grpSpPr>
        <a:xfrm>
          <a:off x="0" y="0"/>
          <a:ext cx="0" cy="0"/>
          <a:chOff x="0" y="0"/>
          <a:chExt cx="0" cy="0"/>
        </a:xfrm>
      </p:grpSpPr>
      <p:pic>
        <p:nvPicPr>
          <p:cNvPr id="207" name="صورة 2" descr="صورة 2"/>
          <p:cNvPicPr>
            <a:picLocks noChangeAspect="1"/>
          </p:cNvPicPr>
          <p:nvPr/>
        </p:nvPicPr>
        <p:blipFill>
          <a:blip r:embed="rId2">
            <a:extLst/>
          </a:blip>
          <a:stretch>
            <a:fillRect/>
          </a:stretch>
        </p:blipFill>
        <p:spPr>
          <a:xfrm>
            <a:off x="1431235" y="1754257"/>
            <a:ext cx="10760765" cy="5249518"/>
          </a:xfrm>
          <a:prstGeom prst="rect">
            <a:avLst/>
          </a:prstGeom>
          <a:ln w="12700">
            <a:miter lim="400000"/>
          </a:ln>
        </p:spPr>
      </p:pic>
      <p:pic>
        <p:nvPicPr>
          <p:cNvPr id="208" name="صورة 3" descr="صورة 3"/>
          <p:cNvPicPr>
            <a:picLocks noChangeAspect="1"/>
          </p:cNvPicPr>
          <p:nvPr/>
        </p:nvPicPr>
        <p:blipFill>
          <a:blip r:embed="rId3">
            <a:extLst/>
          </a:blip>
          <a:stretch>
            <a:fillRect/>
          </a:stretch>
        </p:blipFill>
        <p:spPr>
          <a:xfrm>
            <a:off x="1338054" y="2386819"/>
            <a:ext cx="2476666" cy="1777639"/>
          </a:xfrm>
          <a:prstGeom prst="rect">
            <a:avLst/>
          </a:prstGeom>
          <a:ln w="12700">
            <a:miter lim="400000"/>
          </a:ln>
        </p:spPr>
      </p:pic>
      <p:grpSp>
        <p:nvGrpSpPr>
          <p:cNvPr id="219" name="رسم تخطيطي 4"/>
          <p:cNvGrpSpPr/>
          <p:nvPr/>
        </p:nvGrpSpPr>
        <p:grpSpPr>
          <a:xfrm>
            <a:off x="7377042" y="1215118"/>
            <a:ext cx="2447019" cy="2333586"/>
            <a:chOff x="0" y="0"/>
            <a:chExt cx="2447017" cy="2333585"/>
          </a:xfrm>
        </p:grpSpPr>
        <p:grpSp>
          <p:nvGrpSpPr>
            <p:cNvPr id="211" name="تجميع"/>
            <p:cNvGrpSpPr/>
            <p:nvPr/>
          </p:nvGrpSpPr>
          <p:grpSpPr>
            <a:xfrm>
              <a:off x="1063257" y="-1"/>
              <a:ext cx="1383761" cy="936162"/>
              <a:chOff x="0" y="0"/>
              <a:chExt cx="1383760" cy="936160"/>
            </a:xfrm>
          </p:grpSpPr>
          <p:sp>
            <p:nvSpPr>
              <p:cNvPr id="209" name="شكل"/>
              <p:cNvSpPr/>
              <p:nvPr/>
            </p:nvSpPr>
            <p:spPr>
              <a:xfrm rot="5400000">
                <a:off x="223799" y="-223800"/>
                <a:ext cx="936162" cy="1383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chemeClr val="accent3"/>
              </a:solidFill>
              <a:ln w="12700" cap="flat">
                <a:solidFill>
                  <a:srgbClr val="FFFFFF"/>
                </a:solidFill>
                <a:prstDash val="solid"/>
                <a:miter lim="800000"/>
              </a:ln>
              <a:effectLst/>
            </p:spPr>
            <p:txBody>
              <a:bodyPr wrap="square" lIns="45719" tIns="45719" rIns="45719" bIns="45719" numCol="1" anchor="ctr">
                <a:noAutofit/>
              </a:bodyPr>
              <a:lstStyle/>
              <a:p>
                <a:pPr algn="ctr" defTabSz="800100" rtl="0">
                  <a:lnSpc>
                    <a:spcPct val="90000"/>
                  </a:lnSpc>
                  <a:spcBef>
                    <a:spcPts val="700"/>
                  </a:spcBef>
                  <a:defRPr>
                    <a:solidFill>
                      <a:srgbClr val="FFFFFF"/>
                    </a:solidFill>
                  </a:defRPr>
                </a:pPr>
              </a:p>
            </p:txBody>
          </p:sp>
          <p:sp>
            <p:nvSpPr>
              <p:cNvPr id="210" name="المراد به"/>
              <p:cNvSpPr txBox="1"/>
              <p:nvPr/>
            </p:nvSpPr>
            <p:spPr>
              <a:xfrm>
                <a:off x="230628" y="47825"/>
                <a:ext cx="922507" cy="840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ctr">
                <a:noAutofit/>
              </a:bodyPr>
              <a:lstStyle/>
              <a:p>
                <a:pPr algn="ctr" defTabSz="800100" rtl="0">
                  <a:lnSpc>
                    <a:spcPct val="90000"/>
                  </a:lnSpc>
                  <a:spcBef>
                    <a:spcPts val="700"/>
                  </a:spcBef>
                  <a:defRPr b="1"/>
                </a:pPr>
                <a:r>
                  <a:t>المراد</a:t>
                </a:r>
                <a:r>
                  <a:rPr sz="1600"/>
                  <a:t> به</a:t>
                </a:r>
              </a:p>
            </p:txBody>
          </p:sp>
        </p:grpSp>
        <p:sp>
          <p:nvSpPr>
            <p:cNvPr id="212" name="شكل"/>
            <p:cNvSpPr/>
            <p:nvPr/>
          </p:nvSpPr>
          <p:spPr>
            <a:xfrm rot="5400000">
              <a:off x="49679" y="1127355"/>
              <a:ext cx="152406" cy="251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B18A8A"/>
            </a:solidFill>
            <a:ln w="12700" cap="flat">
              <a:solidFill>
                <a:srgbClr val="FFFFFF"/>
              </a:solidFill>
              <a:prstDash val="solid"/>
              <a:miter lim="800000"/>
            </a:ln>
            <a:effectLst/>
          </p:spPr>
          <p:txBody>
            <a:bodyPr wrap="square" lIns="45719" tIns="45719" rIns="45719" bIns="45719" numCol="1" anchor="ctr">
              <a:noAutofit/>
            </a:bodyPr>
            <a:lstStyle/>
            <a:p>
              <a:pPr algn="ctr" defTabSz="266700" rtl="0">
                <a:lnSpc>
                  <a:spcPct val="90000"/>
                </a:lnSpc>
                <a:spcBef>
                  <a:spcPts val="700"/>
                </a:spcBef>
                <a:defRPr b="1" sz="600"/>
              </a:pPr>
            </a:p>
          </p:txBody>
        </p:sp>
        <p:grpSp>
          <p:nvGrpSpPr>
            <p:cNvPr id="215" name="تجميع"/>
            <p:cNvGrpSpPr/>
            <p:nvPr/>
          </p:nvGrpSpPr>
          <p:grpSpPr>
            <a:xfrm>
              <a:off x="1054155" y="1177034"/>
              <a:ext cx="1169768" cy="1156552"/>
              <a:chOff x="0" y="0"/>
              <a:chExt cx="1169766" cy="1156550"/>
            </a:xfrm>
          </p:grpSpPr>
          <p:sp>
            <p:nvSpPr>
              <p:cNvPr id="213" name="شكل"/>
              <p:cNvSpPr/>
              <p:nvPr/>
            </p:nvSpPr>
            <p:spPr>
              <a:xfrm rot="5400000">
                <a:off x="6608" y="-6609"/>
                <a:ext cx="1156551" cy="1169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C06C6C"/>
              </a:solidFill>
              <a:ln w="12700" cap="flat">
                <a:solidFill>
                  <a:srgbClr val="FFFFFF"/>
                </a:solidFill>
                <a:prstDash val="solid"/>
                <a:miter lim="800000"/>
              </a:ln>
              <a:effectLst/>
            </p:spPr>
            <p:txBody>
              <a:bodyPr wrap="square" lIns="45719" tIns="45719" rIns="45719" bIns="45719" numCol="1" anchor="ctr">
                <a:noAutofit/>
              </a:bodyPr>
              <a:lstStyle/>
              <a:p>
                <a:pPr algn="ctr" defTabSz="889000" rtl="0">
                  <a:lnSpc>
                    <a:spcPct val="90000"/>
                  </a:lnSpc>
                  <a:spcBef>
                    <a:spcPts val="700"/>
                  </a:spcBef>
                  <a:defRPr b="1" sz="1600"/>
                </a:pPr>
              </a:p>
            </p:txBody>
          </p:sp>
          <p:sp>
            <p:nvSpPr>
              <p:cNvPr id="214" name="مثاله"/>
              <p:cNvSpPr txBox="1"/>
              <p:nvPr/>
            </p:nvSpPr>
            <p:spPr>
              <a:xfrm>
                <a:off x="194961" y="65887"/>
                <a:ext cx="779847" cy="1024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889000">
                  <a:lnSpc>
                    <a:spcPct val="90000"/>
                  </a:lnSpc>
                  <a:spcBef>
                    <a:spcPts val="800"/>
                  </a:spcBef>
                  <a:defRPr b="1" sz="2000"/>
                </a:lvl1pPr>
              </a:lstStyle>
              <a:p>
                <a:pPr rtl="0">
                  <a:defRPr/>
                </a:pPr>
                <a:r>
                  <a:t>مثاله</a:t>
                </a:r>
              </a:p>
            </p:txBody>
          </p:sp>
        </p:grpSp>
        <p:sp>
          <p:nvSpPr>
            <p:cNvPr id="216" name="شكل"/>
            <p:cNvSpPr/>
            <p:nvPr/>
          </p:nvSpPr>
          <p:spPr>
            <a:xfrm rot="5400000">
              <a:off x="558137" y="2073752"/>
              <a:ext cx="208342" cy="276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D24B4B"/>
            </a:solidFill>
            <a:ln w="12700" cap="flat">
              <a:solidFill>
                <a:srgbClr val="FFFFFF"/>
              </a:solidFill>
              <a:prstDash val="solid"/>
              <a:miter lim="800000"/>
            </a:ln>
            <a:effectLst/>
          </p:spPr>
          <p:txBody>
            <a:bodyPr wrap="square" lIns="45719" tIns="45719" rIns="45719" bIns="45719" numCol="1" anchor="ctr">
              <a:noAutofit/>
            </a:bodyPr>
            <a:lstStyle/>
            <a:p>
              <a:pPr algn="ctr" defTabSz="355600" rtl="0">
                <a:lnSpc>
                  <a:spcPct val="90000"/>
                </a:lnSpc>
                <a:spcBef>
                  <a:spcPts val="700"/>
                </a:spcBef>
                <a:defRPr sz="800">
                  <a:solidFill>
                    <a:srgbClr val="FFFFFF"/>
                  </a:solidFill>
                </a:defRPr>
              </a:pPr>
            </a:p>
          </p:txBody>
        </p:sp>
        <p:sp>
          <p:nvSpPr>
            <p:cNvPr id="217" name="شكل"/>
            <p:cNvSpPr/>
            <p:nvPr/>
          </p:nvSpPr>
          <p:spPr>
            <a:xfrm rot="5400000">
              <a:off x="-30806" y="1586895"/>
              <a:ext cx="569086" cy="495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E72727"/>
            </a:solidFill>
            <a:ln w="12700" cap="flat">
              <a:solidFill>
                <a:srgbClr val="FFFFFF"/>
              </a:solidFill>
              <a:prstDash val="solid"/>
              <a:miter lim="800000"/>
            </a:ln>
            <a:effectLst/>
          </p:spPr>
          <p:txBody>
            <a:bodyPr wrap="square" lIns="45719" tIns="45719" rIns="45719" bIns="45719" numCol="1" anchor="ctr">
              <a:noAutofit/>
            </a:bodyPr>
            <a:lstStyle/>
            <a:p>
              <a:pPr algn="ctr" defTabSz="889000" rtl="0">
                <a:lnSpc>
                  <a:spcPct val="90000"/>
                </a:lnSpc>
                <a:spcBef>
                  <a:spcPts val="700"/>
                </a:spcBef>
                <a:defRPr sz="2000"/>
              </a:pPr>
            </a:p>
          </p:txBody>
        </p:sp>
        <p:sp>
          <p:nvSpPr>
            <p:cNvPr id="218" name="شكل"/>
            <p:cNvSpPr/>
            <p:nvPr/>
          </p:nvSpPr>
          <p:spPr>
            <a:xfrm rot="5400000">
              <a:off x="347117" y="929482"/>
              <a:ext cx="569086" cy="495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98" y="0"/>
                  </a:lnTo>
                  <a:lnTo>
                    <a:pt x="16902" y="0"/>
                  </a:lnTo>
                  <a:lnTo>
                    <a:pt x="21600" y="10800"/>
                  </a:lnTo>
                  <a:lnTo>
                    <a:pt x="16902" y="21600"/>
                  </a:lnTo>
                  <a:lnTo>
                    <a:pt x="4698" y="21600"/>
                  </a:lnTo>
                  <a:close/>
                </a:path>
              </a:pathLst>
            </a:custGeom>
            <a:solidFill>
              <a:srgbClr val="FF0000"/>
            </a:solidFill>
            <a:ln w="12700" cap="flat">
              <a:solidFill>
                <a:srgbClr val="FFFFFF"/>
              </a:solidFill>
              <a:prstDash val="solid"/>
              <a:miter lim="800000"/>
            </a:ln>
            <a:effectLst/>
          </p:spPr>
          <p:txBody>
            <a:bodyPr wrap="square" lIns="45719" tIns="45719" rIns="45719" bIns="45719" numCol="1" anchor="ctr">
              <a:noAutofit/>
            </a:bodyPr>
            <a:lstStyle/>
            <a:p>
              <a:pPr algn="ctr" defTabSz="1022350" rtl="0">
                <a:lnSpc>
                  <a:spcPct val="90000"/>
                </a:lnSpc>
                <a:spcBef>
                  <a:spcPts val="700"/>
                </a:spcBef>
                <a:defRPr b="1" sz="2300"/>
              </a:pPr>
            </a:p>
          </p:txBody>
        </p:sp>
      </p:grpSp>
      <p:sp>
        <p:nvSpPr>
          <p:cNvPr id="220" name="مربع نص 1"/>
          <p:cNvSpPr txBox="1"/>
          <p:nvPr/>
        </p:nvSpPr>
        <p:spPr>
          <a:xfrm rot="20956633">
            <a:off x="1476650" y="2734769"/>
            <a:ext cx="2083151" cy="683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rtl="0">
              <a:defRPr/>
            </a:pPr>
            <a:r>
              <a:t>بيع الرابحة </a:t>
            </a:r>
          </a:p>
        </p:txBody>
      </p:sp>
      <p:sp>
        <p:nvSpPr>
          <p:cNvPr id="221" name="سهم بشكل U 8"/>
          <p:cNvSpPr/>
          <p:nvPr/>
        </p:nvSpPr>
        <p:spPr>
          <a:xfrm flipH="1">
            <a:off x="9343969" y="877017"/>
            <a:ext cx="1569785" cy="581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9450"/>
                </a:lnTo>
                <a:cubicBezTo>
                  <a:pt x="0" y="4231"/>
                  <a:pt x="1567" y="0"/>
                  <a:pt x="3500" y="0"/>
                </a:cubicBezTo>
                <a:lnTo>
                  <a:pt x="17100" y="0"/>
                </a:lnTo>
                <a:cubicBezTo>
                  <a:pt x="19033" y="0"/>
                  <a:pt x="20600" y="4231"/>
                  <a:pt x="20600" y="9450"/>
                </a:cubicBezTo>
                <a:lnTo>
                  <a:pt x="20600" y="10800"/>
                </a:lnTo>
                <a:lnTo>
                  <a:pt x="21600" y="10800"/>
                </a:lnTo>
                <a:lnTo>
                  <a:pt x="19600" y="16200"/>
                </a:lnTo>
                <a:lnTo>
                  <a:pt x="17600" y="10800"/>
                </a:lnTo>
                <a:lnTo>
                  <a:pt x="18600" y="10800"/>
                </a:lnTo>
                <a:lnTo>
                  <a:pt x="18600" y="9450"/>
                </a:lnTo>
                <a:cubicBezTo>
                  <a:pt x="18600" y="7213"/>
                  <a:pt x="17928" y="5400"/>
                  <a:pt x="17100" y="5400"/>
                </a:cubicBezTo>
                <a:lnTo>
                  <a:pt x="3500" y="5400"/>
                </a:lnTo>
                <a:cubicBezTo>
                  <a:pt x="2672" y="5400"/>
                  <a:pt x="2000" y="7213"/>
                  <a:pt x="2000" y="9450"/>
                </a:cubicBezTo>
                <a:lnTo>
                  <a:pt x="2000" y="21600"/>
                </a:lnTo>
                <a:close/>
              </a:path>
            </a:pathLst>
          </a:custGeom>
          <a:solidFill>
            <a:srgbClr val="808080"/>
          </a:solidFill>
          <a:ln w="12700">
            <a:miter lim="400000"/>
          </a:ln>
        </p:spPr>
        <p:txBody>
          <a:bodyPr lIns="45719" rIns="45719" anchor="ctr"/>
          <a:lstStyle/>
          <a:p>
            <a:pPr algn="ctr" rtl="0">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نسق Office">
  <a:themeElements>
    <a:clrScheme name="نسق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نسق Office">
      <a:majorFont>
        <a:latin typeface="Helvetica"/>
        <a:ea typeface="Helvetica"/>
        <a:cs typeface="Helvetica"/>
      </a:majorFont>
      <a:minorFont>
        <a:latin typeface="Calibri"/>
        <a:ea typeface="Calibri"/>
        <a:cs typeface="Calibri"/>
      </a:minorFont>
    </a:fontScheme>
    <a:fmtScheme name="نسق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نسق Office">
  <a:themeElements>
    <a:clrScheme name="نسق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نسق Office">
      <a:majorFont>
        <a:latin typeface="Helvetica"/>
        <a:ea typeface="Helvetica"/>
        <a:cs typeface="Helvetica"/>
      </a:majorFont>
      <a:minorFont>
        <a:latin typeface="Calibri"/>
        <a:ea typeface="Calibri"/>
        <a:cs typeface="Calibri"/>
      </a:minorFont>
    </a:fontScheme>
    <a:fmtScheme name="نسق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1"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