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346" r:id="rId2"/>
    <p:sldId id="258" r:id="rId3"/>
    <p:sldId id="259" r:id="rId4"/>
    <p:sldId id="260" r:id="rId5"/>
    <p:sldId id="347" r:id="rId6"/>
    <p:sldId id="348" r:id="rId7"/>
    <p:sldId id="349" r:id="rId8"/>
    <p:sldId id="350" r:id="rId9"/>
    <p:sldId id="351" r:id="rId10"/>
    <p:sldId id="352" r:id="rId11"/>
  </p:sldIdLst>
  <p:sldSz cx="9144000" cy="6858000" type="screen4x3"/>
  <p:notesSz cx="6858000" cy="9144000"/>
  <p:defaultTextStyle>
    <a:defPPr>
      <a:defRPr lang="ar-SA"/>
    </a:defPPr>
    <a:lvl1pPr algn="r" rtl="1" fontAlgn="base">
      <a:spcBef>
        <a:spcPct val="0"/>
      </a:spcBef>
      <a:spcAft>
        <a:spcPct val="0"/>
      </a:spcAft>
      <a:defRPr sz="3600" i="1" kern="1200">
        <a:solidFill>
          <a:schemeClr val="tx1"/>
        </a:solidFill>
        <a:latin typeface="Arial" charset="0"/>
        <a:ea typeface="+mn-ea"/>
        <a:cs typeface="Arial" charset="0"/>
      </a:defRPr>
    </a:lvl1pPr>
    <a:lvl2pPr marL="457200" algn="r" rtl="1" fontAlgn="base">
      <a:spcBef>
        <a:spcPct val="0"/>
      </a:spcBef>
      <a:spcAft>
        <a:spcPct val="0"/>
      </a:spcAft>
      <a:defRPr sz="3600" i="1" kern="1200">
        <a:solidFill>
          <a:schemeClr val="tx1"/>
        </a:solidFill>
        <a:latin typeface="Arial" charset="0"/>
        <a:ea typeface="+mn-ea"/>
        <a:cs typeface="Arial" charset="0"/>
      </a:defRPr>
    </a:lvl2pPr>
    <a:lvl3pPr marL="914400" algn="r" rtl="1" fontAlgn="base">
      <a:spcBef>
        <a:spcPct val="0"/>
      </a:spcBef>
      <a:spcAft>
        <a:spcPct val="0"/>
      </a:spcAft>
      <a:defRPr sz="3600" i="1" kern="1200">
        <a:solidFill>
          <a:schemeClr val="tx1"/>
        </a:solidFill>
        <a:latin typeface="Arial" charset="0"/>
        <a:ea typeface="+mn-ea"/>
        <a:cs typeface="Arial" charset="0"/>
      </a:defRPr>
    </a:lvl3pPr>
    <a:lvl4pPr marL="1371600" algn="r" rtl="1" fontAlgn="base">
      <a:spcBef>
        <a:spcPct val="0"/>
      </a:spcBef>
      <a:spcAft>
        <a:spcPct val="0"/>
      </a:spcAft>
      <a:defRPr sz="3600" i="1" kern="1200">
        <a:solidFill>
          <a:schemeClr val="tx1"/>
        </a:solidFill>
        <a:latin typeface="Arial" charset="0"/>
        <a:ea typeface="+mn-ea"/>
        <a:cs typeface="Arial" charset="0"/>
      </a:defRPr>
    </a:lvl4pPr>
    <a:lvl5pPr marL="1828800" algn="r" rtl="1" fontAlgn="base">
      <a:spcBef>
        <a:spcPct val="0"/>
      </a:spcBef>
      <a:spcAft>
        <a:spcPct val="0"/>
      </a:spcAft>
      <a:defRPr sz="3600" i="1" kern="1200">
        <a:solidFill>
          <a:schemeClr val="tx1"/>
        </a:solidFill>
        <a:latin typeface="Arial" charset="0"/>
        <a:ea typeface="+mn-ea"/>
        <a:cs typeface="Arial" charset="0"/>
      </a:defRPr>
    </a:lvl5pPr>
    <a:lvl6pPr marL="2286000" algn="r" defTabSz="914400" rtl="1" eaLnBrk="1" latinLnBrk="0" hangingPunct="1">
      <a:defRPr sz="3600" i="1" kern="1200">
        <a:solidFill>
          <a:schemeClr val="tx1"/>
        </a:solidFill>
        <a:latin typeface="Arial" charset="0"/>
        <a:ea typeface="+mn-ea"/>
        <a:cs typeface="Arial" charset="0"/>
      </a:defRPr>
    </a:lvl6pPr>
    <a:lvl7pPr marL="2743200" algn="r" defTabSz="914400" rtl="1" eaLnBrk="1" latinLnBrk="0" hangingPunct="1">
      <a:defRPr sz="3600" i="1" kern="1200">
        <a:solidFill>
          <a:schemeClr val="tx1"/>
        </a:solidFill>
        <a:latin typeface="Arial" charset="0"/>
        <a:ea typeface="+mn-ea"/>
        <a:cs typeface="Arial" charset="0"/>
      </a:defRPr>
    </a:lvl7pPr>
    <a:lvl8pPr marL="3200400" algn="r" defTabSz="914400" rtl="1" eaLnBrk="1" latinLnBrk="0" hangingPunct="1">
      <a:defRPr sz="3600" i="1" kern="1200">
        <a:solidFill>
          <a:schemeClr val="tx1"/>
        </a:solidFill>
        <a:latin typeface="Arial" charset="0"/>
        <a:ea typeface="+mn-ea"/>
        <a:cs typeface="Arial" charset="0"/>
      </a:defRPr>
    </a:lvl8pPr>
    <a:lvl9pPr marL="3657600" algn="r" defTabSz="914400" rtl="1" eaLnBrk="1" latinLnBrk="0" hangingPunct="1">
      <a:defRPr sz="3600" i="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FF0000"/>
    <a:srgbClr val="33CCFF"/>
    <a:srgbClr val="00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89246" autoAdjust="0"/>
    <p:restoredTop sz="91222" autoAdjust="0"/>
  </p:normalViewPr>
  <p:slideViewPr>
    <p:cSldViewPr>
      <p:cViewPr>
        <p:scale>
          <a:sx n="80" d="100"/>
          <a:sy n="80" d="100"/>
        </p:scale>
        <p:origin x="-105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lvl1pPr>
          </a:lstStyle>
          <a:p>
            <a:endParaRPr lang="en-US"/>
          </a:p>
        </p:txBody>
      </p:sp>
      <p:sp>
        <p:nvSpPr>
          <p:cNvPr id="14339"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i="0"/>
            </a:lvl1pPr>
          </a:lstStyle>
          <a:p>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4342"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a:lvl1pPr>
          </a:lstStyle>
          <a:p>
            <a:endParaRPr lang="en-US"/>
          </a:p>
        </p:txBody>
      </p:sp>
      <p:sp>
        <p:nvSpPr>
          <p:cNvPr id="14343"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i="0"/>
            </a:lvl1pPr>
          </a:lstStyle>
          <a:p>
            <a:fld id="{9D2317A6-7580-49D7-8CF5-D3757F3FFC9F}" type="slidenum">
              <a:rPr lang="ar-SA"/>
              <a:pPr/>
              <a:t>‹#›</a:t>
            </a:fld>
            <a:endParaRPr 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charset="0"/>
        <a:ea typeface="+mn-ea"/>
        <a:cs typeface="Arial" charset="0"/>
      </a:defRPr>
    </a:lvl1pPr>
    <a:lvl2pPr marL="457200" algn="r" rtl="1" fontAlgn="base">
      <a:spcBef>
        <a:spcPct val="30000"/>
      </a:spcBef>
      <a:spcAft>
        <a:spcPct val="0"/>
      </a:spcAft>
      <a:defRPr sz="1200" kern="1200">
        <a:solidFill>
          <a:schemeClr val="tx1"/>
        </a:solidFill>
        <a:latin typeface="Arial" charset="0"/>
        <a:ea typeface="+mn-ea"/>
        <a:cs typeface="Arial" charset="0"/>
      </a:defRPr>
    </a:lvl2pPr>
    <a:lvl3pPr marL="914400" algn="r" rtl="1" fontAlgn="base">
      <a:spcBef>
        <a:spcPct val="30000"/>
      </a:spcBef>
      <a:spcAft>
        <a:spcPct val="0"/>
      </a:spcAft>
      <a:defRPr sz="1200" kern="1200">
        <a:solidFill>
          <a:schemeClr val="tx1"/>
        </a:solidFill>
        <a:latin typeface="Arial" charset="0"/>
        <a:ea typeface="+mn-ea"/>
        <a:cs typeface="Arial" charset="0"/>
      </a:defRPr>
    </a:lvl3pPr>
    <a:lvl4pPr marL="1371600" algn="r" rtl="1" fontAlgn="base">
      <a:spcBef>
        <a:spcPct val="30000"/>
      </a:spcBef>
      <a:spcAft>
        <a:spcPct val="0"/>
      </a:spcAft>
      <a:defRPr sz="1200" kern="1200">
        <a:solidFill>
          <a:schemeClr val="tx1"/>
        </a:solidFill>
        <a:latin typeface="Arial" charset="0"/>
        <a:ea typeface="+mn-ea"/>
        <a:cs typeface="Arial" charset="0"/>
      </a:defRPr>
    </a:lvl4pPr>
    <a:lvl5pPr marL="1828800" algn="r" rtl="1" fontAlgn="base">
      <a:spcBef>
        <a:spcPct val="30000"/>
      </a:spcBef>
      <a:spcAft>
        <a:spcPct val="0"/>
      </a:spcAft>
      <a:defRPr sz="1200" kern="1200">
        <a:solidFill>
          <a:schemeClr val="tx1"/>
        </a:solidFill>
        <a:latin typeface="Arial" charset="0"/>
        <a:ea typeface="+mn-ea"/>
        <a:cs typeface="Arial"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AB3A7CDF-58BD-4709-8A61-CAFC08E39E01}"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B5B88115-73C6-44D0-A751-0A93C2979A70}"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5797BAB2-7EC0-4272-A6B9-4BD64F6584B3}"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F8F94393-66F8-49FF-9651-7D93401481E5}"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BFF8C6E4-7DDA-417E-9332-6A3A17940698}"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E971D8C5-4F4A-41E1-A1D7-30AD0AE8488D}"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lvl1pPr>
              <a:defRPr/>
            </a:lvl1pPr>
          </a:lstStyle>
          <a:p>
            <a:endParaRPr lang="en-US"/>
          </a:p>
        </p:txBody>
      </p:sp>
      <p:sp>
        <p:nvSpPr>
          <p:cNvPr id="8" name="عنصر نائب للتذييل 7"/>
          <p:cNvSpPr>
            <a:spLocks noGrp="1"/>
          </p:cNvSpPr>
          <p:nvPr>
            <p:ph type="ftr" sz="quarter" idx="11"/>
          </p:nvPr>
        </p:nvSpPr>
        <p:spPr/>
        <p:txBody>
          <a:bodyPr/>
          <a:lstStyle>
            <a:lvl1pPr>
              <a:defRPr/>
            </a:lvl1pPr>
          </a:lstStyle>
          <a:p>
            <a:endParaRPr lang="en-US"/>
          </a:p>
        </p:txBody>
      </p:sp>
      <p:sp>
        <p:nvSpPr>
          <p:cNvPr id="9" name="عنصر نائب لرقم الشريحة 8"/>
          <p:cNvSpPr>
            <a:spLocks noGrp="1"/>
          </p:cNvSpPr>
          <p:nvPr>
            <p:ph type="sldNum" sz="quarter" idx="12"/>
          </p:nvPr>
        </p:nvSpPr>
        <p:spPr/>
        <p:txBody>
          <a:bodyPr/>
          <a:lstStyle>
            <a:lvl1pPr>
              <a:defRPr/>
            </a:lvl1pPr>
          </a:lstStyle>
          <a:p>
            <a:fld id="{B0112E58-2E1A-470E-9BE0-F246B2F3BE90}"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lvl1pPr>
              <a:defRPr/>
            </a:lvl1pPr>
          </a:lstStyle>
          <a:p>
            <a:endParaRPr lang="en-US"/>
          </a:p>
        </p:txBody>
      </p:sp>
      <p:sp>
        <p:nvSpPr>
          <p:cNvPr id="4" name="عنصر نائب للتذييل 3"/>
          <p:cNvSpPr>
            <a:spLocks noGrp="1"/>
          </p:cNvSpPr>
          <p:nvPr>
            <p:ph type="ftr" sz="quarter" idx="11"/>
          </p:nvPr>
        </p:nvSpPr>
        <p:spPr/>
        <p:txBody>
          <a:bodyPr/>
          <a:lstStyle>
            <a:lvl1pPr>
              <a:defRPr/>
            </a:lvl1pPr>
          </a:lstStyle>
          <a:p>
            <a:endParaRPr lang="en-US"/>
          </a:p>
        </p:txBody>
      </p:sp>
      <p:sp>
        <p:nvSpPr>
          <p:cNvPr id="5" name="عنصر نائب لرقم الشريحة 4"/>
          <p:cNvSpPr>
            <a:spLocks noGrp="1"/>
          </p:cNvSpPr>
          <p:nvPr>
            <p:ph type="sldNum" sz="quarter" idx="12"/>
          </p:nvPr>
        </p:nvSpPr>
        <p:spPr/>
        <p:txBody>
          <a:bodyPr/>
          <a:lstStyle>
            <a:lvl1pPr>
              <a:defRPr/>
            </a:lvl1pPr>
          </a:lstStyle>
          <a:p>
            <a:fld id="{7CAD332E-1B79-414F-931B-FFAE11BF3EE6}"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a:p>
        </p:txBody>
      </p:sp>
      <p:sp>
        <p:nvSpPr>
          <p:cNvPr id="3" name="عنصر نائب للتذييل 2"/>
          <p:cNvSpPr>
            <a:spLocks noGrp="1"/>
          </p:cNvSpPr>
          <p:nvPr>
            <p:ph type="ftr" sz="quarter" idx="11"/>
          </p:nvPr>
        </p:nvSpPr>
        <p:spPr/>
        <p:txBody>
          <a:bodyPr/>
          <a:lstStyle>
            <a:lvl1pPr>
              <a:defRPr/>
            </a:lvl1pPr>
          </a:lstStyle>
          <a:p>
            <a:endParaRPr lang="en-US"/>
          </a:p>
        </p:txBody>
      </p:sp>
      <p:sp>
        <p:nvSpPr>
          <p:cNvPr id="4" name="عنصر نائب لرقم الشريحة 3"/>
          <p:cNvSpPr>
            <a:spLocks noGrp="1"/>
          </p:cNvSpPr>
          <p:nvPr>
            <p:ph type="sldNum" sz="quarter" idx="12"/>
          </p:nvPr>
        </p:nvSpPr>
        <p:spPr/>
        <p:txBody>
          <a:bodyPr/>
          <a:lstStyle>
            <a:lvl1pPr>
              <a:defRPr/>
            </a:lvl1pPr>
          </a:lstStyle>
          <a:p>
            <a:fld id="{BF0BC03E-F082-4267-96E6-C755F448620D}"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0B80F288-853B-4F73-8F50-4433AA45C3D7}"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الرمز لإضافة صورة</a:t>
            </a:r>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A5F6F204-4796-4D9A-BAE4-5A5675A0AFA5}"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vl1pPr>
          </a:lstStyle>
          <a:p>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i="0"/>
            </a:lvl1pPr>
          </a:lstStyle>
          <a:p>
            <a:fld id="{68FF14E0-3959-4F4B-9FB2-7A223A321765}"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1" fontAlgn="base" hangingPunct="1">
        <a:spcBef>
          <a:spcPct val="0"/>
        </a:spcBef>
        <a:spcAft>
          <a:spcPct val="0"/>
        </a:spcAft>
        <a:defRPr sz="4400">
          <a:solidFill>
            <a:schemeClr val="tx2"/>
          </a:solidFill>
          <a:latin typeface="+mj-lt"/>
          <a:ea typeface="+mj-ea"/>
          <a:cs typeface="+mj-cs"/>
        </a:defRPr>
      </a:lvl1pPr>
      <a:lvl2pPr algn="ctr" rtl="1" eaLnBrk="1" fontAlgn="base" hangingPunct="1">
        <a:spcBef>
          <a:spcPct val="0"/>
        </a:spcBef>
        <a:spcAft>
          <a:spcPct val="0"/>
        </a:spcAft>
        <a:defRPr sz="4400">
          <a:solidFill>
            <a:schemeClr val="tx2"/>
          </a:solidFill>
          <a:latin typeface="Arial" charset="0"/>
          <a:cs typeface="Arial" charset="0"/>
        </a:defRPr>
      </a:lvl2pPr>
      <a:lvl3pPr algn="ctr" rtl="1" eaLnBrk="1" fontAlgn="base" hangingPunct="1">
        <a:spcBef>
          <a:spcPct val="0"/>
        </a:spcBef>
        <a:spcAft>
          <a:spcPct val="0"/>
        </a:spcAft>
        <a:defRPr sz="4400">
          <a:solidFill>
            <a:schemeClr val="tx2"/>
          </a:solidFill>
          <a:latin typeface="Arial" charset="0"/>
          <a:cs typeface="Arial" charset="0"/>
        </a:defRPr>
      </a:lvl3pPr>
      <a:lvl4pPr algn="ctr" rtl="1" eaLnBrk="1" fontAlgn="base" hangingPunct="1">
        <a:spcBef>
          <a:spcPct val="0"/>
        </a:spcBef>
        <a:spcAft>
          <a:spcPct val="0"/>
        </a:spcAft>
        <a:defRPr sz="4400">
          <a:solidFill>
            <a:schemeClr val="tx2"/>
          </a:solidFill>
          <a:latin typeface="Arial" charset="0"/>
          <a:cs typeface="Arial" charset="0"/>
        </a:defRPr>
      </a:lvl4pPr>
      <a:lvl5pPr algn="ctr" rtl="1" eaLnBrk="1" fontAlgn="base" hangingPunct="1">
        <a:spcBef>
          <a:spcPct val="0"/>
        </a:spcBef>
        <a:spcAft>
          <a:spcPct val="0"/>
        </a:spcAft>
        <a:defRPr sz="4400">
          <a:solidFill>
            <a:schemeClr val="tx2"/>
          </a:solidFill>
          <a:latin typeface="Arial" charset="0"/>
          <a:cs typeface="Arial" charset="0"/>
        </a:defRPr>
      </a:lvl5pPr>
      <a:lvl6pPr marL="457200" algn="ctr" rtl="1" eaLnBrk="1" fontAlgn="base" hangingPunct="1">
        <a:spcBef>
          <a:spcPct val="0"/>
        </a:spcBef>
        <a:spcAft>
          <a:spcPct val="0"/>
        </a:spcAft>
        <a:defRPr sz="4400">
          <a:solidFill>
            <a:schemeClr val="tx2"/>
          </a:solidFill>
          <a:latin typeface="Arial" charset="0"/>
          <a:cs typeface="Arial" charset="0"/>
        </a:defRPr>
      </a:lvl6pPr>
      <a:lvl7pPr marL="914400" algn="ctr" rtl="1" eaLnBrk="1" fontAlgn="base" hangingPunct="1">
        <a:spcBef>
          <a:spcPct val="0"/>
        </a:spcBef>
        <a:spcAft>
          <a:spcPct val="0"/>
        </a:spcAft>
        <a:defRPr sz="4400">
          <a:solidFill>
            <a:schemeClr val="tx2"/>
          </a:solidFill>
          <a:latin typeface="Arial" charset="0"/>
          <a:cs typeface="Arial" charset="0"/>
        </a:defRPr>
      </a:lvl7pPr>
      <a:lvl8pPr marL="1371600" algn="ctr" rtl="1" eaLnBrk="1" fontAlgn="base" hangingPunct="1">
        <a:spcBef>
          <a:spcPct val="0"/>
        </a:spcBef>
        <a:spcAft>
          <a:spcPct val="0"/>
        </a:spcAft>
        <a:defRPr sz="4400">
          <a:solidFill>
            <a:schemeClr val="tx2"/>
          </a:solidFill>
          <a:latin typeface="Arial" charset="0"/>
          <a:cs typeface="Arial" charset="0"/>
        </a:defRPr>
      </a:lvl8pPr>
      <a:lvl9pPr marL="1828800" algn="ctr" rtl="1"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cs typeface="+mn-cs"/>
        </a:defRPr>
      </a:lvl2pPr>
      <a:lvl3pPr marL="1143000" indent="-228600" algn="r" rtl="1" eaLnBrk="1" fontAlgn="base" hangingPunct="1">
        <a:spcBef>
          <a:spcPct val="20000"/>
        </a:spcBef>
        <a:spcAft>
          <a:spcPct val="0"/>
        </a:spcAft>
        <a:buChar char="•"/>
        <a:defRPr sz="2400">
          <a:solidFill>
            <a:schemeClr val="tx1"/>
          </a:solidFill>
          <a:latin typeface="+mn-lt"/>
          <a:cs typeface="+mn-cs"/>
        </a:defRPr>
      </a:lvl3pPr>
      <a:lvl4pPr marL="1600200" indent="-228600" algn="r" rtl="1" eaLnBrk="1" fontAlgn="base" hangingPunct="1">
        <a:spcBef>
          <a:spcPct val="20000"/>
        </a:spcBef>
        <a:spcAft>
          <a:spcPct val="0"/>
        </a:spcAft>
        <a:buChar char="–"/>
        <a:defRPr sz="2000">
          <a:solidFill>
            <a:schemeClr val="tx1"/>
          </a:solidFill>
          <a:latin typeface="+mn-lt"/>
          <a:cs typeface="+mn-cs"/>
        </a:defRPr>
      </a:lvl4pPr>
      <a:lvl5pPr marL="2057400" indent="-228600" algn="r" rtl="1" eaLnBrk="1" fontAlgn="base" hangingPunct="1">
        <a:spcBef>
          <a:spcPct val="20000"/>
        </a:spcBef>
        <a:spcAft>
          <a:spcPct val="0"/>
        </a:spcAft>
        <a:buChar char="»"/>
        <a:defRPr sz="2000">
          <a:solidFill>
            <a:schemeClr val="tx1"/>
          </a:solidFill>
          <a:latin typeface="+mn-lt"/>
          <a:cs typeface="+mn-cs"/>
        </a:defRPr>
      </a:lvl5pPr>
      <a:lvl6pPr marL="2514600" indent="-228600" algn="r" rtl="1" eaLnBrk="1" fontAlgn="base" hangingPunct="1">
        <a:spcBef>
          <a:spcPct val="20000"/>
        </a:spcBef>
        <a:spcAft>
          <a:spcPct val="0"/>
        </a:spcAft>
        <a:buChar char="»"/>
        <a:defRPr sz="2000">
          <a:solidFill>
            <a:schemeClr val="tx1"/>
          </a:solidFill>
          <a:latin typeface="+mn-lt"/>
          <a:cs typeface="+mn-cs"/>
        </a:defRPr>
      </a:lvl6pPr>
      <a:lvl7pPr marL="2971800" indent="-228600" algn="r" rtl="1" eaLnBrk="1" fontAlgn="base" hangingPunct="1">
        <a:spcBef>
          <a:spcPct val="20000"/>
        </a:spcBef>
        <a:spcAft>
          <a:spcPct val="0"/>
        </a:spcAft>
        <a:buChar char="»"/>
        <a:defRPr sz="2000">
          <a:solidFill>
            <a:schemeClr val="tx1"/>
          </a:solidFill>
          <a:latin typeface="+mn-lt"/>
          <a:cs typeface="+mn-cs"/>
        </a:defRPr>
      </a:lvl7pPr>
      <a:lvl8pPr marL="3429000" indent="-228600" algn="r" rtl="1" eaLnBrk="1" fontAlgn="base" hangingPunct="1">
        <a:spcBef>
          <a:spcPct val="20000"/>
        </a:spcBef>
        <a:spcAft>
          <a:spcPct val="0"/>
        </a:spcAft>
        <a:buChar char="»"/>
        <a:defRPr sz="2000">
          <a:solidFill>
            <a:schemeClr val="tx1"/>
          </a:solidFill>
          <a:latin typeface="+mn-lt"/>
          <a:cs typeface="+mn-cs"/>
        </a:defRPr>
      </a:lvl8pPr>
      <a:lvl9pPr marL="3886200" indent="-228600" algn="r" rtl="1" eaLnBrk="1" fontAlgn="base" hangingPunct="1">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2" name="AutoShape 6"/>
          <p:cNvSpPr>
            <a:spLocks noChangeArrowheads="1"/>
          </p:cNvSpPr>
          <p:nvPr/>
        </p:nvSpPr>
        <p:spPr bwMode="auto">
          <a:xfrm>
            <a:off x="5357818" y="1571612"/>
            <a:ext cx="3203575" cy="431800"/>
          </a:xfrm>
          <a:prstGeom prst="flowChartTerminator">
            <a:avLst/>
          </a:prstGeom>
          <a:blipFill>
            <a:blip r:embed="rId2"/>
            <a:tile tx="0" ty="0" sx="100000" sy="100000" flip="none" algn="tl"/>
          </a:blipFill>
          <a:ln w="9525">
            <a:solidFill>
              <a:schemeClr val="tx1"/>
            </a:solidFill>
            <a:miter lim="800000"/>
            <a:headEnd/>
            <a:tailEnd/>
          </a:ln>
          <a:effectLst/>
        </p:spPr>
        <p:txBody>
          <a:bodyPr wrap="none" anchor="ctr"/>
          <a:lstStyle/>
          <a:p>
            <a:pPr algn="ctr"/>
            <a:r>
              <a:rPr lang="ar-SA" u="sng" dirty="0"/>
              <a:t>تعريفه</a:t>
            </a:r>
            <a:endParaRPr lang="en-US" u="sng" dirty="0"/>
          </a:p>
        </p:txBody>
      </p:sp>
      <p:sp>
        <p:nvSpPr>
          <p:cNvPr id="116744" name="Text Box 8"/>
          <p:cNvSpPr txBox="1">
            <a:spLocks noChangeArrowheads="1"/>
          </p:cNvSpPr>
          <p:nvPr/>
        </p:nvSpPr>
        <p:spPr bwMode="auto">
          <a:xfrm>
            <a:off x="0" y="2214554"/>
            <a:ext cx="9001156" cy="2563812"/>
          </a:xfrm>
          <a:prstGeom prst="rect">
            <a:avLst/>
          </a:prstGeom>
          <a:blipFill>
            <a:blip r:embed="rId3"/>
            <a:tile tx="0" ty="0" sx="100000" sy="100000" flip="none" algn="tl"/>
          </a:blipFill>
          <a:ln w="9525">
            <a:noFill/>
            <a:miter lim="800000"/>
            <a:headEnd/>
            <a:tailEnd/>
          </a:ln>
          <a:effectLst/>
        </p:spPr>
        <p:txBody>
          <a:bodyPr wrap="square">
            <a:spAutoFit/>
          </a:bodyPr>
          <a:lstStyle/>
          <a:p>
            <a:pPr>
              <a:spcBef>
                <a:spcPct val="50000"/>
              </a:spcBef>
            </a:pPr>
            <a:r>
              <a:rPr lang="ar-SA" u="sng" dirty="0"/>
              <a:t>أن يقصد الاعتداء على آدمي معصوم بآلة </a:t>
            </a:r>
            <a:r>
              <a:rPr lang="ar-SA" u="sng" dirty="0" err="1"/>
              <a:t>لاتقتل</a:t>
            </a:r>
            <a:r>
              <a:rPr lang="ar-SA" u="sng" dirty="0"/>
              <a:t> في الغالب فيموت ذلك .</a:t>
            </a:r>
          </a:p>
          <a:p>
            <a:pPr>
              <a:spcBef>
                <a:spcPct val="50000"/>
              </a:spcBef>
            </a:pPr>
            <a:r>
              <a:rPr lang="ar-SA" u="sng" dirty="0"/>
              <a:t>ويسمى أيضاٌ : ” عمد </a:t>
            </a:r>
            <a:r>
              <a:rPr lang="ar-SA" u="sng" dirty="0" err="1"/>
              <a:t>الخظأ</a:t>
            </a:r>
            <a:r>
              <a:rPr lang="ar-SA" u="sng" dirty="0"/>
              <a:t> ” </a:t>
            </a:r>
            <a:r>
              <a:rPr lang="ar-SA" u="sng" dirty="0" err="1"/>
              <a:t>و</a:t>
            </a:r>
            <a:r>
              <a:rPr lang="ar-SA" u="sng" dirty="0"/>
              <a:t> ” خطأ العمد ” , لأن الجاني  قصد الاعتداء ولم يقصد القتل,فاجتمع فيه العمد والخطأ .</a:t>
            </a:r>
            <a:endParaRPr lang="en-US" u="sng" dirty="0"/>
          </a:p>
        </p:txBody>
      </p:sp>
      <p:sp>
        <p:nvSpPr>
          <p:cNvPr id="5" name="AutoShape 6"/>
          <p:cNvSpPr>
            <a:spLocks noChangeArrowheads="1"/>
          </p:cNvSpPr>
          <p:nvPr/>
        </p:nvSpPr>
        <p:spPr bwMode="auto">
          <a:xfrm>
            <a:off x="1500166" y="260350"/>
            <a:ext cx="6500858" cy="720725"/>
          </a:xfrm>
          <a:prstGeom prst="downArrowCallout">
            <a:avLst>
              <a:gd name="adj1" fmla="val 317181"/>
              <a:gd name="adj2" fmla="val 317181"/>
              <a:gd name="adj3" fmla="val 16667"/>
              <a:gd name="adj4" fmla="val 66667"/>
            </a:avLst>
          </a:prstGeom>
          <a:blipFill>
            <a:blip r:embed="rId2"/>
            <a:tile tx="0" ty="0" sx="100000" sy="100000" flip="none" algn="tl"/>
          </a:blipFill>
          <a:ln w="9525">
            <a:solidFill>
              <a:schemeClr val="tx1"/>
            </a:solidFill>
            <a:miter lim="800000"/>
            <a:headEnd/>
            <a:tailEnd/>
          </a:ln>
          <a:effectLst/>
        </p:spPr>
        <p:txBody>
          <a:bodyPr wrap="none" anchor="ctr"/>
          <a:lstStyle/>
          <a:p>
            <a:pPr algn="ctr"/>
            <a:r>
              <a:rPr lang="ar-SA" u="sng" dirty="0" smtClean="0"/>
              <a:t>النوع الثاني : القتل شبه العمد</a:t>
            </a:r>
            <a:endParaRPr lang="en-US" u="sn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14422"/>
            <a:ext cx="8229600" cy="5429288"/>
          </a:xfrm>
        </p:spPr>
        <p:txBody>
          <a:bodyPr/>
          <a:lstStyle/>
          <a:p>
            <a:pPr>
              <a:buNone/>
            </a:pPr>
            <a:r>
              <a:rPr lang="ar-SA" sz="2800" b="1" u="sng" dirty="0" smtClean="0">
                <a:solidFill>
                  <a:srgbClr val="C00000"/>
                </a:solidFill>
              </a:rPr>
              <a:t>الأول : </a:t>
            </a:r>
            <a:r>
              <a:rPr lang="ar-SA" sz="2800" b="1" u="sng" dirty="0" smtClean="0">
                <a:solidFill>
                  <a:srgbClr val="7030A0"/>
                </a:solidFill>
              </a:rPr>
              <a:t>الدية المخففة وهي حق لأولياء المقتول .                     </a:t>
            </a:r>
          </a:p>
          <a:p>
            <a:pPr>
              <a:buNone/>
            </a:pPr>
            <a:r>
              <a:rPr lang="ar-SA" sz="2800" b="1" u="sng" dirty="0" smtClean="0">
                <a:solidFill>
                  <a:srgbClr val="0070C0"/>
                </a:solidFill>
              </a:rPr>
              <a:t>ومقدار دية المسلم الذكر في القتل الخطأ : مائة من الإبل ولكنها مخففة من حيث السن ، وهي تعادل بالريال السعودي الآن مائة ألف ريال والكافر على النصف من ذلك ودية المرأة نصف دية الرجل كل بحسب دينه فدية المسلمة على النصف من دية المسلم ودية الكافرة على النصف من دية الكافر .</a:t>
            </a:r>
          </a:p>
          <a:p>
            <a:pPr>
              <a:buNone/>
            </a:pPr>
            <a:r>
              <a:rPr lang="ar-SA" sz="2800" b="1" u="sng" dirty="0" smtClean="0">
                <a:solidFill>
                  <a:srgbClr val="C00000"/>
                </a:solidFill>
              </a:rPr>
              <a:t>ثانياً : </a:t>
            </a:r>
            <a:r>
              <a:rPr lang="ar-SA" sz="2800" b="1" u="sng" dirty="0" smtClean="0">
                <a:solidFill>
                  <a:srgbClr val="7030A0"/>
                </a:solidFill>
              </a:rPr>
              <a:t>الكفارة وهي حق لله تعالى وتكون على القاتل خاصة .                     </a:t>
            </a:r>
          </a:p>
          <a:p>
            <a:pPr>
              <a:buNone/>
            </a:pPr>
            <a:r>
              <a:rPr lang="ar-SA" sz="2800" b="1" u="sng" dirty="0" smtClean="0">
                <a:solidFill>
                  <a:srgbClr val="0070C0"/>
                </a:solidFill>
              </a:rPr>
              <a:t>وهي عتق رقبة فإن لم يجد فصيام شهرين متتابعين ، </a:t>
            </a:r>
          </a:p>
          <a:p>
            <a:pPr>
              <a:buNone/>
            </a:pPr>
            <a:r>
              <a:rPr lang="ar-SA" sz="2800" b="1" u="sng" dirty="0" smtClean="0">
                <a:solidFill>
                  <a:srgbClr val="0070C0"/>
                </a:solidFill>
              </a:rPr>
              <a:t>والحكمة من مشروعيتها : تطهير القاتل من ذنبه ، لأنه لا يخلو من نوع تفريط وناسب أن يتحملها هو لئلا يخلو من تحمل </a:t>
            </a:r>
            <a:r>
              <a:rPr lang="ar-SA" sz="2800" b="1" u="sng" dirty="0" err="1" smtClean="0">
                <a:solidFill>
                  <a:srgbClr val="0070C0"/>
                </a:solidFill>
              </a:rPr>
              <a:t>شيئ</a:t>
            </a:r>
            <a:r>
              <a:rPr lang="ar-SA" sz="2800" b="1" u="sng" dirty="0" smtClean="0">
                <a:solidFill>
                  <a:srgbClr val="0070C0"/>
                </a:solidFill>
              </a:rPr>
              <a:t> بسبب جنايته حيث لم يتحمل من الدية شيئاً .</a:t>
            </a:r>
          </a:p>
          <a:p>
            <a:pPr>
              <a:buNone/>
            </a:pPr>
            <a:r>
              <a:rPr lang="ar-SA" sz="2800" b="1" dirty="0" smtClean="0">
                <a:solidFill>
                  <a:srgbClr val="0070C0"/>
                </a:solidFill>
              </a:rPr>
              <a:t> </a:t>
            </a:r>
          </a:p>
          <a:p>
            <a:pPr>
              <a:buNone/>
            </a:pPr>
            <a:endParaRPr lang="ar-SA" sz="2800" b="1" dirty="0" smtClean="0">
              <a:solidFill>
                <a:srgbClr val="0070C0"/>
              </a:solidFill>
            </a:endParaRPr>
          </a:p>
        </p:txBody>
      </p:sp>
      <p:sp>
        <p:nvSpPr>
          <p:cNvPr id="4" name="AutoShape 6"/>
          <p:cNvSpPr>
            <a:spLocks noChangeArrowheads="1"/>
          </p:cNvSpPr>
          <p:nvPr/>
        </p:nvSpPr>
        <p:spPr bwMode="auto">
          <a:xfrm>
            <a:off x="2071670" y="428604"/>
            <a:ext cx="4929222" cy="571504"/>
          </a:xfrm>
          <a:prstGeom prst="flowChartTerminator">
            <a:avLst/>
          </a:prstGeom>
          <a:blipFill>
            <a:blip r:embed="rId2"/>
            <a:tile tx="0" ty="0" sx="100000" sy="100000" flip="none" algn="tl"/>
          </a:blipFill>
          <a:ln w="9525">
            <a:solidFill>
              <a:schemeClr val="tx1"/>
            </a:solidFill>
            <a:miter lim="800000"/>
            <a:headEnd/>
            <a:tailEnd/>
          </a:ln>
          <a:effectLst/>
        </p:spPr>
        <p:txBody>
          <a:bodyPr wrap="none" anchor="ctr"/>
          <a:lstStyle/>
          <a:p>
            <a:pPr algn="ctr"/>
            <a:r>
              <a:rPr lang="ar-SA" b="1" i="0" dirty="0" smtClean="0"/>
              <a:t>يترتب على القاتل خطأ أمران :</a:t>
            </a:r>
            <a:endParaRPr lang="en-US" b="1" i="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0" y="1628775"/>
            <a:ext cx="8913813" cy="4464050"/>
          </a:xfrm>
        </p:spPr>
        <p:txBody>
          <a:bodyPr/>
          <a:lstStyle/>
          <a:p>
            <a:pPr>
              <a:buFontTx/>
              <a:buNone/>
            </a:pPr>
            <a:r>
              <a:rPr lang="ar-SA" sz="3600" dirty="0"/>
              <a:t> </a:t>
            </a:r>
            <a:endParaRPr lang="en-US" b="1" dirty="0"/>
          </a:p>
        </p:txBody>
      </p:sp>
      <p:sp>
        <p:nvSpPr>
          <p:cNvPr id="4103" name="Text Box 7"/>
          <p:cNvSpPr txBox="1">
            <a:spLocks noChangeArrowheads="1"/>
          </p:cNvSpPr>
          <p:nvPr/>
        </p:nvSpPr>
        <p:spPr bwMode="auto">
          <a:xfrm>
            <a:off x="323850" y="1700213"/>
            <a:ext cx="8569325" cy="2041525"/>
          </a:xfrm>
          <a:prstGeom prst="rect">
            <a:avLst/>
          </a:prstGeom>
          <a:blipFill>
            <a:blip r:embed="rId2"/>
            <a:tile tx="0" ty="0" sx="100000" sy="100000" flip="none" algn="tl"/>
          </a:blipFill>
          <a:ln w="9525">
            <a:noFill/>
            <a:miter lim="800000"/>
            <a:headEnd/>
            <a:tailEnd/>
          </a:ln>
          <a:effectLst/>
        </p:spPr>
        <p:txBody>
          <a:bodyPr>
            <a:spAutoFit/>
          </a:bodyPr>
          <a:lstStyle/>
          <a:p>
            <a:pPr marL="342900" indent="-342900">
              <a:spcBef>
                <a:spcPct val="50000"/>
              </a:spcBef>
            </a:pPr>
            <a:r>
              <a:rPr lang="ar-SA" sz="3200" dirty="0"/>
              <a:t>عن أبي هريرة رضي الله عنه قال : اقتتلت امرأتان من هذيل فرمت </a:t>
            </a:r>
            <a:r>
              <a:rPr lang="ar-SA" sz="3200" dirty="0" err="1"/>
              <a:t>إحدهما</a:t>
            </a:r>
            <a:r>
              <a:rPr lang="ar-SA" sz="3200" dirty="0"/>
              <a:t> الأخرى بحجر, فقتلتها وما في بطنها , فاختصموا إلى رسول الله صلى عليه وسلم , فقضى أن دية جنينها غرة عبد أو وليدة , وقضى بداية المرأة على عاقلتها .</a:t>
            </a:r>
            <a:endParaRPr lang="en-US" sz="3200" dirty="0"/>
          </a:p>
        </p:txBody>
      </p:sp>
      <p:sp>
        <p:nvSpPr>
          <p:cNvPr id="4106" name="Text Box 10"/>
          <p:cNvSpPr txBox="1">
            <a:spLocks noChangeArrowheads="1"/>
          </p:cNvSpPr>
          <p:nvPr/>
        </p:nvSpPr>
        <p:spPr bwMode="auto">
          <a:xfrm>
            <a:off x="468313" y="4724400"/>
            <a:ext cx="8135937" cy="1320800"/>
          </a:xfrm>
          <a:prstGeom prst="rect">
            <a:avLst/>
          </a:prstGeom>
          <a:blipFill>
            <a:blip r:embed="rId2"/>
            <a:tile tx="0" ty="0" sx="100000" sy="100000" flip="none" algn="tl"/>
          </a:blipFill>
          <a:ln w="9525">
            <a:solidFill>
              <a:schemeClr val="accent2"/>
            </a:solidFill>
            <a:miter lim="800000"/>
            <a:headEnd/>
            <a:tailEnd/>
          </a:ln>
          <a:effectLst/>
        </p:spPr>
        <p:txBody>
          <a:bodyPr>
            <a:spAutoFit/>
          </a:bodyPr>
          <a:lstStyle/>
          <a:p>
            <a:pPr>
              <a:spcBef>
                <a:spcPct val="50000"/>
              </a:spcBef>
            </a:pPr>
            <a:r>
              <a:rPr lang="ar-SA" sz="3200" u="sng" dirty="0" err="1"/>
              <a:t>االقتل</a:t>
            </a:r>
            <a:r>
              <a:rPr lang="ar-SA" sz="3200" u="sng" dirty="0"/>
              <a:t> شبه العمد </a:t>
            </a:r>
            <a:r>
              <a:rPr lang="ar-SA" sz="3200" u="sng" dirty="0">
                <a:solidFill>
                  <a:srgbClr val="FF0000"/>
                </a:solidFill>
              </a:rPr>
              <a:t>محرم</a:t>
            </a:r>
            <a:r>
              <a:rPr lang="ar-SA" sz="3200" u="sng" dirty="0"/>
              <a:t> لأنه اعتداء وظلم .</a:t>
            </a:r>
          </a:p>
          <a:p>
            <a:pPr>
              <a:spcBef>
                <a:spcPct val="50000"/>
              </a:spcBef>
            </a:pPr>
            <a:r>
              <a:rPr lang="ar-SA" sz="3200" u="sng" dirty="0" err="1"/>
              <a:t>االدليل</a:t>
            </a:r>
            <a:r>
              <a:rPr lang="ar-SA" sz="3200" u="sng" dirty="0"/>
              <a:t> ( </a:t>
            </a:r>
            <a:r>
              <a:rPr lang="ar-SA" sz="3200" u="sng" dirty="0" err="1"/>
              <a:t>ولاتعتد</a:t>
            </a:r>
            <a:r>
              <a:rPr lang="ar-SA" sz="3200" u="sng" dirty="0"/>
              <a:t> </a:t>
            </a:r>
            <a:r>
              <a:rPr lang="ar-SA" sz="3200" u="sng" dirty="0" err="1"/>
              <a:t>وا</a:t>
            </a:r>
            <a:r>
              <a:rPr lang="ar-SA" sz="3200" u="sng" dirty="0"/>
              <a:t> إن الله لا يحب المعتدين ) </a:t>
            </a:r>
            <a:endParaRPr lang="en-US" sz="3200" u="sng" dirty="0"/>
          </a:p>
        </p:txBody>
      </p:sp>
      <p:sp>
        <p:nvSpPr>
          <p:cNvPr id="7" name="AutoShape 6"/>
          <p:cNvSpPr>
            <a:spLocks noChangeArrowheads="1"/>
          </p:cNvSpPr>
          <p:nvPr/>
        </p:nvSpPr>
        <p:spPr bwMode="auto">
          <a:xfrm>
            <a:off x="1500166" y="260350"/>
            <a:ext cx="6500858" cy="720725"/>
          </a:xfrm>
          <a:prstGeom prst="downArrowCallout">
            <a:avLst>
              <a:gd name="adj1" fmla="val 317181"/>
              <a:gd name="adj2" fmla="val 317181"/>
              <a:gd name="adj3" fmla="val 16667"/>
              <a:gd name="adj4" fmla="val 66667"/>
            </a:avLst>
          </a:prstGeom>
          <a:blipFill dpi="0" rotWithShape="1">
            <a:blip r:embed="rId3"/>
            <a:srcRect/>
            <a:tile tx="0" ty="0" sx="100000" sy="100000" flip="none" algn="tl"/>
          </a:blipFill>
          <a:ln w="9525">
            <a:solidFill>
              <a:schemeClr val="tx1"/>
            </a:solidFill>
            <a:miter lim="800000"/>
            <a:headEnd/>
            <a:tailEnd/>
          </a:ln>
          <a:effectLst/>
        </p:spPr>
        <p:txBody>
          <a:bodyPr wrap="none" anchor="ctr"/>
          <a:lstStyle/>
          <a:p>
            <a:pPr algn="ctr"/>
            <a:r>
              <a:rPr lang="ar-SA" dirty="0" smtClean="0"/>
              <a:t>دلــــيــــــلـــــه</a:t>
            </a:r>
            <a:endParaRPr lang="en-US" dirty="0"/>
          </a:p>
        </p:txBody>
      </p:sp>
      <p:sp>
        <p:nvSpPr>
          <p:cNvPr id="8" name="AutoShape 6"/>
          <p:cNvSpPr>
            <a:spLocks noChangeArrowheads="1"/>
          </p:cNvSpPr>
          <p:nvPr/>
        </p:nvSpPr>
        <p:spPr bwMode="auto">
          <a:xfrm>
            <a:off x="1500166" y="3857628"/>
            <a:ext cx="6500858" cy="720725"/>
          </a:xfrm>
          <a:prstGeom prst="downArrowCallout">
            <a:avLst>
              <a:gd name="adj1" fmla="val 317181"/>
              <a:gd name="adj2" fmla="val 317181"/>
              <a:gd name="adj3" fmla="val 16667"/>
              <a:gd name="adj4" fmla="val 66667"/>
            </a:avLst>
          </a:prstGeom>
          <a:blipFill>
            <a:blip r:embed="rId3"/>
            <a:tile tx="0" ty="0" sx="100000" sy="100000" flip="none" algn="tl"/>
          </a:blipFill>
          <a:ln w="9525">
            <a:solidFill>
              <a:schemeClr val="tx1"/>
            </a:solidFill>
            <a:miter lim="800000"/>
            <a:headEnd/>
            <a:tailEnd/>
          </a:ln>
          <a:effectLst/>
        </p:spPr>
        <p:txBody>
          <a:bodyPr wrap="none" anchor="ctr"/>
          <a:lstStyle/>
          <a:p>
            <a:pPr algn="ctr"/>
            <a:r>
              <a:rPr lang="ar-SA" u="sng" dirty="0" smtClean="0"/>
              <a:t>حـــــكـــــمـــــه</a:t>
            </a:r>
            <a:endParaRPr lang="en-US" u="sng" dirty="0"/>
          </a:p>
        </p:txBody>
      </p:sp>
    </p:spTree>
  </p:cSld>
  <p:clrMapOvr>
    <a:masterClrMapping/>
  </p:clrMapOvr>
  <p:transition spd="slow">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p:cTn id="7" dur="500" fill="hold"/>
                                        <p:tgtEl>
                                          <p:spTgt spid="409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099">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09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09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9" name="Text Box 9"/>
          <p:cNvSpPr txBox="1">
            <a:spLocks noChangeArrowheads="1"/>
          </p:cNvSpPr>
          <p:nvPr/>
        </p:nvSpPr>
        <p:spPr bwMode="auto">
          <a:xfrm>
            <a:off x="0" y="920737"/>
            <a:ext cx="8929718" cy="579437"/>
          </a:xfrm>
          <a:prstGeom prst="rect">
            <a:avLst/>
          </a:prstGeom>
          <a:blipFill>
            <a:blip r:embed="rId2"/>
            <a:tile tx="0" ty="0" sx="100000" sy="100000" flip="none" algn="tl"/>
          </a:blipFill>
          <a:ln w="9525">
            <a:noFill/>
            <a:miter lim="800000"/>
            <a:headEnd/>
            <a:tailEnd/>
          </a:ln>
          <a:effectLst/>
        </p:spPr>
        <p:txBody>
          <a:bodyPr wrap="square">
            <a:spAutoFit/>
          </a:bodyPr>
          <a:lstStyle/>
          <a:p>
            <a:pPr>
              <a:spcBef>
                <a:spcPct val="50000"/>
              </a:spcBef>
            </a:pPr>
            <a:r>
              <a:rPr lang="ar-SA" sz="3200" u="sng" dirty="0" err="1"/>
              <a:t>االقتل</a:t>
            </a:r>
            <a:r>
              <a:rPr lang="ar-SA" sz="3200" u="sng" dirty="0"/>
              <a:t> شبه العمد لا قصاص فيه , ولكن يترتب عليه أمران :</a:t>
            </a:r>
            <a:endParaRPr lang="en-US" sz="3200" u="sng" dirty="0"/>
          </a:p>
        </p:txBody>
      </p:sp>
      <p:sp>
        <p:nvSpPr>
          <p:cNvPr id="5130" name="Text Box 10"/>
          <p:cNvSpPr txBox="1">
            <a:spLocks noChangeArrowheads="1"/>
          </p:cNvSpPr>
          <p:nvPr/>
        </p:nvSpPr>
        <p:spPr bwMode="auto">
          <a:xfrm>
            <a:off x="215900" y="1341438"/>
            <a:ext cx="8713818" cy="579437"/>
          </a:xfrm>
          <a:prstGeom prst="rect">
            <a:avLst/>
          </a:prstGeom>
          <a:noFill/>
          <a:ln w="9525">
            <a:noFill/>
            <a:miter lim="800000"/>
            <a:headEnd/>
            <a:tailEnd/>
          </a:ln>
          <a:effectLst/>
        </p:spPr>
        <p:txBody>
          <a:bodyPr wrap="square">
            <a:spAutoFit/>
          </a:bodyPr>
          <a:lstStyle/>
          <a:p>
            <a:pPr>
              <a:spcBef>
                <a:spcPct val="50000"/>
              </a:spcBef>
            </a:pPr>
            <a:endParaRPr lang="en-US" sz="3200"/>
          </a:p>
        </p:txBody>
      </p:sp>
      <p:sp>
        <p:nvSpPr>
          <p:cNvPr id="5131" name="AutoShape 11"/>
          <p:cNvSpPr>
            <a:spLocks noChangeArrowheads="1"/>
          </p:cNvSpPr>
          <p:nvPr/>
        </p:nvSpPr>
        <p:spPr bwMode="auto">
          <a:xfrm>
            <a:off x="2771775" y="1571612"/>
            <a:ext cx="4392613" cy="647700"/>
          </a:xfrm>
          <a:prstGeom prst="roundRect">
            <a:avLst>
              <a:gd name="adj" fmla="val 16667"/>
            </a:avLst>
          </a:prstGeom>
          <a:blipFill>
            <a:blip r:embed="rId2"/>
            <a:tile tx="0" ty="0" sx="100000" sy="100000" flip="none" algn="tl"/>
          </a:blipFill>
          <a:ln w="9525">
            <a:solidFill>
              <a:schemeClr val="tx1"/>
            </a:solidFill>
            <a:round/>
            <a:headEnd/>
            <a:tailEnd/>
          </a:ln>
          <a:effectLst/>
        </p:spPr>
        <p:txBody>
          <a:bodyPr wrap="none" anchor="ctr"/>
          <a:lstStyle/>
          <a:p>
            <a:pPr algn="ctr"/>
            <a:r>
              <a:rPr lang="ar-SA" sz="3200" u="sng" dirty="0" err="1"/>
              <a:t>االأول</a:t>
            </a:r>
            <a:r>
              <a:rPr lang="ar-SA" sz="3200" u="sng" dirty="0"/>
              <a:t> : وجوب الدية المغلطة :</a:t>
            </a:r>
            <a:endParaRPr lang="en-US" sz="3200" u="sng" dirty="0"/>
          </a:p>
        </p:txBody>
      </p:sp>
      <p:sp>
        <p:nvSpPr>
          <p:cNvPr id="5133" name="Text Box 13"/>
          <p:cNvSpPr txBox="1">
            <a:spLocks noChangeArrowheads="1"/>
          </p:cNvSpPr>
          <p:nvPr/>
        </p:nvSpPr>
        <p:spPr bwMode="auto">
          <a:xfrm>
            <a:off x="428596" y="2357430"/>
            <a:ext cx="8286808" cy="3754874"/>
          </a:xfrm>
          <a:prstGeom prst="rect">
            <a:avLst/>
          </a:prstGeom>
          <a:blipFill>
            <a:blip r:embed="rId3"/>
            <a:tile tx="0" ty="0" sx="100000" sy="100000" flip="none" algn="tl"/>
          </a:blipFill>
          <a:ln w="9525">
            <a:noFill/>
            <a:miter lim="800000"/>
            <a:headEnd/>
            <a:tailEnd/>
          </a:ln>
          <a:effectLst/>
        </p:spPr>
        <p:txBody>
          <a:bodyPr wrap="square">
            <a:spAutoFit/>
          </a:bodyPr>
          <a:lstStyle/>
          <a:p>
            <a:pPr>
              <a:spcBef>
                <a:spcPct val="50000"/>
              </a:spcBef>
              <a:buFont typeface="Wingdings" pitchFamily="2" charset="2"/>
              <a:buChar char="§"/>
            </a:pPr>
            <a:r>
              <a:rPr lang="ar-SA" sz="2800" u="sng" dirty="0" smtClean="0"/>
              <a:t> وهي </a:t>
            </a:r>
            <a:r>
              <a:rPr lang="ar-SA" sz="2800" u="sng" dirty="0"/>
              <a:t>حق لأولياء القتيل ( الورثة) , ومقدارها مثل دية القتل العمد</a:t>
            </a:r>
            <a:r>
              <a:rPr lang="ar-SA" sz="2800" u="sng" dirty="0" smtClean="0"/>
              <a:t>,</a:t>
            </a:r>
          </a:p>
          <a:p>
            <a:pPr>
              <a:spcBef>
                <a:spcPct val="50000"/>
              </a:spcBef>
              <a:buFont typeface="Wingdings" pitchFamily="2" charset="2"/>
              <a:buChar char="§"/>
            </a:pPr>
            <a:r>
              <a:rPr lang="ar-SA" sz="2800" u="sng" dirty="0" smtClean="0"/>
              <a:t> </a:t>
            </a:r>
            <a:r>
              <a:rPr lang="ar-SA" sz="2800" u="sng" dirty="0"/>
              <a:t>لكنها تختلف عن دية القتل العمد بأنها تجب على عاقلة الجاني , وهم قبيلته أي قرابته من جهة أبيه , وذلك من باب النصرة </a:t>
            </a:r>
            <a:r>
              <a:rPr lang="ar-SA" sz="2800" u="sng" dirty="0" smtClean="0"/>
              <a:t>الإعانة </a:t>
            </a:r>
            <a:r>
              <a:rPr lang="ar-SA" sz="2800" u="sng" dirty="0"/>
              <a:t>له لئلا </a:t>
            </a:r>
            <a:r>
              <a:rPr lang="ar-SA" sz="2800" u="sng" dirty="0" err="1"/>
              <a:t>تجحف</a:t>
            </a:r>
            <a:r>
              <a:rPr lang="ar-SA" sz="2800" u="sng" dirty="0"/>
              <a:t> بماله </a:t>
            </a:r>
            <a:r>
              <a:rPr lang="ar-SA" sz="2800" u="sng" dirty="0" smtClean="0"/>
              <a:t>,</a:t>
            </a:r>
          </a:p>
          <a:p>
            <a:pPr>
              <a:spcBef>
                <a:spcPct val="50000"/>
              </a:spcBef>
              <a:buFont typeface="Wingdings" pitchFamily="2" charset="2"/>
              <a:buChar char="§"/>
            </a:pPr>
            <a:r>
              <a:rPr lang="ar-SA" sz="2800" u="sng" dirty="0" smtClean="0"/>
              <a:t> </a:t>
            </a:r>
            <a:r>
              <a:rPr lang="ar-SA" sz="2800" u="sng" dirty="0"/>
              <a:t>وتكون أيضاُ مؤجلة في ثلاث سنوات.</a:t>
            </a:r>
          </a:p>
          <a:p>
            <a:pPr>
              <a:spcBef>
                <a:spcPct val="50000"/>
              </a:spcBef>
            </a:pPr>
            <a:r>
              <a:rPr lang="ar-SA" sz="2800" u="sng" dirty="0"/>
              <a:t>وتدفع الدية لورثة القتيل , كل بحسب نصيبه , فإن عفا بعضهم أوكلهم سقط من الدية بمقدار </a:t>
            </a:r>
            <a:r>
              <a:rPr lang="ar-SA" sz="2800" u="sng" dirty="0" err="1"/>
              <a:t>المعفو</a:t>
            </a:r>
            <a:r>
              <a:rPr lang="ar-SA" sz="2800" u="sng" dirty="0"/>
              <a:t> عنه .</a:t>
            </a:r>
            <a:endParaRPr lang="en-US" sz="2800" u="sng" dirty="0"/>
          </a:p>
        </p:txBody>
      </p:sp>
      <p:sp>
        <p:nvSpPr>
          <p:cNvPr id="7" name="AutoShape 6"/>
          <p:cNvSpPr>
            <a:spLocks noChangeArrowheads="1"/>
          </p:cNvSpPr>
          <p:nvPr/>
        </p:nvSpPr>
        <p:spPr bwMode="auto">
          <a:xfrm>
            <a:off x="1500166" y="71414"/>
            <a:ext cx="6500858" cy="720725"/>
          </a:xfrm>
          <a:prstGeom prst="downArrowCallout">
            <a:avLst>
              <a:gd name="adj1" fmla="val 317181"/>
              <a:gd name="adj2" fmla="val 317181"/>
              <a:gd name="adj3" fmla="val 16667"/>
              <a:gd name="adj4" fmla="val 66667"/>
            </a:avLst>
          </a:prstGeom>
          <a:blipFill>
            <a:blip r:embed="rId2"/>
            <a:tile tx="0" ty="0" sx="100000" sy="100000" flip="none" algn="tl"/>
          </a:blipFill>
          <a:ln w="9525">
            <a:solidFill>
              <a:schemeClr val="tx1"/>
            </a:solidFill>
            <a:miter lim="800000"/>
            <a:headEnd/>
            <a:tailEnd/>
          </a:ln>
          <a:effectLst/>
        </p:spPr>
        <p:txBody>
          <a:bodyPr wrap="none" anchor="ctr"/>
          <a:lstStyle/>
          <a:p>
            <a:pPr algn="ctr"/>
            <a:r>
              <a:rPr lang="ar-SA" u="sng" dirty="0" err="1" smtClean="0"/>
              <a:t>مايترتب</a:t>
            </a:r>
            <a:r>
              <a:rPr lang="ar-SA" u="sng" dirty="0" smtClean="0"/>
              <a:t> على القتل شبه العمد</a:t>
            </a:r>
            <a:endParaRPr lang="en-US" u="sng" dirty="0"/>
          </a:p>
        </p:txBody>
      </p:sp>
    </p:spTree>
  </p:cSld>
  <p:clrMapOvr>
    <a:masterClrMapping/>
  </p:clrMapOvr>
  <p:transition spd="slow">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AutoShape 4"/>
          <p:cNvSpPr>
            <a:spLocks noChangeArrowheads="1"/>
          </p:cNvSpPr>
          <p:nvPr/>
        </p:nvSpPr>
        <p:spPr bwMode="auto">
          <a:xfrm>
            <a:off x="2555875" y="476250"/>
            <a:ext cx="4824413" cy="647700"/>
          </a:xfrm>
          <a:prstGeom prst="roundRect">
            <a:avLst>
              <a:gd name="adj" fmla="val 16667"/>
            </a:avLst>
          </a:prstGeom>
          <a:blipFill>
            <a:blip r:embed="rId2"/>
            <a:tile tx="0" ty="0" sx="100000" sy="100000" flip="none" algn="tl"/>
          </a:blipFill>
          <a:ln w="9525">
            <a:solidFill>
              <a:schemeClr val="tx1"/>
            </a:solidFill>
            <a:round/>
            <a:headEnd/>
            <a:tailEnd/>
          </a:ln>
          <a:effectLst/>
        </p:spPr>
        <p:txBody>
          <a:bodyPr wrap="none" anchor="ctr"/>
          <a:lstStyle/>
          <a:p>
            <a:pPr algn="ctr"/>
            <a:r>
              <a:rPr lang="ar-SA" sz="3200" u="sng" dirty="0"/>
              <a:t>والثاني : وجوب الكفارة</a:t>
            </a:r>
            <a:endParaRPr lang="en-US" sz="3200" u="sng" dirty="0"/>
          </a:p>
        </p:txBody>
      </p:sp>
      <p:sp>
        <p:nvSpPr>
          <p:cNvPr id="6149" name="Text Box 5"/>
          <p:cNvSpPr txBox="1">
            <a:spLocks noChangeArrowheads="1"/>
          </p:cNvSpPr>
          <p:nvPr/>
        </p:nvSpPr>
        <p:spPr bwMode="auto">
          <a:xfrm>
            <a:off x="0" y="1412875"/>
            <a:ext cx="8929718" cy="2530475"/>
          </a:xfrm>
          <a:prstGeom prst="rect">
            <a:avLst/>
          </a:prstGeom>
          <a:blipFill>
            <a:blip r:embed="rId3"/>
            <a:tile tx="0" ty="0" sx="100000" sy="100000" flip="none" algn="tl"/>
          </a:blipFill>
          <a:ln w="9525">
            <a:noFill/>
            <a:miter lim="800000"/>
            <a:headEnd/>
            <a:tailEnd/>
          </a:ln>
          <a:effectLst/>
        </p:spPr>
        <p:txBody>
          <a:bodyPr wrap="square">
            <a:spAutoFit/>
          </a:bodyPr>
          <a:lstStyle/>
          <a:p>
            <a:pPr>
              <a:spcBef>
                <a:spcPct val="50000"/>
              </a:spcBef>
            </a:pPr>
            <a:r>
              <a:rPr lang="ar-SA" sz="3200" u="sng" dirty="0"/>
              <a:t>وهي حق لله تعالى , </a:t>
            </a:r>
            <a:r>
              <a:rPr lang="ar-SA" sz="3200" u="sng" dirty="0" err="1"/>
              <a:t>لاتسقط</a:t>
            </a:r>
            <a:r>
              <a:rPr lang="ar-SA" sz="3200" u="sng" dirty="0"/>
              <a:t> ولو عفا الورثة عن الدية.</a:t>
            </a:r>
          </a:p>
          <a:p>
            <a:pPr>
              <a:spcBef>
                <a:spcPct val="50000"/>
              </a:spcBef>
            </a:pPr>
            <a:r>
              <a:rPr lang="ar-SA" sz="3200" u="sng" dirty="0"/>
              <a:t>والكفارة : عتق رقبة مؤمنة , فإن لم يجد فصيام شهرين متتابعين .</a:t>
            </a:r>
          </a:p>
          <a:p>
            <a:pPr>
              <a:spcBef>
                <a:spcPct val="50000"/>
              </a:spcBef>
            </a:pPr>
            <a:r>
              <a:rPr lang="ar-SA" sz="3200" u="sng" dirty="0"/>
              <a:t>والحكمة من مشروعيتها : محو الإثم الحاصل بسبب الاعتداء على النفس المعصومة .</a:t>
            </a:r>
            <a:endParaRPr lang="en-US" sz="3200" u="sng" dirty="0"/>
          </a:p>
        </p:txBody>
      </p:sp>
      <p:cxnSp>
        <p:nvCxnSpPr>
          <p:cNvPr id="6150" name="AutoShape 6"/>
          <p:cNvCxnSpPr>
            <a:cxnSpLocks noChangeShapeType="1"/>
          </p:cNvCxnSpPr>
          <p:nvPr/>
        </p:nvCxnSpPr>
        <p:spPr bwMode="auto">
          <a:xfrm>
            <a:off x="1835150" y="4724400"/>
            <a:ext cx="6337300" cy="0"/>
          </a:xfrm>
          <a:prstGeom prst="straightConnector1">
            <a:avLst/>
          </a:prstGeom>
          <a:noFill/>
          <a:ln w="9525">
            <a:solidFill>
              <a:schemeClr val="tx1"/>
            </a:solidFill>
            <a:round/>
            <a:headEnd/>
            <a:tailEnd/>
          </a:ln>
          <a:effectLst/>
        </p:spPr>
      </p:cxnSp>
    </p:spTree>
  </p:cSld>
  <p:clrMapOvr>
    <a:masterClrMapping/>
  </p:clrMapOvr>
  <p:transition spd="slow">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2" name="AutoShape 6"/>
          <p:cNvSpPr>
            <a:spLocks noChangeArrowheads="1"/>
          </p:cNvSpPr>
          <p:nvPr/>
        </p:nvSpPr>
        <p:spPr bwMode="auto">
          <a:xfrm>
            <a:off x="5357818" y="1571612"/>
            <a:ext cx="3203575" cy="431800"/>
          </a:xfrm>
          <a:prstGeom prst="flowChartTerminator">
            <a:avLst/>
          </a:prstGeom>
          <a:blipFill>
            <a:blip r:embed="rId2"/>
            <a:tile tx="0" ty="0" sx="100000" sy="100000" flip="none" algn="tl"/>
          </a:blipFill>
          <a:ln w="9525">
            <a:solidFill>
              <a:schemeClr val="tx1"/>
            </a:solidFill>
            <a:miter lim="800000"/>
            <a:headEnd/>
            <a:tailEnd/>
          </a:ln>
          <a:effectLst/>
        </p:spPr>
        <p:txBody>
          <a:bodyPr wrap="none" anchor="ctr"/>
          <a:lstStyle/>
          <a:p>
            <a:pPr algn="ctr"/>
            <a:r>
              <a:rPr lang="ar-SA" u="sng" dirty="0"/>
              <a:t>تعريفه</a:t>
            </a:r>
            <a:endParaRPr lang="en-US" u="sng" dirty="0"/>
          </a:p>
        </p:txBody>
      </p:sp>
      <p:sp>
        <p:nvSpPr>
          <p:cNvPr id="5" name="AutoShape 6"/>
          <p:cNvSpPr>
            <a:spLocks noChangeArrowheads="1"/>
          </p:cNvSpPr>
          <p:nvPr/>
        </p:nvSpPr>
        <p:spPr bwMode="auto">
          <a:xfrm>
            <a:off x="1500166" y="260350"/>
            <a:ext cx="6500858" cy="720725"/>
          </a:xfrm>
          <a:prstGeom prst="downArrowCallout">
            <a:avLst>
              <a:gd name="adj1" fmla="val 317181"/>
              <a:gd name="adj2" fmla="val 317181"/>
              <a:gd name="adj3" fmla="val 16667"/>
              <a:gd name="adj4" fmla="val 66667"/>
            </a:avLst>
          </a:prstGeom>
          <a:blipFill>
            <a:blip r:embed="rId2"/>
            <a:tile tx="0" ty="0" sx="100000" sy="100000" flip="none" algn="tl"/>
          </a:blipFill>
          <a:ln w="9525">
            <a:solidFill>
              <a:schemeClr val="tx1"/>
            </a:solidFill>
            <a:miter lim="800000"/>
            <a:headEnd/>
            <a:tailEnd/>
          </a:ln>
          <a:effectLst/>
        </p:spPr>
        <p:txBody>
          <a:bodyPr wrap="none" anchor="ctr"/>
          <a:lstStyle/>
          <a:p>
            <a:pPr algn="ctr"/>
            <a:r>
              <a:rPr lang="ar-SA" i="0" dirty="0" smtClean="0"/>
              <a:t>النوع الثالث : القتل الخطأ</a:t>
            </a:r>
            <a:endParaRPr lang="en-US" i="0" dirty="0"/>
          </a:p>
        </p:txBody>
      </p:sp>
      <p:sp>
        <p:nvSpPr>
          <p:cNvPr id="6" name="مستطيل 5"/>
          <p:cNvSpPr/>
          <p:nvPr/>
        </p:nvSpPr>
        <p:spPr>
          <a:xfrm>
            <a:off x="714348" y="2551837"/>
            <a:ext cx="7143800" cy="1077218"/>
          </a:xfrm>
          <a:prstGeom prst="rect">
            <a:avLst/>
          </a:prstGeom>
        </p:spPr>
        <p:txBody>
          <a:bodyPr wrap="square">
            <a:spAutoFit/>
          </a:bodyPr>
          <a:lstStyle/>
          <a:p>
            <a:pPr>
              <a:spcBef>
                <a:spcPct val="50000"/>
              </a:spcBef>
            </a:pPr>
            <a:r>
              <a:rPr lang="ar-SA" sz="3200" b="1" i="0" u="sng" dirty="0" smtClean="0">
                <a:latin typeface="Times New Roman" pitchFamily="18" charset="0"/>
              </a:rPr>
              <a:t>هو أن يفعل المكلف ما يباح له فعله فيصيب آدمياً معصوماً فيقتله.</a:t>
            </a:r>
            <a:endParaRPr lang="en-US" sz="3200" b="1" i="0" u="sng" dirty="0">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85720" y="1000108"/>
            <a:ext cx="8429684" cy="954107"/>
          </a:xfrm>
          <a:prstGeom prst="rect">
            <a:avLst/>
          </a:prstGeom>
        </p:spPr>
        <p:txBody>
          <a:bodyPr wrap="square">
            <a:spAutoFit/>
          </a:bodyPr>
          <a:lstStyle/>
          <a:p>
            <a:pPr>
              <a:spcBef>
                <a:spcPct val="50000"/>
              </a:spcBef>
            </a:pPr>
            <a:r>
              <a:rPr lang="ar-SA" sz="2800" b="1" i="0" dirty="0" smtClean="0">
                <a:solidFill>
                  <a:srgbClr val="C00000"/>
                </a:solidFill>
                <a:latin typeface="Times New Roman" pitchFamily="18" charset="0"/>
              </a:rPr>
              <a:t>1-</a:t>
            </a:r>
            <a:r>
              <a:rPr lang="ar-SA" sz="2800" b="1" i="0" dirty="0" smtClean="0">
                <a:latin typeface="Times New Roman" pitchFamily="18" charset="0"/>
              </a:rPr>
              <a:t> </a:t>
            </a:r>
            <a:r>
              <a:rPr lang="ar-SA" sz="2800" b="1" i="0" dirty="0" smtClean="0">
                <a:solidFill>
                  <a:srgbClr val="0070C0"/>
                </a:solidFill>
                <a:latin typeface="Times New Roman" pitchFamily="18" charset="0"/>
              </a:rPr>
              <a:t>قد يقصد الجاني أن يفعل فعلاً مباحاً فيخطئ في فعله ،    </a:t>
            </a:r>
            <a:r>
              <a:rPr lang="ar-SA" sz="2800" b="1" i="0" dirty="0" smtClean="0">
                <a:solidFill>
                  <a:srgbClr val="7030A0"/>
                </a:solidFill>
                <a:latin typeface="Times New Roman" pitchFamily="18" charset="0"/>
              </a:rPr>
              <a:t>مثل أن يرمي صيداً فيصيب آدمياً .</a:t>
            </a:r>
            <a:endParaRPr lang="en-US" sz="2800" b="1" i="0" dirty="0">
              <a:solidFill>
                <a:srgbClr val="7030A0"/>
              </a:solidFill>
              <a:latin typeface="Times New Roman" pitchFamily="18" charset="0"/>
            </a:endParaRPr>
          </a:p>
        </p:txBody>
      </p:sp>
      <p:sp>
        <p:nvSpPr>
          <p:cNvPr id="7" name="AutoShape 6"/>
          <p:cNvSpPr>
            <a:spLocks noChangeArrowheads="1"/>
          </p:cNvSpPr>
          <p:nvPr/>
        </p:nvSpPr>
        <p:spPr bwMode="auto">
          <a:xfrm>
            <a:off x="2928926" y="428604"/>
            <a:ext cx="3203575" cy="431800"/>
          </a:xfrm>
          <a:prstGeom prst="flowChartTerminator">
            <a:avLst/>
          </a:prstGeom>
          <a:blipFill>
            <a:blip r:embed="rId2"/>
            <a:tile tx="0" ty="0" sx="100000" sy="100000" flip="none" algn="tl"/>
          </a:blipFill>
          <a:ln w="9525">
            <a:solidFill>
              <a:schemeClr val="tx1"/>
            </a:solidFill>
            <a:miter lim="800000"/>
            <a:headEnd/>
            <a:tailEnd/>
          </a:ln>
          <a:effectLst/>
        </p:spPr>
        <p:txBody>
          <a:bodyPr wrap="none" anchor="ctr"/>
          <a:lstStyle/>
          <a:p>
            <a:pPr algn="ctr"/>
            <a:r>
              <a:rPr lang="ar-SA" b="1" i="0" dirty="0" smtClean="0"/>
              <a:t>أمثلته :</a:t>
            </a:r>
            <a:endParaRPr lang="en-US" b="1" i="0" dirty="0"/>
          </a:p>
        </p:txBody>
      </p:sp>
      <p:sp>
        <p:nvSpPr>
          <p:cNvPr id="9" name="مستطيل 8"/>
          <p:cNvSpPr/>
          <p:nvPr/>
        </p:nvSpPr>
        <p:spPr>
          <a:xfrm>
            <a:off x="357158" y="2143116"/>
            <a:ext cx="8429684" cy="954107"/>
          </a:xfrm>
          <a:prstGeom prst="rect">
            <a:avLst/>
          </a:prstGeom>
        </p:spPr>
        <p:txBody>
          <a:bodyPr wrap="square">
            <a:spAutoFit/>
          </a:bodyPr>
          <a:lstStyle/>
          <a:p>
            <a:pPr>
              <a:spcBef>
                <a:spcPct val="50000"/>
              </a:spcBef>
            </a:pPr>
            <a:r>
              <a:rPr lang="ar-SA" sz="2800" b="1" i="0" dirty="0" smtClean="0">
                <a:solidFill>
                  <a:srgbClr val="C00000"/>
                </a:solidFill>
                <a:latin typeface="Times New Roman" pitchFamily="18" charset="0"/>
              </a:rPr>
              <a:t>2-</a:t>
            </a:r>
            <a:r>
              <a:rPr lang="ar-SA" sz="2800" b="1" i="0" dirty="0" smtClean="0">
                <a:latin typeface="Times New Roman" pitchFamily="18" charset="0"/>
              </a:rPr>
              <a:t> </a:t>
            </a:r>
            <a:r>
              <a:rPr lang="ar-SA" sz="2800" b="1" i="0" dirty="0" smtClean="0">
                <a:solidFill>
                  <a:srgbClr val="0070C0"/>
                </a:solidFill>
                <a:latin typeface="Times New Roman" pitchFamily="18" charset="0"/>
              </a:rPr>
              <a:t>قد يقصد الجاني أن يفعل فعلاً مباحاً فيخطئ في ظنه ،    </a:t>
            </a:r>
            <a:r>
              <a:rPr lang="ar-SA" sz="2800" b="1" i="0" dirty="0" smtClean="0">
                <a:solidFill>
                  <a:srgbClr val="7030A0"/>
                </a:solidFill>
                <a:latin typeface="Times New Roman" pitchFamily="18" charset="0"/>
              </a:rPr>
              <a:t>مثل أن يرمي شيئاً </a:t>
            </a:r>
            <a:r>
              <a:rPr lang="ar-SA" sz="2800" b="1" i="0" dirty="0" err="1" smtClean="0">
                <a:solidFill>
                  <a:srgbClr val="7030A0"/>
                </a:solidFill>
                <a:latin typeface="Times New Roman" pitchFamily="18" charset="0"/>
              </a:rPr>
              <a:t>ظاناً</a:t>
            </a:r>
            <a:r>
              <a:rPr lang="ar-SA" sz="2800" b="1" i="0" dirty="0" smtClean="0">
                <a:solidFill>
                  <a:srgbClr val="7030A0"/>
                </a:solidFill>
                <a:latin typeface="Times New Roman" pitchFamily="18" charset="0"/>
              </a:rPr>
              <a:t> أنه صيد فيتبين أنه آدمي .</a:t>
            </a:r>
            <a:endParaRPr lang="en-US" sz="2800" b="1" i="0" dirty="0">
              <a:solidFill>
                <a:srgbClr val="7030A0"/>
              </a:solidFill>
              <a:latin typeface="Times New Roman" pitchFamily="18" charset="0"/>
            </a:endParaRPr>
          </a:p>
        </p:txBody>
      </p:sp>
      <p:sp>
        <p:nvSpPr>
          <p:cNvPr id="10" name="مستطيل 9"/>
          <p:cNvSpPr/>
          <p:nvPr/>
        </p:nvSpPr>
        <p:spPr>
          <a:xfrm>
            <a:off x="428596" y="3286124"/>
            <a:ext cx="8429684" cy="954107"/>
          </a:xfrm>
          <a:prstGeom prst="rect">
            <a:avLst/>
          </a:prstGeom>
        </p:spPr>
        <p:txBody>
          <a:bodyPr wrap="square">
            <a:spAutoFit/>
          </a:bodyPr>
          <a:lstStyle/>
          <a:p>
            <a:pPr>
              <a:spcBef>
                <a:spcPct val="50000"/>
              </a:spcBef>
            </a:pPr>
            <a:r>
              <a:rPr lang="ar-SA" sz="2800" b="1" i="0" dirty="0" smtClean="0">
                <a:solidFill>
                  <a:srgbClr val="C00000"/>
                </a:solidFill>
                <a:latin typeface="Times New Roman" pitchFamily="18" charset="0"/>
              </a:rPr>
              <a:t>3-</a:t>
            </a:r>
            <a:r>
              <a:rPr lang="ar-SA" sz="2800" b="1" i="0" dirty="0" smtClean="0">
                <a:latin typeface="Times New Roman" pitchFamily="18" charset="0"/>
              </a:rPr>
              <a:t> </a:t>
            </a:r>
            <a:r>
              <a:rPr lang="ar-SA" sz="2800" b="1" i="0" dirty="0" smtClean="0">
                <a:solidFill>
                  <a:srgbClr val="0070C0"/>
                </a:solidFill>
                <a:latin typeface="Times New Roman" pitchFamily="18" charset="0"/>
              </a:rPr>
              <a:t>قد لا يقصد الجاني الفعل أصلاً </a:t>
            </a:r>
            <a:r>
              <a:rPr lang="ar-SA" sz="2800" b="1" i="0" dirty="0" smtClean="0">
                <a:solidFill>
                  <a:srgbClr val="7030A0"/>
                </a:solidFill>
                <a:latin typeface="Times New Roman" pitchFamily="18" charset="0"/>
              </a:rPr>
              <a:t>كنائم ينقلب على طفل بجواره من دون أن يشعر فيقتله .</a:t>
            </a:r>
            <a:endParaRPr lang="en-US" sz="2800" b="1" i="0" dirty="0">
              <a:solidFill>
                <a:srgbClr val="7030A0"/>
              </a:solidFill>
              <a:latin typeface="Times New Roman" pitchFamily="18" charset="0"/>
            </a:endParaRPr>
          </a:p>
        </p:txBody>
      </p:sp>
      <p:sp>
        <p:nvSpPr>
          <p:cNvPr id="11" name="مستطيل 10"/>
          <p:cNvSpPr/>
          <p:nvPr/>
        </p:nvSpPr>
        <p:spPr>
          <a:xfrm>
            <a:off x="285720" y="4357694"/>
            <a:ext cx="8572560" cy="954107"/>
          </a:xfrm>
          <a:prstGeom prst="rect">
            <a:avLst/>
          </a:prstGeom>
        </p:spPr>
        <p:txBody>
          <a:bodyPr wrap="square">
            <a:spAutoFit/>
          </a:bodyPr>
          <a:lstStyle/>
          <a:p>
            <a:pPr>
              <a:spcBef>
                <a:spcPct val="50000"/>
              </a:spcBef>
            </a:pPr>
            <a:r>
              <a:rPr lang="ar-SA" sz="2800" b="1" i="0" dirty="0" smtClean="0">
                <a:solidFill>
                  <a:srgbClr val="C00000"/>
                </a:solidFill>
                <a:latin typeface="Times New Roman" pitchFamily="18" charset="0"/>
              </a:rPr>
              <a:t>4-</a:t>
            </a:r>
            <a:r>
              <a:rPr lang="ar-SA" sz="2800" b="1" i="0" dirty="0" smtClean="0">
                <a:latin typeface="Times New Roman" pitchFamily="18" charset="0"/>
              </a:rPr>
              <a:t> </a:t>
            </a:r>
            <a:r>
              <a:rPr lang="ar-SA" sz="2800" b="1" i="0" dirty="0" smtClean="0">
                <a:solidFill>
                  <a:srgbClr val="0070C0"/>
                </a:solidFill>
                <a:latin typeface="Times New Roman" pitchFamily="18" charset="0"/>
              </a:rPr>
              <a:t>قد يقصد الجاني الفعل لكن قصده غير صحيح أصلاً، </a:t>
            </a:r>
            <a:r>
              <a:rPr lang="ar-SA" sz="2800" b="1" i="0" dirty="0" smtClean="0">
                <a:solidFill>
                  <a:srgbClr val="7030A0"/>
                </a:solidFill>
                <a:latin typeface="Times New Roman" pitchFamily="18" charset="0"/>
              </a:rPr>
              <a:t>مثل عمد الصبي والمجنون فإنه يعتبر خطأً لأن قصدهما غير صحيح .</a:t>
            </a:r>
            <a:endParaRPr lang="en-US" sz="2800" b="1" i="0" dirty="0">
              <a:solidFill>
                <a:srgbClr val="7030A0"/>
              </a:solidFill>
              <a:latin typeface="Times New Roman" pitchFamily="18" charset="0"/>
            </a:endParaRPr>
          </a:p>
        </p:txBody>
      </p:sp>
      <p:sp>
        <p:nvSpPr>
          <p:cNvPr id="12" name="مستطيل 11"/>
          <p:cNvSpPr/>
          <p:nvPr/>
        </p:nvSpPr>
        <p:spPr>
          <a:xfrm>
            <a:off x="285720" y="5423616"/>
            <a:ext cx="8572560" cy="954107"/>
          </a:xfrm>
          <a:prstGeom prst="rect">
            <a:avLst/>
          </a:prstGeom>
        </p:spPr>
        <p:txBody>
          <a:bodyPr wrap="square">
            <a:spAutoFit/>
          </a:bodyPr>
          <a:lstStyle/>
          <a:p>
            <a:pPr>
              <a:spcBef>
                <a:spcPct val="50000"/>
              </a:spcBef>
            </a:pPr>
            <a:r>
              <a:rPr lang="ar-SA" sz="2800" b="1" i="0" dirty="0" smtClean="0">
                <a:solidFill>
                  <a:srgbClr val="C00000"/>
                </a:solidFill>
                <a:latin typeface="Times New Roman" pitchFamily="18" charset="0"/>
              </a:rPr>
              <a:t>5-</a:t>
            </a:r>
            <a:r>
              <a:rPr lang="ar-SA" sz="2800" b="1" i="0" dirty="0" smtClean="0">
                <a:latin typeface="Times New Roman" pitchFamily="18" charset="0"/>
              </a:rPr>
              <a:t> </a:t>
            </a:r>
            <a:r>
              <a:rPr lang="ar-SA" sz="2800" b="1" i="0" dirty="0" smtClean="0">
                <a:solidFill>
                  <a:srgbClr val="0070C0"/>
                </a:solidFill>
                <a:latin typeface="Times New Roman" pitchFamily="18" charset="0"/>
              </a:rPr>
              <a:t>قد يتسبب في قتل معصوم من دون أن يباشر ذلك بنفسه </a:t>
            </a:r>
            <a:r>
              <a:rPr lang="ar-SA" sz="2800" b="1" i="0" dirty="0" smtClean="0">
                <a:solidFill>
                  <a:srgbClr val="7030A0"/>
                </a:solidFill>
                <a:latin typeface="Times New Roman" pitchFamily="18" charset="0"/>
              </a:rPr>
              <a:t>كما لو كان يقود سيارة يخرج منها الزيت فتتزحلق </a:t>
            </a:r>
            <a:r>
              <a:rPr lang="ar-SA" sz="2800" b="1" i="0" dirty="0" err="1" smtClean="0">
                <a:solidFill>
                  <a:srgbClr val="7030A0"/>
                </a:solidFill>
                <a:latin typeface="Times New Roman" pitchFamily="18" charset="0"/>
              </a:rPr>
              <a:t>به</a:t>
            </a:r>
            <a:r>
              <a:rPr lang="ar-SA" sz="2800" b="1" i="0" dirty="0" smtClean="0">
                <a:solidFill>
                  <a:srgbClr val="7030A0"/>
                </a:solidFill>
                <a:latin typeface="Times New Roman" pitchFamily="18" charset="0"/>
              </a:rPr>
              <a:t> سيارة أخرى فيموت صاحبها .</a:t>
            </a:r>
            <a:endParaRPr lang="en-US" sz="2800" b="1" i="0" dirty="0">
              <a:solidFill>
                <a:srgbClr val="7030A0"/>
              </a:solidFill>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6"/>
          <p:cNvSpPr>
            <a:spLocks noChangeArrowheads="1"/>
          </p:cNvSpPr>
          <p:nvPr/>
        </p:nvSpPr>
        <p:spPr bwMode="auto">
          <a:xfrm>
            <a:off x="2928926" y="428604"/>
            <a:ext cx="3203575" cy="431800"/>
          </a:xfrm>
          <a:prstGeom prst="flowChartTerminator">
            <a:avLst/>
          </a:prstGeom>
          <a:blipFill>
            <a:blip r:embed="rId2"/>
            <a:tile tx="0" ty="0" sx="100000" sy="100000" flip="none" algn="tl"/>
          </a:blipFill>
          <a:ln w="9525">
            <a:solidFill>
              <a:schemeClr val="tx1"/>
            </a:solidFill>
            <a:miter lim="800000"/>
            <a:headEnd/>
            <a:tailEnd/>
          </a:ln>
          <a:effectLst/>
        </p:spPr>
        <p:txBody>
          <a:bodyPr wrap="none" anchor="ctr"/>
          <a:lstStyle/>
          <a:p>
            <a:pPr algn="ctr"/>
            <a:r>
              <a:rPr lang="ar-SA" b="1" i="0" dirty="0" smtClean="0"/>
              <a:t>دليله :</a:t>
            </a:r>
            <a:endParaRPr lang="en-US" b="1" i="0" dirty="0"/>
          </a:p>
        </p:txBody>
      </p:sp>
      <p:sp>
        <p:nvSpPr>
          <p:cNvPr id="8" name="مستطيل 7"/>
          <p:cNvSpPr/>
          <p:nvPr/>
        </p:nvSpPr>
        <p:spPr>
          <a:xfrm>
            <a:off x="357158" y="1441440"/>
            <a:ext cx="8358246" cy="3416320"/>
          </a:xfrm>
          <a:prstGeom prst="rect">
            <a:avLst/>
          </a:prstGeom>
        </p:spPr>
        <p:txBody>
          <a:bodyPr wrap="square">
            <a:spAutoFit/>
          </a:bodyPr>
          <a:lstStyle/>
          <a:p>
            <a:r>
              <a:rPr lang="ar-SA" b="1" i="0" dirty="0" smtClean="0">
                <a:solidFill>
                  <a:srgbClr val="0070C0"/>
                </a:solidFill>
                <a:cs typeface="Traditional Arabic"/>
              </a:rPr>
              <a:t>{ وَمَا كَانَ لِمُؤْمِنٍ أَنْ يَقْتُلَ مُؤْمِنًا إِلَّا خَطَأً وَمَنْ قَتَلَ مُؤْمِنًا خَطَأً فَتَحْرِيرُ رَقَبَةٍ مُؤْمِنَةٍ وَدِيَةٌ مُسَلَّمَةٌ إِلَى أَهْلِهِ إِلَّا أَنْ يَصَّدَّقُوا فَإِنْ كَانَ مِنْ قَوْمٍ عَدُوٍّ لَكُمْ وَهُوَ مُؤْمِنٌ فَتَحْرِيرُ رَقَبَةٍ مُؤْمِنَةٍ وَإِنْ كَانَ مِنْ قَوْمٍ بَيْنَكُمْ وَبَيْنَهُمْ مِيثَاقٌ فَدِيَةٌ مُسَلَّمَةٌ إِلَى أَهْلِهِ وَتَحْرِيرُ رَقَبَةٍ مُؤْمِنَةٍ فَمَنْ لَمْ يَجِدْ فَصِيَامُ شَهْرَيْنِ مُتَتَابِعَيْنِ تَوْبَةً مِنَ اللَّهِ وَكَانَ اللَّهُ عَلِيمًا حَكِيمًا (92) }</a:t>
            </a:r>
            <a:endParaRPr lang="ar-SA" i="0" dirty="0">
              <a:solidFill>
                <a:srgbClr val="0070C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00200"/>
            <a:ext cx="8229600" cy="3114684"/>
          </a:xfrm>
        </p:spPr>
        <p:txBody>
          <a:bodyPr/>
          <a:lstStyle/>
          <a:p>
            <a:r>
              <a:rPr lang="ar-SA" b="1" u="sng" dirty="0" smtClean="0">
                <a:solidFill>
                  <a:srgbClr val="0070C0"/>
                </a:solidFill>
              </a:rPr>
              <a:t>القتل الخطأ </a:t>
            </a:r>
            <a:r>
              <a:rPr lang="ar-SA" b="1" u="sng" dirty="0" err="1" smtClean="0">
                <a:solidFill>
                  <a:srgbClr val="0070C0"/>
                </a:solidFill>
              </a:rPr>
              <a:t>معفو</a:t>
            </a:r>
            <a:r>
              <a:rPr lang="ar-SA" b="1" u="sng" dirty="0" smtClean="0">
                <a:solidFill>
                  <a:srgbClr val="0070C0"/>
                </a:solidFill>
              </a:rPr>
              <a:t> عنه : لعموم قوله تعالى  </a:t>
            </a:r>
            <a:r>
              <a:rPr lang="ar-SA" b="1" u="sng" dirty="0" smtClean="0"/>
              <a:t>{وَلَيْسَ عَلَيْكُمْ جُنَاحٌ فِيمَا أَخْطَأْتُمْ </a:t>
            </a:r>
            <a:r>
              <a:rPr lang="ar-SA" b="1" u="sng" dirty="0" err="1" smtClean="0"/>
              <a:t>بِهِ</a:t>
            </a:r>
            <a:r>
              <a:rPr lang="ar-SA" b="1" u="sng" dirty="0" smtClean="0"/>
              <a:t> }</a:t>
            </a:r>
          </a:p>
          <a:p>
            <a:r>
              <a:rPr lang="ar-SA" b="1" u="sng" dirty="0" smtClean="0">
                <a:solidFill>
                  <a:srgbClr val="7030A0"/>
                </a:solidFill>
              </a:rPr>
              <a:t>ولكن إذا كان القاتل خطأ قد فرط أو تعدى كأن يقود سيارة بسرعة عالية أو يقودها غير مستخدم لأدوات السلامة كأن تكون </a:t>
            </a:r>
            <a:r>
              <a:rPr lang="ar-SA" b="1" u="sng" dirty="0" err="1" smtClean="0">
                <a:solidFill>
                  <a:srgbClr val="7030A0"/>
                </a:solidFill>
              </a:rPr>
              <a:t>المكابح</a:t>
            </a:r>
            <a:r>
              <a:rPr lang="ar-SA" b="1" u="sng" dirty="0" smtClean="0">
                <a:solidFill>
                  <a:srgbClr val="7030A0"/>
                </a:solidFill>
              </a:rPr>
              <a:t> ضعيفة فعليه الإثم لتعديه أو تفريطه .</a:t>
            </a:r>
            <a:endParaRPr lang="ar-SA" b="1" u="sng" dirty="0">
              <a:solidFill>
                <a:srgbClr val="7030A0"/>
              </a:solidFill>
            </a:endParaRPr>
          </a:p>
        </p:txBody>
      </p:sp>
      <p:sp>
        <p:nvSpPr>
          <p:cNvPr id="4" name="AutoShape 6"/>
          <p:cNvSpPr>
            <a:spLocks noChangeArrowheads="1"/>
          </p:cNvSpPr>
          <p:nvPr/>
        </p:nvSpPr>
        <p:spPr bwMode="auto">
          <a:xfrm>
            <a:off x="2928926" y="428604"/>
            <a:ext cx="3203575" cy="431800"/>
          </a:xfrm>
          <a:prstGeom prst="flowChartTerminator">
            <a:avLst/>
          </a:prstGeom>
          <a:blipFill>
            <a:blip r:embed="rId2"/>
            <a:tile tx="0" ty="0" sx="100000" sy="100000" flip="none" algn="tl"/>
          </a:blipFill>
          <a:ln w="9525">
            <a:solidFill>
              <a:schemeClr val="tx1"/>
            </a:solidFill>
            <a:miter lim="800000"/>
            <a:headEnd/>
            <a:tailEnd/>
          </a:ln>
          <a:effectLst/>
        </p:spPr>
        <p:txBody>
          <a:bodyPr wrap="none" anchor="ctr"/>
          <a:lstStyle/>
          <a:p>
            <a:pPr algn="ctr"/>
            <a:r>
              <a:rPr lang="ar-SA" b="1" i="0" dirty="0" smtClean="0"/>
              <a:t>حكم القتل الخطأ :</a:t>
            </a:r>
            <a:endParaRPr lang="en-US" b="1" i="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14422"/>
            <a:ext cx="8229600" cy="4472006"/>
          </a:xfrm>
        </p:spPr>
        <p:txBody>
          <a:bodyPr/>
          <a:lstStyle/>
          <a:p>
            <a:r>
              <a:rPr lang="ar-SA" b="1" u="sng" dirty="0" smtClean="0">
                <a:solidFill>
                  <a:srgbClr val="0070C0"/>
                </a:solidFill>
              </a:rPr>
              <a:t>إذا كان القاتل الخطأ متعدياً أو مفرطاً فيترتب على القاتل خطأ أمران :</a:t>
            </a:r>
          </a:p>
          <a:p>
            <a:pPr>
              <a:buNone/>
            </a:pPr>
            <a:r>
              <a:rPr lang="ar-SA" b="1" u="sng" dirty="0" smtClean="0"/>
              <a:t>التعدي : </a:t>
            </a:r>
            <a:r>
              <a:rPr lang="ar-SA" b="1" u="sng" dirty="0" smtClean="0">
                <a:solidFill>
                  <a:srgbClr val="0070C0"/>
                </a:solidFill>
              </a:rPr>
              <a:t>أن يفعل مالا يجوز له شرعاً أو عرفاً ، </a:t>
            </a:r>
            <a:r>
              <a:rPr lang="ar-SA" b="1" dirty="0" smtClean="0">
                <a:solidFill>
                  <a:srgbClr val="00B050"/>
                </a:solidFill>
              </a:rPr>
              <a:t>مثل </a:t>
            </a:r>
            <a:r>
              <a:rPr lang="ar-SA" b="1" dirty="0" smtClean="0">
                <a:solidFill>
                  <a:srgbClr val="CC00CC"/>
                </a:solidFill>
              </a:rPr>
              <a:t>أن يقود سيارة وهو غير مؤهل للقيادة ،</a:t>
            </a:r>
            <a:r>
              <a:rPr lang="ar-SA" b="1" dirty="0" smtClean="0"/>
              <a:t> </a:t>
            </a:r>
            <a:r>
              <a:rPr lang="ar-SA" b="1" dirty="0" smtClean="0">
                <a:solidFill>
                  <a:srgbClr val="7030A0"/>
                </a:solidFill>
              </a:rPr>
              <a:t>أو يحفر حفرة في مكان لا </a:t>
            </a:r>
            <a:r>
              <a:rPr lang="ar-SA" b="1" dirty="0" err="1" smtClean="0">
                <a:solidFill>
                  <a:srgbClr val="7030A0"/>
                </a:solidFill>
              </a:rPr>
              <a:t>يجوزله</a:t>
            </a:r>
            <a:r>
              <a:rPr lang="ar-SA" b="1" dirty="0" smtClean="0">
                <a:solidFill>
                  <a:srgbClr val="7030A0"/>
                </a:solidFill>
              </a:rPr>
              <a:t> حفرها فيه ، فيتسبب ذلك في قتل معصوم .</a:t>
            </a:r>
          </a:p>
          <a:p>
            <a:pPr>
              <a:buNone/>
            </a:pPr>
            <a:r>
              <a:rPr lang="ar-SA" b="1" u="sng" dirty="0" smtClean="0"/>
              <a:t>والتفريط : أن يترك ما يجب عليه شرعاً أو عرفاً </a:t>
            </a:r>
            <a:r>
              <a:rPr lang="ar-SA" b="1" dirty="0" smtClean="0">
                <a:solidFill>
                  <a:srgbClr val="00B050"/>
                </a:solidFill>
              </a:rPr>
              <a:t>مثل</a:t>
            </a:r>
            <a:r>
              <a:rPr lang="ar-SA" b="1" dirty="0" smtClean="0"/>
              <a:t> </a:t>
            </a:r>
            <a:r>
              <a:rPr lang="ar-SA" b="1" dirty="0" smtClean="0">
                <a:solidFill>
                  <a:srgbClr val="7030A0"/>
                </a:solidFill>
              </a:rPr>
              <a:t>أن يقود السيارة ليلاً وأنوارها ضعيفة </a:t>
            </a:r>
            <a:r>
              <a:rPr lang="ar-SA" b="1" dirty="0" smtClean="0">
                <a:solidFill>
                  <a:srgbClr val="CC00CC"/>
                </a:solidFill>
              </a:rPr>
              <a:t>أو يترك إصلاح حائطه المائل</a:t>
            </a:r>
            <a:r>
              <a:rPr lang="ar-SA" b="1" dirty="0" smtClean="0"/>
              <a:t> </a:t>
            </a:r>
            <a:r>
              <a:rPr lang="ar-SA" b="1" dirty="0" smtClean="0">
                <a:solidFill>
                  <a:schemeClr val="accent2"/>
                </a:solidFill>
              </a:rPr>
              <a:t>أو يترك الطبيب بعض </a:t>
            </a:r>
            <a:r>
              <a:rPr lang="ar-SA" b="1" dirty="0" err="1" smtClean="0">
                <a:solidFill>
                  <a:schemeClr val="accent2"/>
                </a:solidFill>
              </a:rPr>
              <a:t>الاحترازات</a:t>
            </a:r>
            <a:r>
              <a:rPr lang="ar-SA" b="1" dirty="0" smtClean="0">
                <a:solidFill>
                  <a:schemeClr val="accent2"/>
                </a:solidFill>
              </a:rPr>
              <a:t> الطبية أثناء عملية جراحية فيتسبب ذلك في قتل معصوم .</a:t>
            </a:r>
            <a:endParaRPr lang="ar-SA" b="1" dirty="0">
              <a:solidFill>
                <a:schemeClr val="accent2"/>
              </a:solidFill>
            </a:endParaRPr>
          </a:p>
        </p:txBody>
      </p:sp>
      <p:sp>
        <p:nvSpPr>
          <p:cNvPr id="4" name="AutoShape 6"/>
          <p:cNvSpPr>
            <a:spLocks noChangeArrowheads="1"/>
          </p:cNvSpPr>
          <p:nvPr/>
        </p:nvSpPr>
        <p:spPr bwMode="auto">
          <a:xfrm>
            <a:off x="2928926" y="428604"/>
            <a:ext cx="3203575" cy="431800"/>
          </a:xfrm>
          <a:prstGeom prst="flowChartTerminator">
            <a:avLst/>
          </a:prstGeom>
          <a:blipFill>
            <a:blip r:embed="rId2"/>
            <a:tile tx="0" ty="0" sx="100000" sy="100000" flip="none" algn="tl"/>
          </a:blipFill>
          <a:ln w="9525">
            <a:solidFill>
              <a:schemeClr val="tx1"/>
            </a:solidFill>
            <a:miter lim="800000"/>
            <a:headEnd/>
            <a:tailEnd/>
          </a:ln>
          <a:effectLst/>
        </p:spPr>
        <p:txBody>
          <a:bodyPr wrap="none" anchor="ctr"/>
          <a:lstStyle/>
          <a:p>
            <a:pPr algn="ctr"/>
            <a:r>
              <a:rPr lang="ar-SA" b="1" i="0" dirty="0" smtClean="0"/>
              <a:t>ما يترتب عليه :</a:t>
            </a:r>
            <a:endParaRPr lang="en-US" b="1" i="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عرض تقديمي1">
  <a:themeElements>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1">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3600" b="0" i="1"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3600" b="0" i="1"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عرض تقديمي1</Template>
  <TotalTime>115</TotalTime>
  <Words>711</Words>
  <Application>Microsoft PowerPoint</Application>
  <PresentationFormat>عرض على الشاشة (3:4)‏</PresentationFormat>
  <Paragraphs>46</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عرض تقديمي1</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vector>
  </TitlesOfParts>
  <Company>11/06/10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hinet</dc:creator>
  <dc:description>زوروا موقع أسطوانة العروض  www.estwana.com وستجدون المزيد والجديد من عروض البوربوينت التعليمية للمرحلة الثانوية </dc:description>
  <cp:lastModifiedBy>Al Fajar</cp:lastModifiedBy>
  <cp:revision>14</cp:revision>
  <dcterms:created xsi:type="dcterms:W3CDTF">2010-10-16T12:16:38Z</dcterms:created>
  <dcterms:modified xsi:type="dcterms:W3CDTF">2010-12-26T16:33:49Z</dcterms:modified>
</cp:coreProperties>
</file>