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2" r:id="rId4"/>
    <p:sldId id="258" r:id="rId5"/>
    <p:sldId id="259" r:id="rId6"/>
    <p:sldId id="260"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1" d="100"/>
          <a:sy n="71"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A31FC5-6E04-42F9-A51E-758848D1420F}" type="datetimeFigureOut">
              <a:rPr lang="ar-SA" smtClean="0"/>
              <a:pPr/>
              <a:t>17/11/1431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F29D8EC-A114-43B9-A1D9-944D439F08D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A31FC5-6E04-42F9-A51E-758848D1420F}" type="datetimeFigureOut">
              <a:rPr lang="ar-SA" smtClean="0"/>
              <a:pPr/>
              <a:t>17/11/1431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29D8EC-A114-43B9-A1D9-944D439F08D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rot="20126650">
            <a:off x="-306943" y="459052"/>
            <a:ext cx="4286280" cy="830997"/>
          </a:xfrm>
          <a:prstGeom prst="rect">
            <a:avLst/>
          </a:prstGeom>
          <a:noFill/>
        </p:spPr>
        <p:txBody>
          <a:bodyPr wrap="square" rtlCol="1">
            <a:spAutoFit/>
          </a:bodyPr>
          <a:lstStyle/>
          <a:p>
            <a:pPr algn="ctr"/>
            <a:r>
              <a:rPr lang="ar-SA" sz="4800" dirty="0" smtClean="0">
                <a:solidFill>
                  <a:schemeClr val="accent6">
                    <a:lumMod val="75000"/>
                  </a:schemeClr>
                </a:solidFill>
                <a:latin typeface="Andalus" pitchFamily="18" charset="-78"/>
                <a:cs typeface="Andalus" pitchFamily="18" charset="-78"/>
              </a:rPr>
              <a:t>بسم الله الرحمن الرحيم</a:t>
            </a:r>
            <a:endParaRPr lang="ar-SA" sz="4800" dirty="0">
              <a:solidFill>
                <a:schemeClr val="accent6">
                  <a:lumMod val="75000"/>
                </a:schemeClr>
              </a:solidFill>
              <a:latin typeface="Andalus" pitchFamily="18" charset="-78"/>
              <a:cs typeface="Andalus" pitchFamily="18" charset="-78"/>
            </a:endParaRPr>
          </a:p>
        </p:txBody>
      </p:sp>
      <p:sp>
        <p:nvSpPr>
          <p:cNvPr id="5" name="مربع نص 4"/>
          <p:cNvSpPr txBox="1"/>
          <p:nvPr/>
        </p:nvSpPr>
        <p:spPr>
          <a:xfrm rot="20133394">
            <a:off x="954401" y="1625815"/>
            <a:ext cx="4572032"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1">
            <a:spAutoFit/>
          </a:bodyPr>
          <a:lstStyle/>
          <a:p>
            <a:pPr algn="ctr"/>
            <a:r>
              <a:rPr lang="ar-SA" sz="4400" dirty="0" smtClean="0"/>
              <a:t>الــعـــدد</a:t>
            </a:r>
            <a:endParaRPr lang="ar-SA" sz="4400" dirty="0"/>
          </a:p>
        </p:txBody>
      </p:sp>
      <p:sp>
        <p:nvSpPr>
          <p:cNvPr id="6" name="مستطيل 5"/>
          <p:cNvSpPr/>
          <p:nvPr/>
        </p:nvSpPr>
        <p:spPr>
          <a:xfrm>
            <a:off x="214282" y="3429000"/>
            <a:ext cx="8643966" cy="3046988"/>
          </a:xfrm>
          <a:prstGeom prst="rect">
            <a:avLst/>
          </a:prstGeom>
        </p:spPr>
        <p:txBody>
          <a:bodyPr wrap="square">
            <a:spAutoFit/>
          </a:bodyPr>
          <a:lstStyle/>
          <a:p>
            <a:pPr marL="342900" lvl="0" indent="-342900" rtl="0">
              <a:spcBef>
                <a:spcPct val="20000"/>
              </a:spcBef>
              <a:buClr>
                <a:srgbClr val="F0A22E"/>
              </a:buClr>
              <a:buSzPct val="70000"/>
              <a:buFont typeface="Wingdings 2"/>
              <a:buChar char=""/>
            </a:pPr>
            <a:r>
              <a:rPr lang="ar-SA" sz="3200" b="1" dirty="0" smtClean="0">
                <a:solidFill>
                  <a:schemeClr val="bg1"/>
                </a:solidFill>
                <a:latin typeface="Franklin Gothic Book"/>
                <a:cs typeface="Arabic Transparent" pitchFamily="2" charset="-78"/>
              </a:rPr>
              <a:t>إذا حصل فراق بين المرأة وزوجها بسبب طلاق أو فسخ أو خلع أو موت؛ فإنه لا يحل للمرأة أن تتزوج مباشرة من رجل آخر بل لابد لها أن تبقى مدة حددها </a:t>
            </a:r>
            <a:r>
              <a:rPr lang="ar-SA" sz="3200" b="1" dirty="0" err="1" smtClean="0">
                <a:solidFill>
                  <a:schemeClr val="bg1"/>
                </a:solidFill>
                <a:latin typeface="Franklin Gothic Book"/>
                <a:cs typeface="Arabic Transparent" pitchFamily="2" charset="-78"/>
              </a:rPr>
              <a:t>الشرع</a:t>
            </a:r>
            <a:r>
              <a:rPr lang="ar-SA" sz="3200" b="1" dirty="0" smtClean="0">
                <a:solidFill>
                  <a:schemeClr val="bg1"/>
                </a:solidFill>
                <a:latin typeface="Franklin Gothic Book"/>
                <a:cs typeface="Arabic Transparent" pitchFamily="2" charset="-78"/>
              </a:rPr>
              <a:t> حتى يحل لها الزواج مرة أخرى، وذلك لحكم ومصالح يراعيها </a:t>
            </a:r>
            <a:r>
              <a:rPr lang="ar-SA" sz="3200" b="1" dirty="0" err="1" smtClean="0">
                <a:solidFill>
                  <a:schemeClr val="bg1"/>
                </a:solidFill>
                <a:latin typeface="Franklin Gothic Book"/>
                <a:cs typeface="Arabic Transparent" pitchFamily="2" charset="-78"/>
              </a:rPr>
              <a:t>الشرع</a:t>
            </a:r>
            <a:r>
              <a:rPr lang="ar-SA" sz="3200" b="1" dirty="0" smtClean="0">
                <a:solidFill>
                  <a:schemeClr val="bg1"/>
                </a:solidFill>
                <a:latin typeface="Franklin Gothic Book"/>
                <a:cs typeface="Arabic Transparent" pitchFamily="2" charset="-78"/>
              </a:rPr>
              <a:t> المطهر، هذه الفترة هي المعروفة في الفقه الإسلامي بمدة العدة </a:t>
            </a:r>
            <a:endParaRPr lang="en-US" sz="3200" b="1" dirty="0">
              <a:solidFill>
                <a:schemeClr val="bg1"/>
              </a:solidFill>
              <a:latin typeface="Franklin Gothic Book"/>
              <a:cs typeface="Arabic Transparen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85720" y="343895"/>
            <a:ext cx="8572560" cy="584775"/>
          </a:xfrm>
          <a:prstGeom prst="rect">
            <a:avLst/>
          </a:prstGeom>
          <a:noFill/>
        </p:spPr>
        <p:txBody>
          <a:bodyPr wrap="square" rtlCol="1">
            <a:spAutoFit/>
          </a:bodyPr>
          <a:lstStyle/>
          <a:p>
            <a:pPr algn="ct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التعـــريـــف</a:t>
            </a:r>
            <a:endParaRPr lang="ar-SA" sz="3200" dirty="0"/>
          </a:p>
        </p:txBody>
      </p:sp>
      <p:sp>
        <p:nvSpPr>
          <p:cNvPr id="9" name="مستطيل 8"/>
          <p:cNvSpPr/>
          <p:nvPr/>
        </p:nvSpPr>
        <p:spPr>
          <a:xfrm>
            <a:off x="642910" y="1716464"/>
            <a:ext cx="7786742" cy="4154984"/>
          </a:xfrm>
          <a:prstGeom prst="rect">
            <a:avLst/>
          </a:prstGeom>
          <a:solidFill>
            <a:schemeClr val="tx1">
              <a:lumMod val="50000"/>
              <a:lumOff val="50000"/>
              <a:alpha val="50000"/>
            </a:schemeClr>
          </a:solidFill>
        </p:spPr>
        <p:txBody>
          <a:bodyPr wrap="square">
            <a:spAutoFit/>
          </a:bodyPr>
          <a:lstStyle/>
          <a:p>
            <a:pPr lvl="0" algn="ctr"/>
            <a:endParaRPr lang="ar-SA" sz="4400" b="1" u="sng"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cs typeface="Arabic Transparent" pitchFamily="2" charset="-78"/>
            </a:endParaRPr>
          </a:p>
          <a:p>
            <a:pPr lvl="0" algn="ctr"/>
            <a:r>
              <a:rPr lang="ar-SA" sz="4400" b="1" u="sng"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cs typeface="Arabic Transparent" pitchFamily="2" charset="-78"/>
              </a:rPr>
              <a:t>لغة:</a:t>
            </a:r>
            <a:r>
              <a:rPr lang="ar-SA" sz="4400" b="1" u="sng" spc="50" dirty="0" smtClean="0">
                <a:ln w="11430"/>
                <a:solidFill>
                  <a:srgbClr val="92D050"/>
                </a:solidFill>
                <a:effectLst>
                  <a:outerShdw blurRad="76200" dist="50800" dir="5400000" algn="tl" rotWithShape="0">
                    <a:srgbClr val="000000">
                      <a:alpha val="65000"/>
                    </a:srgbClr>
                  </a:outerShdw>
                </a:effectLst>
                <a:cs typeface="Arabic Transparent" pitchFamily="2" charset="-78"/>
              </a:rPr>
              <a:t>العدد جمع عدة -بكسر العين- مأخوذة من العدد,لأن وقت العدة مقدر معدود.</a:t>
            </a:r>
          </a:p>
          <a:p>
            <a:pPr lvl="0"/>
            <a:r>
              <a:rPr lang="ar-SA" sz="4400" b="1" u="sng"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cs typeface="Arabic Transparent" pitchFamily="2" charset="-78"/>
              </a:rPr>
              <a:t>شرعا:</a:t>
            </a:r>
            <a:r>
              <a:rPr lang="ar-SA" sz="4400" b="1" u="sng" spc="50" dirty="0" smtClean="0">
                <a:ln w="11430"/>
                <a:solidFill>
                  <a:srgbClr val="92D050"/>
                </a:solidFill>
                <a:effectLst>
                  <a:outerShdw blurRad="76200" dist="50800" dir="5400000" algn="tl" rotWithShape="0">
                    <a:srgbClr val="000000">
                      <a:alpha val="65000"/>
                    </a:srgbClr>
                  </a:outerShdw>
                </a:effectLst>
                <a:cs typeface="Arabic Transparent" pitchFamily="2" charset="-78"/>
              </a:rPr>
              <a:t>هي التربص المحدود شرعا.</a:t>
            </a:r>
          </a:p>
          <a:p>
            <a:pPr lvl="0"/>
            <a:endParaRPr lang="ar-SA" sz="4400" b="1" u="sng" spc="50" dirty="0" smtClean="0">
              <a:ln w="11430"/>
              <a:solidFill>
                <a:srgbClr val="92D050"/>
              </a:solidFill>
              <a:effectLst>
                <a:outerShdw blurRad="76200" dist="50800" dir="5400000" algn="tl" rotWithShape="0">
                  <a:srgbClr val="000000">
                    <a:alpha val="65000"/>
                  </a:srgbClr>
                </a:outerShdw>
              </a:effectLst>
              <a:cs typeface="Arabic Transparen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 to="" calcmode="lin" valueType="num">
                                      <p:cBhvr>
                                        <p:cTn id="12" dur="1" fill="hold"/>
                                        <p:tgtEl>
                                          <p:spTgt spid="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to="" calcmode="lin" valueType="num">
                                      <p:cBhvr>
                                        <p:cTn id="17" dur="1" fill="hold"/>
                                        <p:tgtEl>
                                          <p:spTgt spid="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928794" y="142852"/>
            <a:ext cx="4572032" cy="571504"/>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مدة العدة (أنواع </a:t>
            </a:r>
            <a:r>
              <a:rPr lang="ar-SA"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المعتدات</a:t>
            </a:r>
            <a:r>
              <a:rPr lang="ar-SA"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ar-SA"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مستطيل ذو زوايا قطرية مستديرة 6"/>
          <p:cNvSpPr/>
          <p:nvPr/>
        </p:nvSpPr>
        <p:spPr>
          <a:xfrm>
            <a:off x="285720" y="928670"/>
            <a:ext cx="8501090" cy="5715040"/>
          </a:xfrm>
          <a:prstGeom prst="round2Diag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800" b="1" u="sng" dirty="0" smtClean="0">
                <a:ln w="18415" cmpd="sng">
                  <a:solidFill>
                    <a:srgbClr val="FFFFFF"/>
                  </a:solidFill>
                  <a:prstDash val="solid"/>
                </a:ln>
                <a:solidFill>
                  <a:srgbClr val="92D050"/>
                </a:solidFill>
                <a:effectLst>
                  <a:outerShdw blurRad="38100" dist="38100" dir="2700000" algn="tl">
                    <a:srgbClr val="000000">
                      <a:alpha val="43137"/>
                    </a:srgbClr>
                  </a:outerShdw>
                </a:effectLst>
              </a:rPr>
              <a:t>1- الحامل:عدتها من طلاق أو موت إلى وضع الحمل</a:t>
            </a:r>
            <a:r>
              <a:rPr lang="ar-SA" sz="2800" b="1" u="sng" dirty="0" smtClean="0">
                <a:ln w="18415" cmpd="sng">
                  <a:solidFill>
                    <a:srgbClr val="FFFFFF"/>
                  </a:solidFill>
                  <a:prstDash val="solid"/>
                </a:ln>
                <a:solidFill>
                  <a:srgbClr val="C00000"/>
                </a:solidFill>
                <a:effectLst>
                  <a:outerShdw blurRad="38100" dist="38100" dir="2700000" algn="tl">
                    <a:srgbClr val="000000">
                      <a:alpha val="43137"/>
                    </a:srgbClr>
                  </a:outerShdw>
                </a:effectLst>
              </a:rPr>
              <a:t>,لقوله تعالى:(وأولات الأحمال أجلهن أن يضعن حملهن).</a:t>
            </a:r>
          </a:p>
          <a:p>
            <a:pPr algn="just"/>
            <a:r>
              <a:rPr lang="ar-SA" sz="2800" b="1" u="sng" dirty="0" smtClean="0">
                <a:ln w="18415" cmpd="sng">
                  <a:solidFill>
                    <a:srgbClr val="FFFFFF"/>
                  </a:solidFill>
                  <a:prstDash val="solid"/>
                </a:ln>
                <a:solidFill>
                  <a:srgbClr val="FFFFFF"/>
                </a:solidFill>
                <a:effectLst>
                  <a:outerShdw blurRad="38100" dist="38100" dir="2700000" algn="tl">
                    <a:srgbClr val="000000">
                      <a:alpha val="43137"/>
                    </a:srgbClr>
                  </a:outerShdw>
                </a:effectLst>
              </a:rPr>
              <a:t>2</a:t>
            </a:r>
            <a:r>
              <a:rPr lang="ar-SA" sz="2800" b="1" u="sng" dirty="0" smtClean="0">
                <a:ln w="18415" cmpd="sng">
                  <a:solidFill>
                    <a:srgbClr val="FFFFFF"/>
                  </a:solidFill>
                  <a:prstDash val="solid"/>
                </a:ln>
                <a:solidFill>
                  <a:srgbClr val="92D050"/>
                </a:solidFill>
                <a:effectLst>
                  <a:outerShdw blurRad="38100" dist="38100" dir="2700000" algn="tl">
                    <a:srgbClr val="000000">
                      <a:alpha val="43137"/>
                    </a:srgbClr>
                  </a:outerShdw>
                </a:effectLst>
              </a:rPr>
              <a:t>- المتوفى زوجها بلا حمل: وعدتها 4 أشهر و 10 أيام,لقوله </a:t>
            </a:r>
            <a:r>
              <a:rPr lang="ar-SA" sz="2800" b="1" u="sng" dirty="0" smtClean="0">
                <a:ln w="18415" cmpd="sng">
                  <a:solidFill>
                    <a:srgbClr val="FFFFFF"/>
                  </a:solidFill>
                  <a:prstDash val="solid"/>
                </a:ln>
                <a:solidFill>
                  <a:srgbClr val="C00000"/>
                </a:solidFill>
                <a:effectLst>
                  <a:outerShdw blurRad="38100" dist="38100" dir="2700000" algn="tl">
                    <a:srgbClr val="000000">
                      <a:alpha val="43137"/>
                    </a:srgbClr>
                  </a:outerShdw>
                </a:effectLst>
              </a:rPr>
              <a:t>تعالى:(والين يتوفون منكم ويذرون أزواجا يتربصن بأنفسهن أربعة أشهر وعشرا).</a:t>
            </a:r>
          </a:p>
          <a:p>
            <a:pPr algn="just"/>
            <a:r>
              <a:rPr lang="ar-SA" sz="2800" b="1" u="sng" dirty="0" smtClean="0">
                <a:ln w="18415" cmpd="sng">
                  <a:solidFill>
                    <a:srgbClr val="FFFFFF"/>
                  </a:solidFill>
                  <a:prstDash val="solid"/>
                </a:ln>
                <a:solidFill>
                  <a:srgbClr val="92D050"/>
                </a:solidFill>
                <a:effectLst>
                  <a:outerShdw blurRad="38100" dist="38100" dir="2700000" algn="tl">
                    <a:srgbClr val="000000">
                      <a:alpha val="43137"/>
                    </a:srgbClr>
                  </a:outerShdw>
                </a:effectLst>
              </a:rPr>
              <a:t>3- من فارقها زوجها وهي تحيض:وعدتها 3 قروء(</a:t>
            </a:r>
            <a:r>
              <a:rPr lang="ar-SA" sz="2800" b="1" u="sng" dirty="0" err="1" smtClean="0">
                <a:ln w="18415" cmpd="sng">
                  <a:solidFill>
                    <a:srgbClr val="FFFFFF"/>
                  </a:solidFill>
                  <a:prstDash val="solid"/>
                </a:ln>
                <a:solidFill>
                  <a:srgbClr val="92D050"/>
                </a:solidFill>
                <a:effectLst>
                  <a:outerShdw blurRad="38100" dist="38100" dir="2700000" algn="tl">
                    <a:srgbClr val="000000">
                      <a:alpha val="43137"/>
                    </a:srgbClr>
                  </a:outerShdw>
                </a:effectLst>
              </a:rPr>
              <a:t>حيضات</a:t>
            </a:r>
            <a:r>
              <a:rPr lang="ar-SA" sz="2800" b="1" u="sng" dirty="0" smtClean="0">
                <a:ln w="18415" cmpd="sng">
                  <a:solidFill>
                    <a:srgbClr val="FFFFFF"/>
                  </a:solidFill>
                  <a:prstDash val="solid"/>
                </a:ln>
                <a:solidFill>
                  <a:srgbClr val="92D050"/>
                </a:solidFill>
                <a:effectLst>
                  <a:outerShdw blurRad="38100" dist="38100" dir="2700000" algn="tl">
                    <a:srgbClr val="000000">
                      <a:alpha val="43137"/>
                    </a:srgbClr>
                  </a:outerShdw>
                </a:effectLst>
              </a:rPr>
              <a:t>),لقوله </a:t>
            </a:r>
            <a:r>
              <a:rPr lang="ar-SA" sz="2800" b="1" u="sng" dirty="0" smtClean="0">
                <a:ln w="18415" cmpd="sng">
                  <a:solidFill>
                    <a:srgbClr val="FFFFFF"/>
                  </a:solidFill>
                  <a:prstDash val="solid"/>
                </a:ln>
                <a:solidFill>
                  <a:srgbClr val="C00000"/>
                </a:solidFill>
                <a:effectLst>
                  <a:outerShdw blurRad="38100" dist="38100" dir="2700000" algn="tl">
                    <a:srgbClr val="000000">
                      <a:alpha val="43137"/>
                    </a:srgbClr>
                  </a:outerShdw>
                </a:effectLst>
              </a:rPr>
              <a:t>تعالى:(والمطلقات يتربصن بأنفسهن ثلاثة قروء).</a:t>
            </a:r>
          </a:p>
          <a:p>
            <a:pPr algn="just"/>
            <a:r>
              <a:rPr lang="ar-SA" sz="2800" b="1" u="sng" dirty="0" smtClean="0">
                <a:ln w="18415" cmpd="sng">
                  <a:solidFill>
                    <a:srgbClr val="FFFFFF"/>
                  </a:solidFill>
                  <a:prstDash val="solid"/>
                </a:ln>
                <a:solidFill>
                  <a:srgbClr val="92D050"/>
                </a:solidFill>
                <a:effectLst>
                  <a:outerShdw blurRad="38100" dist="38100" dir="2700000" algn="tl">
                    <a:srgbClr val="000000">
                      <a:alpha val="43137"/>
                    </a:srgbClr>
                  </a:outerShdw>
                </a:effectLst>
              </a:rPr>
              <a:t>4- من فارقها زوجها ولم تحض لصغر أو إياس:وعدتها 3 أشهر,لقوله </a:t>
            </a:r>
            <a:r>
              <a:rPr lang="ar-SA" sz="2800" b="1" u="sng" dirty="0" smtClean="0">
                <a:ln w="18415" cmpd="sng">
                  <a:solidFill>
                    <a:srgbClr val="FFFFFF"/>
                  </a:solidFill>
                  <a:prstDash val="solid"/>
                </a:ln>
                <a:solidFill>
                  <a:srgbClr val="C00000"/>
                </a:solidFill>
                <a:effectLst>
                  <a:outerShdw blurRad="38100" dist="38100" dir="2700000" algn="tl">
                    <a:srgbClr val="000000">
                      <a:alpha val="43137"/>
                    </a:srgbClr>
                  </a:outerShdw>
                </a:effectLst>
              </a:rPr>
              <a:t>تعالى:(والئي يئسن المحيض من نسائكم إن ارتبتم فعدتهن ثلاثة أشهر والئي لم يحضن).</a:t>
            </a:r>
          </a:p>
          <a:p>
            <a:pPr algn="just"/>
            <a:r>
              <a:rPr lang="ar-SA" sz="2800" b="1" u="sng" dirty="0" smtClean="0">
                <a:ln w="18415" cmpd="sng">
                  <a:solidFill>
                    <a:srgbClr val="FFFFFF"/>
                  </a:solidFill>
                  <a:prstDash val="solid"/>
                </a:ln>
                <a:solidFill>
                  <a:srgbClr val="92D050"/>
                </a:solidFill>
                <a:effectLst>
                  <a:outerShdw blurRad="38100" dist="38100" dir="2700000" algn="tl">
                    <a:srgbClr val="000000">
                      <a:alpha val="43137"/>
                    </a:srgbClr>
                  </a:outerShdw>
                </a:effectLst>
              </a:rPr>
              <a:t>5- امرأة المفقود: الصحيح أن الانتظار لا يقدر بمدة زمنية معينة,لا لمن ترجى سلامته ولمن يتوقع هلاكه,بل يقدر القاضي مدة معينة بحسب حاله وحال الوقت الذي هو فيه حتى يغلب الظن على هلاكه.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to="" calcmode="lin" valueType="num">
                                      <p:cBhvr>
                                        <p:cTn id="12" dur="1" fill="hold"/>
                                        <p:tgtEl>
                                          <p:spTgt spid="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to="" calcmode="lin" valueType="num">
                                      <p:cBhvr>
                                        <p:cTn id="17" dur="1" fill="hold"/>
                                        <p:tgtEl>
                                          <p:spTgt spid="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to="" calcmode="lin" valueType="num">
                                      <p:cBhvr>
                                        <p:cTn id="22" dur="1" fill="hold"/>
                                        <p:tgtEl>
                                          <p:spTgt spid="7">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 to="" calcmode="lin" valueType="num">
                                      <p:cBhvr>
                                        <p:cTn id="27" dur="1" fill="hold"/>
                                        <p:tgtEl>
                                          <p:spTgt spid="7">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 to="" calcmode="lin" valueType="num">
                                      <p:cBhvr>
                                        <p:cTn id="32" dur="1" fill="hold"/>
                                        <p:tgtEl>
                                          <p:spTgt spid="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2643174" y="285728"/>
            <a:ext cx="3786214" cy="1000132"/>
          </a:xfrm>
          <a:prstGeom prst="ellipse">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400" dirty="0" smtClean="0"/>
              <a:t>الحكمة من مشروعيتها</a:t>
            </a:r>
            <a:endParaRPr lang="ar-SA" sz="2400" dirty="0"/>
          </a:p>
        </p:txBody>
      </p:sp>
      <p:sp>
        <p:nvSpPr>
          <p:cNvPr id="5" name="مربع نص 4"/>
          <p:cNvSpPr txBox="1"/>
          <p:nvPr/>
        </p:nvSpPr>
        <p:spPr>
          <a:xfrm>
            <a:off x="285720" y="1357298"/>
            <a:ext cx="8429652" cy="5078313"/>
          </a:xfrm>
          <a:prstGeom prst="rect">
            <a:avLst/>
          </a:prstGeom>
          <a:solidFill>
            <a:schemeClr val="tx1">
              <a:lumMod val="50000"/>
              <a:lumOff val="50000"/>
              <a:alpha val="50000"/>
            </a:schemeClr>
          </a:solid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600" b="1" u="sng" spc="50" dirty="0" smtClean="0">
                <a:ln w="11430"/>
                <a:gradFill>
                  <a:gsLst>
                    <a:gs pos="25000">
                      <a:schemeClr val="accent2">
                        <a:satMod val="155000"/>
                      </a:schemeClr>
                    </a:gs>
                    <a:gs pos="100000">
                      <a:schemeClr val="accent2">
                        <a:shade val="45000"/>
                        <a:satMod val="165000"/>
                      </a:schemeClr>
                    </a:gs>
                  </a:gsLst>
                  <a:lin ang="5400000"/>
                </a:gradFill>
                <a:cs typeface="Arabic Transparent" pitchFamily="2" charset="-78"/>
              </a:rPr>
              <a:t>1- التحقق من براءة رحم المرأة,كي لا تختلط الأنساب.</a:t>
            </a:r>
          </a:p>
          <a:p>
            <a:r>
              <a:rPr lang="ar-SA" sz="3600" b="1" u="sng" spc="50" dirty="0" smtClean="0">
                <a:ln w="11430"/>
                <a:gradFill>
                  <a:gsLst>
                    <a:gs pos="25000">
                      <a:schemeClr val="accent2">
                        <a:satMod val="155000"/>
                      </a:schemeClr>
                    </a:gs>
                    <a:gs pos="100000">
                      <a:schemeClr val="accent2">
                        <a:shade val="45000"/>
                        <a:satMod val="165000"/>
                      </a:schemeClr>
                    </a:gs>
                  </a:gsLst>
                  <a:lin ang="5400000"/>
                </a:gradFill>
                <a:cs typeface="Arabic Transparent" pitchFamily="2" charset="-78"/>
              </a:rPr>
              <a:t>2- تعظيم أمر عقد النكاح.</a:t>
            </a:r>
          </a:p>
          <a:p>
            <a:r>
              <a:rPr lang="ar-SA" sz="3600" b="1" u="sng" spc="50" dirty="0" smtClean="0">
                <a:ln w="11430"/>
                <a:gradFill>
                  <a:gsLst>
                    <a:gs pos="25000">
                      <a:schemeClr val="accent2">
                        <a:satMod val="155000"/>
                      </a:schemeClr>
                    </a:gs>
                    <a:gs pos="100000">
                      <a:schemeClr val="accent2">
                        <a:shade val="45000"/>
                        <a:satMod val="165000"/>
                      </a:schemeClr>
                    </a:gs>
                  </a:gsLst>
                  <a:lin ang="5400000"/>
                </a:gradFill>
                <a:cs typeface="Arabic Transparent" pitchFamily="2" charset="-78"/>
              </a:rPr>
              <a:t>3- تطويل زمن الرجعة في الطلاق الرجعي,ليكون أمام الزوج فرصة للتفكير والتراجع.</a:t>
            </a:r>
          </a:p>
          <a:p>
            <a:r>
              <a:rPr lang="ar-SA" sz="3600" b="1" u="sng" spc="50" dirty="0" smtClean="0">
                <a:ln w="11430"/>
                <a:gradFill>
                  <a:gsLst>
                    <a:gs pos="25000">
                      <a:schemeClr val="accent2">
                        <a:satMod val="155000"/>
                      </a:schemeClr>
                    </a:gs>
                    <a:gs pos="100000">
                      <a:schemeClr val="accent2">
                        <a:shade val="45000"/>
                        <a:satMod val="165000"/>
                      </a:schemeClr>
                    </a:gs>
                  </a:gsLst>
                  <a:lin ang="5400000"/>
                </a:gradFill>
                <a:cs typeface="Arabic Transparent" pitchFamily="2" charset="-78"/>
              </a:rPr>
              <a:t>4- قضاء حق الزوج,وإزهار التأثر لفقده بالامتناع من التزين.</a:t>
            </a:r>
          </a:p>
          <a:p>
            <a:r>
              <a:rPr lang="ar-SA" sz="3600" b="1" u="sng" spc="50" dirty="0" smtClean="0">
                <a:ln w="11430"/>
                <a:gradFill>
                  <a:gsLst>
                    <a:gs pos="25000">
                      <a:schemeClr val="accent2">
                        <a:satMod val="155000"/>
                      </a:schemeClr>
                    </a:gs>
                    <a:gs pos="100000">
                      <a:schemeClr val="accent2">
                        <a:shade val="45000"/>
                        <a:satMod val="165000"/>
                      </a:schemeClr>
                    </a:gs>
                  </a:gsLst>
                  <a:lin ang="5400000"/>
                </a:gradFill>
                <a:cs typeface="Arabic Transparent" pitchFamily="2" charset="-78"/>
              </a:rPr>
              <a:t>5- الاحتياط لحق الزوج وحق الولد والقيام بحق الله تعالى.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to="" calcmode="lin" valueType="num">
                                      <p:cBhvr>
                                        <p:cTn id="17" dur="1" fill="hold"/>
                                        <p:tgtEl>
                                          <p:spTgt spid="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to="" calcmode="lin" valueType="num">
                                      <p:cBhvr>
                                        <p:cTn id="22" dur="1" fill="hold"/>
                                        <p:tgtEl>
                                          <p:spTgt spid="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to="" calcmode="lin" valueType="num">
                                      <p:cBhvr>
                                        <p:cTn id="27" dur="1" fill="hold"/>
                                        <p:tgtEl>
                                          <p:spTgt spid="5">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to="" calcmode="lin" valueType="num">
                                      <p:cBhvr>
                                        <p:cTn id="32" dur="1" fill="hold"/>
                                        <p:tgtEl>
                                          <p:spTgt spid="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214414" y="142852"/>
            <a:ext cx="6143668"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Led Italic Font" pitchFamily="2" charset="-78"/>
              </a:rPr>
              <a:t>موضع العدة ( مكان العدة  )</a:t>
            </a:r>
            <a:endParaRPr lang="ar-SA" sz="2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Led Italic Font" pitchFamily="2" charset="-78"/>
            </a:endParaRPr>
          </a:p>
        </p:txBody>
      </p:sp>
      <p:sp>
        <p:nvSpPr>
          <p:cNvPr id="9" name="مستطيل مستدير الزوايا 8"/>
          <p:cNvSpPr/>
          <p:nvPr/>
        </p:nvSpPr>
        <p:spPr>
          <a:xfrm>
            <a:off x="357158" y="1142984"/>
            <a:ext cx="8358246" cy="5357850"/>
          </a:xfrm>
          <a:prstGeom prst="roundRect">
            <a:avLst/>
          </a:prstGeom>
          <a:solidFill>
            <a:schemeClr val="tx1">
              <a:lumMod val="65000"/>
              <a:lumOff val="3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2800" b="1" u="sng" spc="50" dirty="0" err="1" smtClean="0">
                <a:ln w="11430"/>
                <a:solidFill>
                  <a:srgbClr val="C00000"/>
                </a:solidFill>
                <a:cs typeface="Arabic Transparent" pitchFamily="2" charset="-78"/>
              </a:rPr>
              <a:t>المعتدة</a:t>
            </a:r>
            <a:r>
              <a:rPr lang="ar-SA" sz="2800" b="1" u="sng" spc="50" dirty="0" smtClean="0">
                <a:ln w="11430"/>
                <a:solidFill>
                  <a:srgbClr val="C00000"/>
                </a:solidFill>
                <a:cs typeface="Arabic Transparent" pitchFamily="2" charset="-78"/>
              </a:rPr>
              <a:t> لا تخلو:أن تكون متوفى عنها أو بائنا أو رجعية.</a:t>
            </a:r>
          </a:p>
          <a:p>
            <a:pPr marL="342900" lvl="0" indent="-342900">
              <a:buFontTx/>
              <a:buAutoNum type="arabic1Minus"/>
            </a:pPr>
            <a:r>
              <a:rPr lang="ar-SA" sz="3200" b="1" u="sng" spc="50" dirty="0" smtClean="0">
                <a:ln w="11430"/>
                <a:solidFill>
                  <a:prstClr val="white"/>
                </a:solidFill>
                <a:cs typeface="Arabic Transparent" pitchFamily="2" charset="-78"/>
              </a:rPr>
              <a:t>إن كان متوفى عنها اعتدت في بيتها التي هي فيه,ولا تنتقل منه إلا للضرورة.</a:t>
            </a:r>
          </a:p>
          <a:p>
            <a:pPr marL="342900" lvl="0" indent="-342900">
              <a:buFontTx/>
              <a:buAutoNum type="arabic1Minus"/>
            </a:pPr>
            <a:r>
              <a:rPr lang="ar-SA" sz="3200" b="1" u="sng" spc="50" dirty="0" smtClean="0">
                <a:ln w="11430"/>
                <a:solidFill>
                  <a:srgbClr val="92D050"/>
                </a:solidFill>
                <a:cs typeface="Arabic Transparent" pitchFamily="2" charset="-78"/>
              </a:rPr>
              <a:t>إن كانت مطلقة طلاقا بائنا اعتدت حيث شاءت,لحديث فاطمة بنت قيس رضي الله عنها قالت</a:t>
            </a:r>
            <a:r>
              <a:rPr lang="ar-SA" sz="3200" b="1" u="sng" spc="50" dirty="0" smtClean="0">
                <a:ln w="11430"/>
                <a:solidFill>
                  <a:srgbClr val="92D050"/>
                </a:solidFill>
                <a:cs typeface="Arabic Transparent" pitchFamily="2" charset="-78"/>
                <a:sym typeface="Wingdings" pitchFamily="2" charset="2"/>
              </a:rPr>
              <a:t>:((طلقني زوجي ثلاثا فأذن لي صلى الله عليه وسلم أن أعتد في أهلي)).</a:t>
            </a:r>
          </a:p>
          <a:p>
            <a:pPr marL="342900" lvl="0" indent="-342900">
              <a:buFontTx/>
              <a:buAutoNum type="arabic1Minus"/>
            </a:pPr>
            <a:r>
              <a:rPr lang="ar-SA" sz="3200" b="1" u="sng" spc="50" dirty="0" smtClean="0">
                <a:ln w="11430"/>
                <a:solidFill>
                  <a:srgbClr val="FFFF00"/>
                </a:solidFill>
                <a:cs typeface="Arabic Transparent" pitchFamily="2" charset="-78"/>
                <a:sym typeface="Wingdings" pitchFamily="2" charset="2"/>
              </a:rPr>
              <a:t>إن كانت مطلقة طلاقا رجعيا,أعتدت في بيت زوجها,لأنه يلزمها البقاء فيه,لقوله تعالى:(لا تخرجوهن من بيوتهن ولا يخرجن إلا أن </a:t>
            </a:r>
            <a:r>
              <a:rPr lang="ar-SA" sz="3200" b="1" u="sng" spc="50" dirty="0" err="1" smtClean="0">
                <a:ln w="11430"/>
                <a:solidFill>
                  <a:srgbClr val="FFFF00"/>
                </a:solidFill>
                <a:cs typeface="Arabic Transparent" pitchFamily="2" charset="-78"/>
                <a:sym typeface="Wingdings" pitchFamily="2" charset="2"/>
              </a:rPr>
              <a:t>يأتين</a:t>
            </a:r>
            <a:r>
              <a:rPr lang="ar-SA" sz="3200" b="1" u="sng" spc="50" dirty="0" smtClean="0">
                <a:ln w="11430"/>
                <a:solidFill>
                  <a:srgbClr val="FFFF00"/>
                </a:solidFill>
                <a:cs typeface="Arabic Transparent" pitchFamily="2" charset="-78"/>
                <a:sym typeface="Wingdings" pitchFamily="2" charset="2"/>
              </a:rPr>
              <a:t> بفاحشة مبينة).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to="" calcmode="lin" valueType="num">
                                      <p:cBhvr>
                                        <p:cTn id="12" dur="1" fill="hold"/>
                                        <p:tgtEl>
                                          <p:spTgt spid="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 to="" calcmode="lin" valueType="num">
                                      <p:cBhvr>
                                        <p:cTn id="17" dur="1" fill="hold"/>
                                        <p:tgtEl>
                                          <p:spTgt spid="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 to="" calcmode="lin" valueType="num">
                                      <p:cBhvr>
                                        <p:cTn id="22" dur="1" fill="hold"/>
                                        <p:tgtEl>
                                          <p:spTgt spid="9">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 to="" calcmode="lin" valueType="num">
                                      <p:cBhvr>
                                        <p:cTn id="27" dur="1" fill="hold"/>
                                        <p:tgtEl>
                                          <p:spTgt spid="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350</Words>
  <Application>Microsoft Office PowerPoint</Application>
  <PresentationFormat>عرض على الشاشة (3:4)‏</PresentationFormat>
  <Paragraphs>24</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الشريحة 1</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TESTER</dc:creator>
  <cp:lastModifiedBy>Al Fajar</cp:lastModifiedBy>
  <cp:revision>20</cp:revision>
  <dcterms:created xsi:type="dcterms:W3CDTF">2010-03-01T13:17:23Z</dcterms:created>
  <dcterms:modified xsi:type="dcterms:W3CDTF">2010-10-24T18:44:31Z</dcterms:modified>
</cp:coreProperties>
</file>