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55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56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</p:sldIdLst>
  <p:sldSz cx="9144000" cy="6858000" type="screen4x3"/>
  <p:notesSz cx="6858000" cy="9144000"/>
  <p:embeddedFontLst>
    <p:embeddedFont>
      <p:font typeface="Alnaqaaa R" panose="02000500000000000000" pitchFamily="2" charset="-78"/>
      <p:regular r:id="rId27"/>
    </p:embeddedFont>
    <p:embeddedFont>
      <p:font typeface="Arial Black" panose="020B0A04020102020204" pitchFamily="34" charset="0"/>
      <p:bold r:id="rId28"/>
    </p:embeddedFont>
    <p:embeddedFont>
      <p:font typeface="Arial Rounded MT Bold" panose="020F0704030504030204" pitchFamily="34" charset="0"/>
      <p:regular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FF3300"/>
    <a:srgbClr val="663300"/>
    <a:srgbClr val="FF3399"/>
    <a:srgbClr val="FFFF99"/>
    <a:srgbClr val="8E7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3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6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7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D67DAC-232D-4042-B5C0-E64770A42A2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2E7C72F-E0F0-449A-A903-6D7865ED3EFA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3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3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8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6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2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sz="7200" dirty="0">
                <a:solidFill>
                  <a:schemeClr val="accent1">
                    <a:lumMod val="50000"/>
                  </a:schemeClr>
                </a:solidFill>
              </a:rPr>
              <a:t>Super Goal 5</a:t>
            </a:r>
            <a:endParaRPr lang="ar-SA" sz="7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8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91" y="138769"/>
            <a:ext cx="3437047" cy="3448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392" y="451946"/>
            <a:ext cx="6529388" cy="280626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28" y="3174123"/>
            <a:ext cx="7658264" cy="3535745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037490" y="3983422"/>
            <a:ext cx="47086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Could you tell me when the bank closes ?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53256" y="4587764"/>
            <a:ext cx="3662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Do you know where the gym is ? 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247695" y="5223637"/>
            <a:ext cx="52656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Could you tell me how much a train ticket costs ? </a:t>
            </a:r>
            <a:endParaRPr lang="ar-SA" dirty="0">
              <a:solidFill>
                <a:srgbClr val="0033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963918" y="5812218"/>
            <a:ext cx="50851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Do you know when the supermarket opens ? </a:t>
            </a:r>
            <a:endParaRPr lang="ar-SA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96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742" y="466396"/>
            <a:ext cx="8827541" cy="627418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3" y="85397"/>
            <a:ext cx="1343025" cy="381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9D727D3-00EB-455C-BF68-8D547583C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3" b="99747" l="0" r="99461">
                        <a14:foregroundMark x1="85984" y1="12879" x2="78167" y2="82071"/>
                        <a14:foregroundMark x1="78167" y1="82071" x2="73315" y2="92677"/>
                        <a14:foregroundMark x1="91644" y1="12121" x2="87062" y2="96465"/>
                        <a14:foregroundMark x1="87062" y1="96465" x2="74124" y2="98990"/>
                        <a14:foregroundMark x1="74124" y1="98990" x2="56334" y2="94192"/>
                        <a14:foregroundMark x1="94340" y1="6313" x2="93261" y2="91667"/>
                        <a14:foregroundMark x1="93261" y1="91667" x2="94070" y2="95202"/>
                        <a14:foregroundMark x1="96496" y1="9596" x2="23181" y2="9596"/>
                        <a14:foregroundMark x1="23181" y1="9596" x2="13477" y2="19697"/>
                        <a14:foregroundMark x1="13477" y1="19697" x2="9973" y2="50253"/>
                        <a14:foregroundMark x1="9973" y1="50253" x2="11051" y2="65152"/>
                        <a14:foregroundMark x1="11051" y1="65152" x2="69542" y2="67172"/>
                        <a14:foregroundMark x1="69542" y1="67172" x2="90836" y2="64899"/>
                        <a14:foregroundMark x1="77898" y1="57071" x2="64151" y2="56566"/>
                        <a14:foregroundMark x1="64151" y1="56566" x2="47709" y2="51010"/>
                        <a14:foregroundMark x1="47709" y1="51010" x2="19137" y2="25253"/>
                        <a14:foregroundMark x1="19137" y1="25253" x2="5121" y2="253"/>
                        <a14:foregroundMark x1="49865" y1="65909" x2="8086" y2="65909"/>
                        <a14:foregroundMark x1="8086" y1="65909" x2="0" y2="58081"/>
                        <a14:foregroundMark x1="9704" y1="49747" x2="7547" y2="65152"/>
                        <a14:foregroundMark x1="7547" y1="65152" x2="15903" y2="76010"/>
                        <a14:foregroundMark x1="15903" y1="76010" x2="60647" y2="76515"/>
                        <a14:foregroundMark x1="39353" y1="76515" x2="1078" y2="78030"/>
                        <a14:foregroundMark x1="63342" y1="41667" x2="63342" y2="41667"/>
                        <a14:foregroundMark x1="63342" y1="32828" x2="61995" y2="47222"/>
                        <a14:foregroundMark x1="61995" y1="47222" x2="64420" y2="41667"/>
                        <a14:foregroundMark x1="97305" y1="39141" x2="99730" y2="79040"/>
                        <a14:foregroundMark x1="99191" y1="36616" x2="99461" y2="73990"/>
                        <a14:foregroundMark x1="98922" y1="87626" x2="91105" y2="98485"/>
                        <a14:foregroundMark x1="91105" y1="98485" x2="86523" y2="99747"/>
                        <a14:foregroundMark x1="54987" y1="94949" x2="61186" y2="997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1433" y="117417"/>
            <a:ext cx="3977827" cy="47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45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6" y="1052840"/>
            <a:ext cx="8511666" cy="455968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494335" y="1814053"/>
            <a:ext cx="806281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There are a lot of people to meet, a lot of places to eat, and a lot of things to do.</a:t>
            </a:r>
            <a:endParaRPr lang="ar-SA" sz="1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97648" y="2482554"/>
            <a:ext cx="42475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Less than 10,000 people . </a:t>
            </a:r>
            <a:endParaRPr lang="ar-SA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55760" y="3181493"/>
            <a:ext cx="666862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because they miss the community of a small town 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50505" y="3901450"/>
            <a:ext cx="5145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  <a:latin typeface="Comic Sans MS" panose="030F0702030302020204" pitchFamily="66" charset="0"/>
              </a:rPr>
              <a:t>Hammondsport , New York . </a:t>
            </a:r>
            <a:endParaRPr lang="ar-SA" sz="20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55763" y="4590971"/>
            <a:ext cx="630719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Riding the ATVs , horses , and the snowmobiles . </a:t>
            </a:r>
            <a:endParaRPr lang="ar-SA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70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52" y="356364"/>
            <a:ext cx="8596313" cy="9048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40" y="1608738"/>
            <a:ext cx="8759558" cy="423501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29FE76D-8673-452F-BCF0-21ED5F55B74D}"/>
              </a:ext>
            </a:extLst>
          </p:cNvPr>
          <p:cNvSpPr txBox="1"/>
          <p:nvPr/>
        </p:nvSpPr>
        <p:spPr>
          <a:xfrm>
            <a:off x="3175541" y="2399352"/>
            <a:ext cx="283873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تحدث عن المكان الذي تسكن فيه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38B2935-A3B9-4E2F-A86D-112DEF83DFCC}"/>
              </a:ext>
            </a:extLst>
          </p:cNvPr>
          <p:cNvSpPr txBox="1"/>
          <p:nvPr/>
        </p:nvSpPr>
        <p:spPr>
          <a:xfrm>
            <a:off x="3177813" y="4394204"/>
            <a:ext cx="283873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تحدث عن المكان الذي يسكن فيه صديقك </a:t>
            </a:r>
          </a:p>
        </p:txBody>
      </p:sp>
    </p:spTree>
    <p:extLst>
      <p:ext uri="{BB962C8B-B14F-4D97-AF65-F5344CB8AC3E}">
        <p14:creationId xmlns:p14="http://schemas.microsoft.com/office/powerpoint/2010/main" val="411331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0" y="564765"/>
            <a:ext cx="8695530" cy="102229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50" y="1721069"/>
            <a:ext cx="8831233" cy="430135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05C35C0-C2D2-4B0A-88B6-D57C4EBBF53C}"/>
              </a:ext>
            </a:extLst>
          </p:cNvPr>
          <p:cNvSpPr txBox="1"/>
          <p:nvPr/>
        </p:nvSpPr>
        <p:spPr>
          <a:xfrm>
            <a:off x="1960144" y="3456249"/>
            <a:ext cx="521344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قارن بين المكان الذي تسكن فيه والمكان الذي يسكن به صديقك</a:t>
            </a:r>
          </a:p>
        </p:txBody>
      </p:sp>
    </p:spTree>
    <p:extLst>
      <p:ext uri="{BB962C8B-B14F-4D97-AF65-F5344CB8AC3E}">
        <p14:creationId xmlns:p14="http://schemas.microsoft.com/office/powerpoint/2010/main" val="738635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91282" y="2383213"/>
            <a:ext cx="7561435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lnaqaaa R" panose="02000500000000000000" pitchFamily="2" charset="-78"/>
                <a:ea typeface="+mn-ea"/>
                <a:cs typeface="AL-Sayf" pitchFamily="2" charset="-78"/>
              </a:rPr>
              <a:t>EXPANSION 4-6</a:t>
            </a:r>
            <a:endParaRPr kumimoji="0" lang="ar-SA" sz="1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lnaqaaa R" panose="02000500000000000000" pitchFamily="2" charset="-78"/>
              <a:ea typeface="+mn-ea"/>
              <a:cs typeface="AL-Say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8175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803" y="163731"/>
            <a:ext cx="8644758" cy="360948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03" y="3773211"/>
            <a:ext cx="8667038" cy="2879835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016470" y="714702"/>
            <a:ext cx="1282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 little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170388" y="1073489"/>
            <a:ext cx="13085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much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196665" y="1450425"/>
            <a:ext cx="1282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enough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149369" y="1792010"/>
            <a:ext cx="12822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 few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08846" y="2170382"/>
            <a:ext cx="1644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How many</a:t>
            </a:r>
            <a:endParaRPr lang="ar-SA" sz="2400" dirty="0">
              <a:solidFill>
                <a:srgbClr val="6633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061550" y="2890339"/>
            <a:ext cx="1644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How much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300249" y="2532989"/>
            <a:ext cx="1313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a lot of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4477402" y="3238276"/>
            <a:ext cx="110359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many</a:t>
            </a:r>
            <a:endParaRPr lang="ar-SA" sz="2400" dirty="0">
              <a:solidFill>
                <a:srgbClr val="FF33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407568" y="4314488"/>
            <a:ext cx="1644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something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072759" y="4755922"/>
            <a:ext cx="1644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anything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6017165" y="5176334"/>
            <a:ext cx="1644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nothing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442138" y="5912057"/>
            <a:ext cx="1644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anything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865589" y="6206347"/>
            <a:ext cx="16448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something</a:t>
            </a:r>
            <a:endParaRPr lang="ar-SA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97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088BA7-A23F-45C0-8748-F541ECDD2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614" y="1201002"/>
            <a:ext cx="8715965" cy="548640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88" y="292975"/>
            <a:ext cx="5779280" cy="716017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4057554" y="4010480"/>
            <a:ext cx="3888828" cy="25545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</a:rPr>
              <a:t>First, crack four eggs into a bowl.</a:t>
            </a:r>
            <a:r>
              <a:rPr lang="en-US" sz="2000" b="1" dirty="0"/>
              <a:t> </a:t>
            </a:r>
          </a:p>
          <a:p>
            <a:pPr algn="l" rtl="0"/>
            <a:r>
              <a:rPr lang="en-US" sz="2000" b="1" dirty="0">
                <a:solidFill>
                  <a:srgbClr val="7030A0"/>
                </a:solidFill>
              </a:rPr>
              <a:t>Then stir the eggs for one minute. </a:t>
            </a:r>
          </a:p>
          <a:p>
            <a:pPr algn="l" rtl="0"/>
            <a:r>
              <a:rPr lang="en-US" sz="2000" b="1" dirty="0">
                <a:solidFill>
                  <a:srgbClr val="002060"/>
                </a:solidFill>
              </a:rPr>
              <a:t>After that, pour the eggs into a frying pan. </a:t>
            </a:r>
          </a:p>
          <a:p>
            <a:pPr algn="l" rtl="0"/>
            <a:r>
              <a:rPr lang="en-US" sz="2000" b="1" dirty="0">
                <a:solidFill>
                  <a:srgbClr val="003300"/>
                </a:solidFill>
              </a:rPr>
              <a:t>Finally, cook the eggs for three minutes</a:t>
            </a:r>
          </a:p>
        </p:txBody>
      </p:sp>
    </p:spTree>
    <p:extLst>
      <p:ext uri="{BB962C8B-B14F-4D97-AF65-F5344CB8AC3E}">
        <p14:creationId xmlns:p14="http://schemas.microsoft.com/office/powerpoint/2010/main" val="56348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0" y="261445"/>
            <a:ext cx="8690594" cy="75805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92" y="1216571"/>
            <a:ext cx="8589581" cy="4826877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91573" y="3226677"/>
            <a:ext cx="81546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Tariq and Saeed have eaten at the Indian restaurant.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Tariq and Saeed ate at the Indian restaurant last Thursday night.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51185" y="4261944"/>
            <a:ext cx="77986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We have gone sightseeing in Egypt.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We went sightseeing in Egypt during our vacation in 2009.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45931" y="5255169"/>
            <a:ext cx="77986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Ali hasn’t taken chemistry with Mr. Faris.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Ali didn’t take chemistry with Mr. Faris this past year.</a:t>
            </a:r>
          </a:p>
        </p:txBody>
      </p:sp>
    </p:spTree>
    <p:extLst>
      <p:ext uri="{BB962C8B-B14F-4D97-AF65-F5344CB8AC3E}">
        <p14:creationId xmlns:p14="http://schemas.microsoft.com/office/powerpoint/2010/main" val="34368405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4" y="478055"/>
            <a:ext cx="7896030" cy="49940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43" y="1267315"/>
            <a:ext cx="8699099" cy="4418779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945931" y="3005959"/>
            <a:ext cx="4876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He has driven his new car since Monday 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He has driven his new car for fie days .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45932" y="4046485"/>
            <a:ext cx="59173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They have studied French since seventh grade .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They have studied French for three years.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030014" y="5055479"/>
            <a:ext cx="639028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We have lived in our house since I was three years old .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We have lived in our house for 13 years.</a:t>
            </a:r>
          </a:p>
        </p:txBody>
      </p:sp>
    </p:spTree>
    <p:extLst>
      <p:ext uri="{BB962C8B-B14F-4D97-AF65-F5344CB8AC3E}">
        <p14:creationId xmlns:p14="http://schemas.microsoft.com/office/powerpoint/2010/main" val="3135713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74055" y="2351316"/>
            <a:ext cx="6923315" cy="186204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lnaqaaa R" panose="02000500000000000000" pitchFamily="2" charset="-78"/>
                <a:ea typeface="+mn-ea"/>
                <a:cs typeface="AL-Sayf" pitchFamily="2" charset="-78"/>
              </a:rPr>
              <a:t>UNIT 6 </a:t>
            </a:r>
            <a:endParaRPr kumimoji="0" lang="ar-SA" sz="11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lnaqaaa R" panose="02000500000000000000" pitchFamily="2" charset="-78"/>
              <a:ea typeface="+mn-ea"/>
              <a:cs typeface="AL-Sayf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7860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84" y="232540"/>
            <a:ext cx="4810392" cy="73441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4" y="1342531"/>
            <a:ext cx="8628161" cy="3765497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1545022" y="2320158"/>
            <a:ext cx="6400800" cy="23083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C00000"/>
                </a:solidFill>
              </a:rPr>
              <a:t>How long have they lived in Jeddah ?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</a:rPr>
              <a:t>How long has she been on the phone ?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3300"/>
                </a:solidFill>
              </a:rPr>
              <a:t>How long has Qassim worked at the hotel ?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How long has Khalid spoken Japanese ?</a:t>
            </a:r>
          </a:p>
        </p:txBody>
      </p:sp>
    </p:spTree>
    <p:extLst>
      <p:ext uri="{BB962C8B-B14F-4D97-AF65-F5344CB8AC3E}">
        <p14:creationId xmlns:p14="http://schemas.microsoft.com/office/powerpoint/2010/main" val="3485514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8" y="141889"/>
            <a:ext cx="6540276" cy="62536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788" y="1124606"/>
            <a:ext cx="8700125" cy="489782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777764" y="1397876"/>
            <a:ext cx="2543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least expensive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891031" y="1392621"/>
            <a:ext cx="2543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less expensive </a:t>
            </a:r>
            <a:endParaRPr lang="ar-SA" sz="2400" dirty="0">
              <a:solidFill>
                <a:srgbClr val="7030A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913572" y="1728950"/>
            <a:ext cx="2543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most expensive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337027" y="3252947"/>
            <a:ext cx="2543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most popular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485692" y="3610300"/>
            <a:ext cx="25435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least crowded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930164" y="3925607"/>
            <a:ext cx="14031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</a:rPr>
              <a:t>better</a:t>
            </a:r>
            <a:endParaRPr lang="ar-SA" sz="2400" dirty="0">
              <a:solidFill>
                <a:srgbClr val="FF33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862543" y="4808469"/>
            <a:ext cx="18025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heaviest</a:t>
            </a:r>
            <a:endParaRPr lang="ar-SA" sz="2400" dirty="0">
              <a:solidFill>
                <a:srgbClr val="6633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749970" y="5144802"/>
            <a:ext cx="1571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heavier</a:t>
            </a:r>
            <a:endParaRPr lang="ar-SA" sz="2400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909144" y="5470624"/>
            <a:ext cx="12454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lighter</a:t>
            </a:r>
            <a:endParaRPr lang="ar-SA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0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28" y="201667"/>
            <a:ext cx="7285642" cy="303552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8" y="3584028"/>
            <a:ext cx="8764150" cy="2722179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964326" y="1366346"/>
            <a:ext cx="5110656" cy="1881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A train is not as fast as a plane.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7030A0"/>
                </a:solidFill>
              </a:rPr>
              <a:t>Ice cream is as good as cake.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</a:rPr>
              <a:t>Water skiing is as exciting as surfing.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Biology is not as interesting as English</a:t>
            </a:r>
          </a:p>
        </p:txBody>
      </p:sp>
      <p:sp>
        <p:nvSpPr>
          <p:cNvPr id="7" name="Rectangle 4"/>
          <p:cNvSpPr/>
          <p:nvPr/>
        </p:nvSpPr>
        <p:spPr>
          <a:xfrm>
            <a:off x="861847" y="3869640"/>
            <a:ext cx="6547945" cy="21698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663300"/>
                </a:solidFill>
              </a:rPr>
              <a:t>Do you know how much a subway ticket costs?</a:t>
            </a:r>
            <a:r>
              <a:rPr lang="en-US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FF3300"/>
                </a:solidFill>
              </a:rPr>
              <a:t>Do you know what the name of this bridge is?</a:t>
            </a:r>
            <a:r>
              <a:rPr lang="en-US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Could you tell me where the best Indian restaurant is?</a:t>
            </a:r>
            <a:r>
              <a:rPr lang="en-US" dirty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003300"/>
                </a:solidFill>
              </a:rPr>
              <a:t>Do you know how many flights there are to Amman today?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Do you know where my keys are?</a:t>
            </a:r>
          </a:p>
        </p:txBody>
      </p:sp>
    </p:spTree>
    <p:extLst>
      <p:ext uri="{BB962C8B-B14F-4D97-AF65-F5344CB8AC3E}">
        <p14:creationId xmlns:p14="http://schemas.microsoft.com/office/powerpoint/2010/main" val="2236933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1" y="232869"/>
            <a:ext cx="8339960" cy="70255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52" y="1126577"/>
            <a:ext cx="6579476" cy="3876347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132083" y="1072058"/>
            <a:ext cx="5517931" cy="18622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Do you know what the most popular sport in the world is?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Well, I think basketball is more popular than baseball.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And basketball isn’t as popular as football.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So, football is the most popular sport in the world. It’s also the best!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510454" y="3042745"/>
            <a:ext cx="5139559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Could you tell me what fresh fish you have today?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The tuna is fresh, but the salmon is fresher.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solidFill>
                  <a:srgbClr val="C00000"/>
                </a:solidFill>
                <a:latin typeface="Comic Sans MS" panose="030F0702030302020204" pitchFamily="66" charset="0"/>
              </a:rPr>
              <a:t>OK, I’ll have the salmon. Could you tell me what it comes with? </a:t>
            </a:r>
          </a:p>
          <a:p>
            <a:pPr>
              <a:lnSpc>
                <a:spcPct val="250000"/>
              </a:lnSpc>
            </a:pPr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It comes with salad and rice or baked potato. I recommend the baked potato. It’s much better than the rice..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61F4B22-90E0-47E1-9599-C41C1F496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22" y="1235760"/>
            <a:ext cx="1897116" cy="37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77" y="263251"/>
            <a:ext cx="8572199" cy="236433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54" y="2627586"/>
            <a:ext cx="8513616" cy="402546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B590275-7752-425F-BB04-D8964B02472E}"/>
              </a:ext>
            </a:extLst>
          </p:cNvPr>
          <p:cNvSpPr txBox="1"/>
          <p:nvPr/>
        </p:nvSpPr>
        <p:spPr>
          <a:xfrm>
            <a:off x="2697123" y="1445418"/>
            <a:ext cx="521344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تحدث عن اخر إجازتين قضيتها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33C369C-210F-4487-AA75-2A17E439F90B}"/>
              </a:ext>
            </a:extLst>
          </p:cNvPr>
          <p:cNvSpPr txBox="1"/>
          <p:nvPr/>
        </p:nvSpPr>
        <p:spPr>
          <a:xfrm>
            <a:off x="2560647" y="4657255"/>
            <a:ext cx="5213444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+mj-lt"/>
              </a:rPr>
              <a:t>قم بكتابة قطعة عن الاجازتين من خلال الجدول السابق</a:t>
            </a:r>
          </a:p>
        </p:txBody>
      </p:sp>
    </p:spTree>
    <p:extLst>
      <p:ext uri="{BB962C8B-B14F-4D97-AF65-F5344CB8AC3E}">
        <p14:creationId xmlns:p14="http://schemas.microsoft.com/office/powerpoint/2010/main" val="3365357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38661" y="1194496"/>
            <a:ext cx="5427639" cy="4004825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45" b="96945" l="6646" r="93671">
                        <a14:foregroundMark x1="31646" y1="5466" x2="38608" y2="15113"/>
                        <a14:foregroundMark x1="38291" y1="5305" x2="41456" y2="8842"/>
                        <a14:foregroundMark x1="26582" y1="11897" x2="20253" y2="20579"/>
                        <a14:foregroundMark x1="9494" y1="39550" x2="7278" y2="45016"/>
                        <a14:foregroundMark x1="74684" y1="34566" x2="89873" y2="33601"/>
                        <a14:foregroundMark x1="89873" y1="33601" x2="93987" y2="34244"/>
                        <a14:foregroundMark x1="42722" y1="88103" x2="46519" y2="95177"/>
                        <a14:foregroundMark x1="46519" y1="95177" x2="48734" y2="96945"/>
                        <a14:foregroundMark x1="25949" y1="94373" x2="20253" y2="96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2307" y="1392865"/>
            <a:ext cx="2744952" cy="509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55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04F70AF-3A8A-48FC-8546-ADCCAE7F3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79" y="985741"/>
            <a:ext cx="8573179" cy="4882796"/>
          </a:xfrm>
          <a:prstGeom prst="rect">
            <a:avLst/>
          </a:prstGeom>
          <a:ln w="57150">
            <a:noFill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2" y="294618"/>
            <a:ext cx="8080871" cy="609272"/>
          </a:xfrm>
          <a:prstGeom prst="rect">
            <a:avLst/>
          </a:prstGeom>
          <a:ln w="57150">
            <a:noFill/>
          </a:ln>
        </p:spPr>
      </p:pic>
      <p:sp>
        <p:nvSpPr>
          <p:cNvPr id="6" name="شكل بيضاوي 5"/>
          <p:cNvSpPr/>
          <p:nvPr/>
        </p:nvSpPr>
        <p:spPr>
          <a:xfrm>
            <a:off x="525517" y="3153103"/>
            <a:ext cx="525517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6269420" y="3111062"/>
            <a:ext cx="525517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46536" y="5157625"/>
            <a:ext cx="525517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6532176" y="5157625"/>
            <a:ext cx="525517" cy="5360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6434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6" y="178019"/>
            <a:ext cx="6221305" cy="57872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54" y="756745"/>
            <a:ext cx="8621788" cy="113511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453" y="1891862"/>
            <a:ext cx="8621789" cy="4802162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08969" y="2263959"/>
            <a:ext cx="2391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cost of living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922946" y="2650721"/>
            <a:ext cx="36354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public transportation system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796440" y="2853556"/>
            <a:ext cx="1476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Comic Sans MS" panose="030F0702030302020204" pitchFamily="66" charset="0"/>
              </a:rPr>
              <a:t>punctual</a:t>
            </a:r>
            <a:endParaRPr lang="ar-SA" sz="2400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50882" y="3116316"/>
            <a:ext cx="14767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efficient</a:t>
            </a:r>
            <a:endParaRPr lang="ar-SA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818982" y="3442134"/>
            <a:ext cx="158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3300"/>
                </a:solidFill>
                <a:latin typeface="Comic Sans MS" panose="030F0702030302020204" pitchFamily="66" charset="0"/>
              </a:rPr>
              <a:t>housing</a:t>
            </a:r>
            <a:endParaRPr lang="ar-SA" sz="24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518745" y="3946631"/>
            <a:ext cx="951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cozy</a:t>
            </a:r>
            <a:endParaRPr lang="ar-SA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606907" y="4473244"/>
            <a:ext cx="2200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  <a:latin typeface="Comic Sans MS" panose="030F0702030302020204" pitchFamily="66" charset="0"/>
              </a:rPr>
              <a:t>green spaces </a:t>
            </a:r>
            <a:endParaRPr lang="ar-SA" sz="24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49836" y="4977740"/>
            <a:ext cx="23911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quality of life </a:t>
            </a:r>
            <a:endParaRPr lang="ar-SA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045779" y="5838490"/>
            <a:ext cx="18708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crime rate 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8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4" y="153220"/>
            <a:ext cx="3744804" cy="39794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51" y="551169"/>
            <a:ext cx="5761417" cy="303470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736" y="3601155"/>
            <a:ext cx="7195355" cy="2962907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605048" y="3517074"/>
            <a:ext cx="159757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longer 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shortest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shorter </a:t>
            </a:r>
          </a:p>
          <a:p>
            <a:r>
              <a:rPr lang="en-US" sz="2400" dirty="0">
                <a:solidFill>
                  <a:srgbClr val="002060"/>
                </a:solidFill>
              </a:rPr>
              <a:t>longest </a:t>
            </a:r>
          </a:p>
          <a:p>
            <a:r>
              <a:rPr lang="en-US" sz="2400" dirty="0">
                <a:solidFill>
                  <a:srgbClr val="003300"/>
                </a:solidFill>
              </a:rPr>
              <a:t>cleaner </a:t>
            </a:r>
          </a:p>
          <a:p>
            <a:r>
              <a:rPr lang="en-US" sz="2400" dirty="0">
                <a:solidFill>
                  <a:srgbClr val="FF3300"/>
                </a:solidFill>
              </a:rPr>
              <a:t>dirtiest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dirtier </a:t>
            </a:r>
          </a:p>
          <a:p>
            <a:r>
              <a:rPr lang="en-US" sz="2400" dirty="0">
                <a:solidFill>
                  <a:srgbClr val="663300"/>
                </a:solidFill>
              </a:rPr>
              <a:t>cleanest </a:t>
            </a:r>
            <a:endParaRPr lang="ar-SA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052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57" y="641456"/>
            <a:ext cx="7798511" cy="47263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7" y="1437287"/>
            <a:ext cx="8615211" cy="198908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73" y="3710149"/>
            <a:ext cx="8112700" cy="2322787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3205655" y="4099036"/>
            <a:ext cx="312157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more expensive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less expensive </a:t>
            </a:r>
          </a:p>
          <a:p>
            <a:r>
              <a:rPr lang="en-US" sz="2400" dirty="0">
                <a:solidFill>
                  <a:srgbClr val="FF3300"/>
                </a:solidFill>
              </a:rPr>
              <a:t>the most expensive </a:t>
            </a:r>
            <a:endParaRPr lang="ar-SA" sz="24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2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40" y="143860"/>
            <a:ext cx="4505654" cy="49221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938" y="819805"/>
            <a:ext cx="5945572" cy="5859410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4424855" y="806010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cooler</a:t>
            </a:r>
            <a:endParaRPr lang="ar-SA" sz="2000" dirty="0">
              <a:solidFill>
                <a:srgbClr val="C0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514194" y="1347291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sunnier</a:t>
            </a:r>
            <a:endParaRPr lang="ar-SA" sz="2000" dirty="0">
              <a:solidFill>
                <a:srgbClr val="7030A0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727438" y="1904338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quieter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727438" y="2461388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noisier</a:t>
            </a:r>
            <a:endParaRPr lang="ar-SA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240226" y="3423084"/>
            <a:ext cx="148721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friendliest</a:t>
            </a:r>
            <a:endParaRPr lang="ar-SA" sz="2000" dirty="0">
              <a:solidFill>
                <a:srgbClr val="FF33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914408" y="4600238"/>
            <a:ext cx="200747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663300"/>
                </a:solidFill>
              </a:rPr>
              <a:t>most interesting </a:t>
            </a:r>
            <a:endParaRPr lang="ar-SA" sz="2000" dirty="0">
              <a:solidFill>
                <a:srgbClr val="6633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879838" y="5346470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3300"/>
                </a:solidFill>
              </a:rPr>
              <a:t>best</a:t>
            </a:r>
            <a:endParaRPr lang="ar-SA" sz="2000" dirty="0">
              <a:solidFill>
                <a:srgbClr val="0033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774735" y="6092701"/>
            <a:ext cx="11035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better</a:t>
            </a:r>
            <a:endParaRPr lang="ar-SA" sz="2000" dirty="0">
              <a:solidFill>
                <a:srgbClr val="0000FF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F607EB4-E088-4811-AAB0-E7EE25B13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002" y="860602"/>
            <a:ext cx="2977060" cy="586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01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5" y="1397545"/>
            <a:ext cx="8018490" cy="725542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84" y="2366302"/>
            <a:ext cx="8622698" cy="2457944"/>
          </a:xfrm>
          <a:prstGeom prst="rect">
            <a:avLst/>
          </a:prstGeom>
        </p:spPr>
      </p:pic>
      <p:sp>
        <p:nvSpPr>
          <p:cNvPr id="6" name="Rectangle 3"/>
          <p:cNvSpPr/>
          <p:nvPr/>
        </p:nvSpPr>
        <p:spPr>
          <a:xfrm>
            <a:off x="683172" y="2146744"/>
            <a:ext cx="7719437" cy="18435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200000"/>
              </a:lnSpc>
            </a:pPr>
            <a:r>
              <a:rPr lang="en-US" sz="2000" dirty="0">
                <a:solidFill>
                  <a:srgbClr val="C00000"/>
                </a:solidFill>
              </a:rPr>
              <a:t>I prefer to live in the mountains because the weather is cooler . 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solidFill>
                  <a:srgbClr val="002060"/>
                </a:solidFill>
              </a:rPr>
              <a:t>I prefer to live in the mountains because the air is cleaner . </a:t>
            </a:r>
          </a:p>
          <a:p>
            <a:pPr algn="l" rtl="0">
              <a:lnSpc>
                <a:spcPct val="200000"/>
              </a:lnSpc>
            </a:pPr>
            <a:r>
              <a:rPr lang="en-US" sz="2000" dirty="0">
                <a:solidFill>
                  <a:srgbClr val="003300"/>
                </a:solidFill>
              </a:rPr>
              <a:t>I prefer to live in the mountains because the people are friendlier .</a:t>
            </a:r>
          </a:p>
        </p:txBody>
      </p:sp>
    </p:spTree>
    <p:extLst>
      <p:ext uri="{BB962C8B-B14F-4D97-AF65-F5344CB8AC3E}">
        <p14:creationId xmlns:p14="http://schemas.microsoft.com/office/powerpoint/2010/main" val="2943286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26" y="716017"/>
            <a:ext cx="5821314" cy="55573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26" y="1609888"/>
            <a:ext cx="8648141" cy="4223352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900855" y="3005959"/>
            <a:ext cx="29639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as expensive as 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06719" y="3810000"/>
            <a:ext cx="20757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as good as </a:t>
            </a:r>
            <a:endParaRPr lang="ar-SA" sz="2400" dirty="0">
              <a:solidFill>
                <a:srgbClr val="00206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053255" y="4577251"/>
            <a:ext cx="29639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</a:rPr>
              <a:t>as expensive as </a:t>
            </a:r>
            <a:endParaRPr lang="ar-SA" sz="2400" dirty="0">
              <a:solidFill>
                <a:srgbClr val="0033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3683876" y="5355015"/>
            <a:ext cx="2065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663300"/>
                </a:solidFill>
              </a:rPr>
              <a:t>as warm as </a:t>
            </a:r>
            <a:endParaRPr lang="ar-SA" sz="2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1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أخضر أصفر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نوع الخشب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TM03090434[[fn=نوع الخشب]]</Template>
  <TotalTime>1972</TotalTime>
  <Words>653</Words>
  <Application>Microsoft Office PowerPoint</Application>
  <PresentationFormat>عرض على الشاشة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Arial Black</vt:lpstr>
      <vt:lpstr>Comic Sans MS</vt:lpstr>
      <vt:lpstr>Alnaqaaa R</vt:lpstr>
      <vt:lpstr>Arial</vt:lpstr>
      <vt:lpstr>Arial Rounded MT Bold</vt:lpstr>
      <vt:lpstr>Wingdings</vt:lpstr>
      <vt:lpstr>نوع الخشب</vt:lpstr>
      <vt:lpstr>Super Goal 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5</dc:title>
  <dc:creator>ڪپړۑآء اڷٲﻣير</dc:creator>
  <cp:lastModifiedBy>ڪپړۑآء اڷٲﻣير</cp:lastModifiedBy>
  <cp:revision>123</cp:revision>
  <dcterms:created xsi:type="dcterms:W3CDTF">2020-03-10T09:56:57Z</dcterms:created>
  <dcterms:modified xsi:type="dcterms:W3CDTF">2020-07-29T08:09:00Z</dcterms:modified>
</cp:coreProperties>
</file>