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notesMasterIdLst>
    <p:notesMasterId r:id="rId7"/>
  </p:notesMasterIdLst>
  <p:sldIdLst>
    <p:sldId id="262" r:id="rId2"/>
    <p:sldId id="263" r:id="rId3"/>
    <p:sldId id="264" r:id="rId4"/>
    <p:sldId id="265" r:id="rId5"/>
    <p:sldId id="266"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4301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301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4301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fld id="{2F8876EF-1A8E-4BE3-9C2B-B92DD169440B}"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5" name="عنصر نائب للتذييل 4"/>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6" name="عنصر نائب لرقم الشريحة 5"/>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5" name="عنصر نائب للتذييل 4"/>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6" name="عنصر نائب لرقم الشريحة 5"/>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5" name="عنصر نائب للتذييل 4"/>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6" name="عنصر نائب لرقم الشريحة 5"/>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5" name="عنصر نائب للتذييل 4"/>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6" name="عنصر نائب لرقم الشريحة 5"/>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5" name="عنصر نائب للتذييل 4"/>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6" name="عنصر نائب لرقم الشريحة 5"/>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6" name="عنصر نائب للتذييل 5"/>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7" name="عنصر نائب لرقم الشريحة 6"/>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8" name="عنصر نائب للتذييل 7"/>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9" name="عنصر نائب لرقم الشريحة 8"/>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4" name="عنصر نائب للتذييل 3"/>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5" name="عنصر نائب لرقم الشريحة 4"/>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3" name="عنصر نائب للتذييل 2"/>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4" name="عنصر نائب لرقم الشريحة 3"/>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6" name="عنصر نائب للتذييل 5"/>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7" name="عنصر نائب لرقم الشريحة 6"/>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lgn="r" rtl="1"/>
            <a:fld id="{27F48BA2-D114-40D3-A2E1-483CDF5A785D}" type="datetimeFigureOut">
              <a:rPr lang="ar-SA" sz="1200" kern="1200">
                <a:solidFill>
                  <a:prstClr val="black">
                    <a:tint val="75000"/>
                  </a:prstClr>
                </a:solidFill>
                <a:latin typeface="Calibri"/>
                <a:ea typeface="+mn-ea"/>
                <a:cs typeface="Arial"/>
              </a:rPr>
              <a:pPr algn="r" rtl="1"/>
              <a:t>16/11/1431</a:t>
            </a:fld>
            <a:endParaRPr lang="ar-SA" sz="1200" kern="1200">
              <a:solidFill>
                <a:prstClr val="black">
                  <a:tint val="75000"/>
                </a:prstClr>
              </a:solidFill>
              <a:latin typeface="Calibri"/>
              <a:ea typeface="+mn-ea"/>
              <a:cs typeface="Arial"/>
            </a:endParaRPr>
          </a:p>
        </p:txBody>
      </p:sp>
      <p:sp>
        <p:nvSpPr>
          <p:cNvPr id="6" name="عنصر نائب للتذييل 5"/>
          <p:cNvSpPr>
            <a:spLocks noGrp="1"/>
          </p:cNvSpPr>
          <p:nvPr>
            <p:ph type="ftr" sz="quarter" idx="11"/>
          </p:nvPr>
        </p:nvSpPr>
        <p:spPr/>
        <p:txBody>
          <a:bodyPr/>
          <a:lstStyle/>
          <a:p>
            <a:pPr algn="ctr" rtl="1"/>
            <a:endParaRPr lang="ar-SA" sz="1200" kern="1200">
              <a:solidFill>
                <a:prstClr val="black">
                  <a:tint val="75000"/>
                </a:prstClr>
              </a:solidFill>
              <a:latin typeface="Calibri"/>
              <a:ea typeface="+mn-ea"/>
              <a:cs typeface="Arial"/>
            </a:endParaRPr>
          </a:p>
        </p:txBody>
      </p:sp>
      <p:sp>
        <p:nvSpPr>
          <p:cNvPr id="7" name="عنصر نائب لرقم الشريحة 6"/>
          <p:cNvSpPr>
            <a:spLocks noGrp="1"/>
          </p:cNvSpPr>
          <p:nvPr>
            <p:ph type="sldNum" sz="quarter" idx="12"/>
          </p:nvPr>
        </p:nvSpPr>
        <p:spPr/>
        <p:txBody>
          <a:bodyPr/>
          <a:lstStyle/>
          <a:p>
            <a:pPr algn="l" rtl="1"/>
            <a:fld id="{E1366804-2E4D-43EF-A5E4-B7155F88CF87}" type="slidenum">
              <a:rPr lang="ar-SA" sz="1200" kern="1200">
                <a:solidFill>
                  <a:prstClr val="black">
                    <a:tint val="75000"/>
                  </a:prstClr>
                </a:solidFill>
                <a:latin typeface="Calibri"/>
                <a:ea typeface="+mn-ea"/>
                <a:cs typeface="Arial"/>
              </a:rPr>
              <a:pPr algn="l" rtl="1"/>
              <a:t>‹#›</a:t>
            </a:fld>
            <a:endParaRPr lang="ar-SA" sz="1200" kern="1200">
              <a:solidFill>
                <a:prstClr val="black">
                  <a:tint val="75000"/>
                </a:prstClr>
              </a:solidFill>
              <a:latin typeface="Calibri"/>
              <a:ea typeface="+mn-ea"/>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6000" r="-16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27F48BA2-D114-40D3-A2E1-483CDF5A785D}" type="datetimeFigureOut">
              <a:rPr lang="ar-SA" kern="1200" smtClean="0">
                <a:solidFill>
                  <a:prstClr val="black">
                    <a:tint val="75000"/>
                  </a:prstClr>
                </a:solidFill>
                <a:latin typeface="Calibri"/>
                <a:ea typeface="+mn-ea"/>
                <a:cs typeface="Arial"/>
              </a:rPr>
              <a:pPr rtl="1"/>
              <a:t>16/11/1431</a:t>
            </a:fld>
            <a:endParaRPr lang="ar-SA" kern="1200">
              <a:solidFill>
                <a:prstClr val="black">
                  <a:tint val="75000"/>
                </a:prstClr>
              </a:solidFill>
              <a:latin typeface="Calibri"/>
              <a:ea typeface="+mn-ea"/>
              <a:cs typeface="Aria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kern="1200">
              <a:solidFill>
                <a:prstClr val="black">
                  <a:tint val="75000"/>
                </a:prstClr>
              </a:solidFill>
              <a:latin typeface="Calibri"/>
              <a:ea typeface="+mn-ea"/>
              <a:cs typeface="Aria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E1366804-2E4D-43EF-A5E4-B7155F88CF87}" type="slidenum">
              <a:rPr lang="ar-SA" kern="1200" smtClean="0">
                <a:solidFill>
                  <a:prstClr val="black">
                    <a:tint val="75000"/>
                  </a:prstClr>
                </a:solidFill>
                <a:latin typeface="Calibri"/>
                <a:ea typeface="+mn-ea"/>
                <a:cs typeface="Arial"/>
              </a:rPr>
              <a:pPr rtl="1"/>
              <a:t>‹#›</a:t>
            </a:fld>
            <a:endParaRPr lang="ar-SA" kern="1200">
              <a:solidFill>
                <a:prstClr val="black">
                  <a:tint val="75000"/>
                </a:prstClr>
              </a:solidFill>
              <a:latin typeface="Calibri"/>
              <a:ea typeface="+mn-ea"/>
              <a:cs typeface="Aria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1928794" y="285728"/>
            <a:ext cx="5332029" cy="1212574"/>
          </a:xfrm>
          <a:prstGeom prst="rect">
            <a:avLst/>
          </a:prstGeom>
        </p:spPr>
        <p:txBody>
          <a:bodyPr wrap="none">
            <a:prstTxWarp prst="textPlain">
              <a:avLst/>
            </a:prstTxWarp>
            <a:spAutoFit/>
            <a:scene3d>
              <a:camera prst="orthographicFront"/>
              <a:lightRig rig="flat" dir="tl">
                <a:rot lat="0" lon="0" rev="6600000"/>
              </a:lightRig>
            </a:scene3d>
            <a:sp3d extrusionH="25400" contourW="8890">
              <a:bevelT w="38100" h="31750" prst="cross"/>
              <a:contourClr>
                <a:schemeClr val="accent2">
                  <a:shade val="75000"/>
                </a:schemeClr>
              </a:contourClr>
            </a:sp3d>
          </a:bodyPr>
          <a:lstStyle/>
          <a:p>
            <a:pPr lvl="0" algn="ctr"/>
            <a:r>
              <a:rPr lang="ar-SA"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الطلاق</a:t>
            </a:r>
            <a:endParaRPr lang="ar-S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مستطيل 10"/>
          <p:cNvSpPr/>
          <p:nvPr/>
        </p:nvSpPr>
        <p:spPr>
          <a:xfrm>
            <a:off x="1643042" y="2071678"/>
            <a:ext cx="7143800" cy="641070"/>
          </a:xfrm>
          <a:prstGeom prst="rect">
            <a:avLst/>
          </a:prstGeom>
        </p:spPr>
        <p:txBody>
          <a:bodyPr wrap="none">
            <a:prstTxWarp prst="textPlain">
              <a:avLst/>
            </a:prstTxWarp>
            <a:spAutoFit/>
            <a:scene3d>
              <a:camera prst="orthographicFront"/>
              <a:lightRig rig="flat" dir="tl">
                <a:rot lat="0" lon="0" rev="6600000"/>
              </a:lightRig>
            </a:scene3d>
            <a:sp3d extrusionH="25400" contourW="8890">
              <a:bevelT w="38100" h="31750" prst="cross"/>
              <a:contourClr>
                <a:schemeClr val="accent2">
                  <a:shade val="75000"/>
                </a:schemeClr>
              </a:contourClr>
            </a:sp3d>
          </a:bodyPr>
          <a:lstStyle/>
          <a:p>
            <a:pPr lvl="0" algn="ctr"/>
            <a:r>
              <a:rPr lang="ar-SA" sz="54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حكم الطلاق :</a:t>
            </a:r>
            <a:r>
              <a:rPr lang="ar-SA" sz="5400" b="1"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كراهية الطلاق بلا حاجة .</a:t>
            </a:r>
            <a:r>
              <a:rPr lang="ar-SA" sz="54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endParaRPr lang="ar-SA" sz="5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Rectangle 3"/>
          <p:cNvSpPr txBox="1">
            <a:spLocks noChangeArrowheads="1"/>
          </p:cNvSpPr>
          <p:nvPr/>
        </p:nvSpPr>
        <p:spPr>
          <a:xfrm>
            <a:off x="1000100" y="2928934"/>
            <a:ext cx="7858180" cy="2643206"/>
          </a:xfrm>
          <a:prstGeom prst="rect">
            <a:avLst/>
          </a:prstGeom>
        </p:spPr>
        <p:txBody>
          <a:bodyPr vert="horz">
            <a:normAutofit/>
          </a:bodyPr>
          <a:lstStyle/>
          <a:p>
            <a:pPr marL="411480" marR="0" lvl="0" indent="-342900" defTabSz="914400" rtl="1" eaLnBrk="1" fontAlgn="auto" latinLnBrk="0" hangingPunct="1">
              <a:lnSpc>
                <a:spcPct val="90000"/>
              </a:lnSpc>
              <a:spcBef>
                <a:spcPts val="700"/>
              </a:spcBef>
              <a:spcAft>
                <a:spcPts val="0"/>
              </a:spcAft>
              <a:buSzPct val="95000"/>
              <a:buFont typeface="Wingdings" pitchFamily="2" charset="2"/>
              <a:buChar char="v"/>
              <a:tabLst/>
              <a:defRPr/>
            </a:pPr>
            <a:r>
              <a:rPr kumimoji="0" lang="ar-SA" sz="2400" b="1" i="0" u="sng" strike="noStrike" kern="1200" cap="none" spc="0" normalizeH="0" baseline="0" noProof="0" dirty="0" smtClean="0">
                <a:ln>
                  <a:noFill/>
                </a:ln>
                <a:solidFill>
                  <a:srgbClr val="0070C0"/>
                </a:solidFill>
                <a:effectLst/>
                <a:uLnTx/>
                <a:uFillTx/>
                <a:latin typeface="Corbel"/>
                <a:ea typeface="+mn-ea"/>
                <a:cs typeface="Tahoma"/>
              </a:rPr>
              <a:t>وقد يكون الطلاق </a:t>
            </a:r>
            <a:r>
              <a:rPr kumimoji="0" lang="ar-SA" sz="2400" b="1" i="0" u="sng" strike="noStrike" kern="1200" cap="none" spc="0" normalizeH="0" baseline="0" noProof="0" dirty="0" smtClean="0">
                <a:ln>
                  <a:noFill/>
                </a:ln>
                <a:solidFill>
                  <a:schemeClr val="accent2">
                    <a:lumMod val="75000"/>
                  </a:schemeClr>
                </a:solidFill>
                <a:effectLst/>
                <a:uLnTx/>
                <a:uFillTx/>
                <a:latin typeface="Corbel"/>
                <a:ea typeface="+mn-ea"/>
                <a:cs typeface="Tahoma"/>
              </a:rPr>
              <a:t>مباحاً</a:t>
            </a:r>
            <a:r>
              <a:rPr kumimoji="0" lang="ar-SA" sz="2400" b="1" i="0" u="sng" strike="noStrike" kern="1200" cap="none" spc="0" normalizeH="0" baseline="0" noProof="0" dirty="0" smtClean="0">
                <a:ln>
                  <a:noFill/>
                </a:ln>
                <a:solidFill>
                  <a:srgbClr val="0070C0"/>
                </a:solidFill>
                <a:effectLst/>
                <a:uLnTx/>
                <a:uFillTx/>
                <a:latin typeface="Corbel"/>
                <a:ea typeface="+mn-ea"/>
                <a:cs typeface="Tahoma"/>
              </a:rPr>
              <a:t> من غير كراهية إذا احتاج إليه</a:t>
            </a:r>
            <a:r>
              <a:rPr kumimoji="0" lang="ar-SA" sz="2400" b="1" i="0" u="sng" strike="noStrike" kern="1200" cap="none" spc="0" normalizeH="0" noProof="0" dirty="0" smtClean="0">
                <a:ln>
                  <a:noFill/>
                </a:ln>
                <a:solidFill>
                  <a:srgbClr val="0070C0"/>
                </a:solidFill>
                <a:effectLst/>
                <a:uLnTx/>
                <a:uFillTx/>
                <a:latin typeface="Corbel"/>
                <a:ea typeface="+mn-ea"/>
                <a:cs typeface="Tahoma"/>
              </a:rPr>
              <a:t> الإنسان .</a:t>
            </a:r>
          </a:p>
          <a:p>
            <a:pPr marL="411480" indent="-342900" fontAlgn="auto">
              <a:lnSpc>
                <a:spcPct val="90000"/>
              </a:lnSpc>
              <a:spcBef>
                <a:spcPts val="700"/>
              </a:spcBef>
              <a:spcAft>
                <a:spcPts val="0"/>
              </a:spcAft>
              <a:buSzPct val="95000"/>
              <a:buFont typeface="Wingdings" pitchFamily="2" charset="2"/>
              <a:buChar char="v"/>
            </a:pPr>
            <a:r>
              <a:rPr lang="ar-SA" sz="2400" b="1" u="sng" dirty="0">
                <a:solidFill>
                  <a:srgbClr val="0070C0"/>
                </a:solidFill>
                <a:latin typeface="Corbel"/>
                <a:cs typeface="Tahoma"/>
              </a:rPr>
              <a:t>وقد يكون الطلاق </a:t>
            </a:r>
            <a:r>
              <a:rPr lang="ar-SA" sz="2400" b="1" u="sng" dirty="0" smtClean="0">
                <a:solidFill>
                  <a:schemeClr val="accent2">
                    <a:lumMod val="75000"/>
                  </a:schemeClr>
                </a:solidFill>
                <a:latin typeface="Corbel"/>
                <a:cs typeface="Tahoma"/>
              </a:rPr>
              <a:t>محرماً</a:t>
            </a:r>
            <a:r>
              <a:rPr lang="ar-SA" sz="2400" b="1" u="sng" dirty="0" smtClean="0">
                <a:solidFill>
                  <a:srgbClr val="0070C0"/>
                </a:solidFill>
                <a:latin typeface="Corbel"/>
                <a:cs typeface="Tahoma"/>
              </a:rPr>
              <a:t> إذا كان طلاقاً </a:t>
            </a:r>
            <a:r>
              <a:rPr lang="ar-SA" sz="2400" b="1" u="sng" dirty="0" err="1" smtClean="0">
                <a:solidFill>
                  <a:srgbClr val="0070C0"/>
                </a:solidFill>
                <a:latin typeface="Corbel"/>
                <a:cs typeface="Tahoma"/>
              </a:rPr>
              <a:t>بدعياً</a:t>
            </a:r>
            <a:r>
              <a:rPr lang="ar-SA" sz="2400" b="1" u="sng" dirty="0" smtClean="0">
                <a:solidFill>
                  <a:srgbClr val="0070C0"/>
                </a:solidFill>
                <a:latin typeface="Corbel"/>
                <a:cs typeface="Tahoma"/>
              </a:rPr>
              <a:t> كما سيأتي الكلام عليه إنشاء الله تعالى .</a:t>
            </a:r>
          </a:p>
          <a:p>
            <a:pPr marL="411480" lvl="0" indent="-342900" fontAlgn="auto">
              <a:lnSpc>
                <a:spcPct val="90000"/>
              </a:lnSpc>
              <a:spcBef>
                <a:spcPts val="700"/>
              </a:spcBef>
              <a:spcAft>
                <a:spcPts val="0"/>
              </a:spcAft>
              <a:buSzPct val="95000"/>
              <a:buFont typeface="Wingdings" pitchFamily="2" charset="2"/>
              <a:buChar char="v"/>
            </a:pPr>
            <a:r>
              <a:rPr lang="ar-SA" sz="2400" b="1" u="sng" dirty="0">
                <a:solidFill>
                  <a:srgbClr val="0070C0"/>
                </a:solidFill>
                <a:latin typeface="Corbel"/>
                <a:cs typeface="Tahoma"/>
              </a:rPr>
              <a:t>وقد يكون الطلاق </a:t>
            </a:r>
            <a:r>
              <a:rPr lang="ar-SA" sz="2400" b="1" u="sng" dirty="0" smtClean="0">
                <a:solidFill>
                  <a:schemeClr val="accent2">
                    <a:lumMod val="75000"/>
                  </a:schemeClr>
                </a:solidFill>
                <a:latin typeface="Corbel"/>
                <a:cs typeface="Tahoma"/>
              </a:rPr>
              <a:t>مستحباً</a:t>
            </a:r>
            <a:r>
              <a:rPr lang="ar-SA" sz="2400" b="1" u="sng" dirty="0" smtClean="0">
                <a:solidFill>
                  <a:srgbClr val="0070C0"/>
                </a:solidFill>
                <a:latin typeface="Corbel"/>
                <a:cs typeface="Tahoma"/>
              </a:rPr>
              <a:t> إذا كانت المرأة </a:t>
            </a:r>
            <a:r>
              <a:rPr lang="ar-SA" sz="2400" b="1" u="sng" dirty="0" err="1" smtClean="0">
                <a:solidFill>
                  <a:srgbClr val="0070C0"/>
                </a:solidFill>
                <a:latin typeface="Corbel"/>
                <a:cs typeface="Tahoma"/>
              </a:rPr>
              <a:t>محتاجة</a:t>
            </a:r>
            <a:r>
              <a:rPr lang="ar-SA" sz="2400" b="1" u="sng" dirty="0" smtClean="0">
                <a:solidFill>
                  <a:srgbClr val="0070C0"/>
                </a:solidFill>
                <a:latin typeface="Corbel"/>
                <a:cs typeface="Tahoma"/>
              </a:rPr>
              <a:t> إلى الطلاق فبدلاً من أن يحوجها إلى الخُلع يطلقها .</a:t>
            </a:r>
            <a:endParaRPr lang="ar-SA" sz="2400" b="1" u="sng" dirty="0">
              <a:solidFill>
                <a:srgbClr val="0070C0"/>
              </a:solidFill>
              <a:latin typeface="Corbel"/>
              <a:cs typeface="Tahoma"/>
            </a:endParaRPr>
          </a:p>
          <a:p>
            <a:pPr marL="411480" marR="0" lvl="0" indent="-342900" defTabSz="914400" rtl="1" eaLnBrk="1" fontAlgn="auto" latinLnBrk="0" hangingPunct="1">
              <a:lnSpc>
                <a:spcPct val="90000"/>
              </a:lnSpc>
              <a:spcBef>
                <a:spcPts val="700"/>
              </a:spcBef>
              <a:spcAft>
                <a:spcPts val="0"/>
              </a:spcAft>
              <a:buSzPct val="95000"/>
              <a:buFont typeface="Wingdings" pitchFamily="2" charset="2"/>
              <a:buChar char="v"/>
              <a:tabLst/>
              <a:defRPr/>
            </a:pPr>
            <a:endParaRPr kumimoji="0" lang="ar-SA" sz="2400" b="1" i="0" u="none" strike="noStrike" kern="1200" cap="none" spc="0" normalizeH="0" noProof="0" dirty="0" smtClean="0">
              <a:ln>
                <a:noFill/>
              </a:ln>
              <a:effectLst/>
              <a:uLnTx/>
              <a:uFillTx/>
              <a:latin typeface="Corbel"/>
              <a:ea typeface="+mn-ea"/>
              <a:cs typeface="Tahoma"/>
            </a:endParaRPr>
          </a:p>
          <a:p>
            <a:pPr marL="411480" marR="0" lvl="0" indent="-342900" defTabSz="914400" rtl="1" eaLnBrk="1" fontAlgn="auto" latinLnBrk="0" hangingPunct="1">
              <a:lnSpc>
                <a:spcPct val="90000"/>
              </a:lnSpc>
              <a:spcBef>
                <a:spcPts val="700"/>
              </a:spcBef>
              <a:spcAft>
                <a:spcPts val="0"/>
              </a:spcAft>
              <a:buSzPct val="95000"/>
              <a:tabLst/>
              <a:defRPr/>
            </a:pPr>
            <a:endParaRPr kumimoji="0" lang="en-US" sz="2800" b="1" i="0" u="none" strike="noStrike" kern="1200" cap="none" spc="0" normalizeH="0" baseline="0" noProof="0" dirty="0">
              <a:ln>
                <a:noFill/>
              </a:ln>
              <a:effectLst/>
              <a:uLnTx/>
              <a:uFillTx/>
              <a:latin typeface="Corbe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to="" calcmode="lin" valueType="num">
                                      <p:cBhvr>
                                        <p:cTn id="12" dur="1" fill="hold"/>
                                        <p:tgtEl>
                                          <p:spTgt spid="1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 to="" calcmode="lin" valueType="num">
                                      <p:cBhvr>
                                        <p:cTn id="17" dur="1" fill="hold"/>
                                        <p:tgtEl>
                                          <p:spTgt spid="14">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 to="" calcmode="lin" valueType="num">
                                      <p:cBhvr>
                                        <p:cTn id="22" dur="1" fill="hold"/>
                                        <p:tgtEl>
                                          <p:spTgt spid="14">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anim to="" calcmode="lin" valueType="num">
                                      <p:cBhvr>
                                        <p:cTn id="27" dur="1" fill="hold"/>
                                        <p:tgtEl>
                                          <p:spTgt spid="1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2428860" y="357166"/>
            <a:ext cx="4286280" cy="641070"/>
          </a:xfrm>
          <a:prstGeom prst="rect">
            <a:avLst/>
          </a:prstGeom>
        </p:spPr>
        <p:txBody>
          <a:bodyPr wrap="none">
            <a:prstTxWarp prst="textPlain">
              <a:avLst/>
            </a:prstTxWarp>
            <a:spAutoFit/>
            <a:scene3d>
              <a:camera prst="orthographicFront"/>
              <a:lightRig rig="flat" dir="tl">
                <a:rot lat="0" lon="0" rev="6600000"/>
              </a:lightRig>
            </a:scene3d>
            <a:sp3d extrusionH="25400" contourW="8890">
              <a:bevelT w="38100" h="31750" prst="cross"/>
              <a:contourClr>
                <a:schemeClr val="accent2">
                  <a:shade val="75000"/>
                </a:schemeClr>
              </a:contourClr>
            </a:sp3d>
          </a:bodyPr>
          <a:lstStyle/>
          <a:p>
            <a:pPr lvl="0" algn="ctr"/>
            <a:r>
              <a:rPr lang="ar-SA"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أنواع الطلاق : </a:t>
            </a:r>
            <a:endParaRPr lang="ar-S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مستطيل 11"/>
          <p:cNvSpPr/>
          <p:nvPr/>
        </p:nvSpPr>
        <p:spPr>
          <a:xfrm>
            <a:off x="1500166" y="1214422"/>
            <a:ext cx="7072362" cy="569632"/>
          </a:xfrm>
          <a:prstGeom prst="rect">
            <a:avLst/>
          </a:prstGeom>
        </p:spPr>
        <p:txBody>
          <a:bodyPr wrap="none">
            <a:prstTxWarp prst="textPlain">
              <a:avLst/>
            </a:prstTxWarp>
            <a:spAutoFit/>
          </a:bodyPr>
          <a:lstStyle/>
          <a:p>
            <a:pPr lvl="0" algn="ctr"/>
            <a:r>
              <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الطلاق ينقسم من حيث موافقته للسنة وعدمها إلى :</a:t>
            </a:r>
            <a:endParaRPr lang="ar-SA"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4" name="Rectangle 3"/>
          <p:cNvSpPr txBox="1">
            <a:spLocks noChangeArrowheads="1"/>
          </p:cNvSpPr>
          <p:nvPr/>
        </p:nvSpPr>
        <p:spPr>
          <a:xfrm>
            <a:off x="3143240" y="2643182"/>
            <a:ext cx="5786478" cy="1285884"/>
          </a:xfrm>
          <a:prstGeom prst="rect">
            <a:avLst/>
          </a:prstGeom>
        </p:spPr>
        <p:txBody>
          <a:bodyPr vert="horz">
            <a:normAutofit/>
          </a:bodyPr>
          <a:lstStyle/>
          <a:p>
            <a:pPr marL="411480" lvl="0" indent="-342900" fontAlgn="auto">
              <a:lnSpc>
                <a:spcPct val="90000"/>
              </a:lnSpc>
              <a:spcBef>
                <a:spcPts val="700"/>
              </a:spcBef>
              <a:spcAft>
                <a:spcPts val="0"/>
              </a:spcAft>
              <a:buSzPct val="95000"/>
            </a:pPr>
            <a:r>
              <a:rPr lang="ar-SA" sz="3200" u="sng" dirty="0" smtClean="0">
                <a:solidFill>
                  <a:srgbClr val="0070C0"/>
                </a:solidFill>
                <a:effectLst>
                  <a:outerShdw blurRad="38100" dist="38100" dir="2700000" algn="tl">
                    <a:srgbClr val="000000">
                      <a:alpha val="43137"/>
                    </a:srgbClr>
                  </a:outerShdw>
                </a:effectLst>
                <a:latin typeface="Gill Sans MT"/>
              </a:rPr>
              <a:t>هو الطلاق </a:t>
            </a:r>
            <a:r>
              <a:rPr lang="ar-SA" sz="3200" u="sng" dirty="0">
                <a:solidFill>
                  <a:srgbClr val="0070C0"/>
                </a:solidFill>
                <a:effectLst>
                  <a:outerShdw blurRad="38100" dist="38100" dir="2700000" algn="tl">
                    <a:srgbClr val="000000">
                      <a:alpha val="43137"/>
                    </a:srgbClr>
                  </a:outerShdw>
                </a:effectLst>
                <a:latin typeface="Gill Sans MT"/>
              </a:rPr>
              <a:t>في طهر لم يجامعها </a:t>
            </a:r>
            <a:r>
              <a:rPr lang="ar-SA" sz="3200" u="sng" dirty="0" smtClean="0">
                <a:solidFill>
                  <a:srgbClr val="0070C0"/>
                </a:solidFill>
                <a:effectLst>
                  <a:outerShdw blurRad="38100" dist="38100" dir="2700000" algn="tl">
                    <a:srgbClr val="000000">
                      <a:alpha val="43137"/>
                    </a:srgbClr>
                  </a:outerShdw>
                </a:effectLst>
                <a:latin typeface="Gill Sans MT"/>
              </a:rPr>
              <a:t>فيه</a:t>
            </a:r>
          </a:p>
          <a:p>
            <a:pPr marL="411480" lvl="0" indent="-342900" fontAlgn="auto">
              <a:lnSpc>
                <a:spcPct val="90000"/>
              </a:lnSpc>
              <a:spcBef>
                <a:spcPts val="700"/>
              </a:spcBef>
              <a:spcAft>
                <a:spcPts val="0"/>
              </a:spcAft>
              <a:buSzPct val="95000"/>
            </a:pPr>
            <a:r>
              <a:rPr lang="ar-SA" sz="3200" u="sng" dirty="0" smtClean="0">
                <a:solidFill>
                  <a:srgbClr val="0070C0"/>
                </a:solidFill>
                <a:effectLst>
                  <a:outerShdw blurRad="38100" dist="38100" dir="2700000" algn="tl">
                    <a:srgbClr val="000000">
                      <a:alpha val="43137"/>
                    </a:srgbClr>
                  </a:outerShdw>
                </a:effectLst>
                <a:latin typeface="Gill Sans MT"/>
              </a:rPr>
              <a:t> أو إذا </a:t>
            </a:r>
            <a:r>
              <a:rPr lang="ar-SA" sz="3200" u="sng" dirty="0">
                <a:solidFill>
                  <a:srgbClr val="0070C0"/>
                </a:solidFill>
                <a:effectLst>
                  <a:outerShdw blurRad="38100" dist="38100" dir="2700000" algn="tl">
                    <a:srgbClr val="000000">
                      <a:alpha val="43137"/>
                    </a:srgbClr>
                  </a:outerShdw>
                </a:effectLst>
                <a:latin typeface="Gill Sans MT"/>
              </a:rPr>
              <a:t>كانت حامل</a:t>
            </a:r>
            <a:endParaRPr kumimoji="0" lang="ar-SA" sz="2400" b="1" i="0" u="sng" strike="noStrike" kern="1200" cap="none" spc="0" normalizeH="0" noProof="0" dirty="0" smtClean="0">
              <a:ln>
                <a:noFill/>
              </a:ln>
              <a:solidFill>
                <a:srgbClr val="0070C0"/>
              </a:solidFill>
              <a:effectLst>
                <a:outerShdw blurRad="38100" dist="38100" dir="2700000" algn="tl">
                  <a:srgbClr val="000000">
                    <a:alpha val="43137"/>
                  </a:srgbClr>
                </a:outerShdw>
              </a:effectLst>
              <a:uLnTx/>
              <a:uFillTx/>
              <a:latin typeface="Corbel"/>
              <a:ea typeface="+mn-ea"/>
              <a:cs typeface="Tahoma"/>
            </a:endParaRPr>
          </a:p>
          <a:p>
            <a:pPr marL="411480" marR="0" lvl="0" indent="-342900" defTabSz="914400" rtl="1" eaLnBrk="1" fontAlgn="auto" latinLnBrk="0" hangingPunct="1">
              <a:lnSpc>
                <a:spcPct val="90000"/>
              </a:lnSpc>
              <a:spcBef>
                <a:spcPts val="700"/>
              </a:spcBef>
              <a:spcAft>
                <a:spcPts val="0"/>
              </a:spcAft>
              <a:buSzPct val="95000"/>
              <a:tabLst/>
              <a:defRPr/>
            </a:pPr>
            <a:endParaRPr kumimoji="0" lang="en-US" sz="2800" b="1" i="0" u="none" strike="noStrike" kern="1200" cap="none" spc="0" normalizeH="0" baseline="0" noProof="0" dirty="0">
              <a:ln>
                <a:noFill/>
              </a:ln>
              <a:effectLst/>
              <a:uLnTx/>
              <a:uFillTx/>
              <a:latin typeface="Corbel"/>
              <a:ea typeface="+mn-ea"/>
              <a:cs typeface="+mn-cs"/>
            </a:endParaRPr>
          </a:p>
        </p:txBody>
      </p:sp>
      <p:sp>
        <p:nvSpPr>
          <p:cNvPr id="6" name="مستطيل 5"/>
          <p:cNvSpPr/>
          <p:nvPr/>
        </p:nvSpPr>
        <p:spPr>
          <a:xfrm>
            <a:off x="4572000" y="1928802"/>
            <a:ext cx="4286280" cy="500066"/>
          </a:xfrm>
          <a:prstGeom prst="rect">
            <a:avLst/>
          </a:prstGeom>
        </p:spPr>
        <p:txBody>
          <a:bodyPr wrap="none">
            <a:prstTxWarp prst="textPlain">
              <a:avLst/>
            </a:prstTxWarp>
            <a:spAutoFit/>
            <a:scene3d>
              <a:camera prst="orthographicFront"/>
              <a:lightRig rig="flat" dir="tl">
                <a:rot lat="0" lon="0" rev="6600000"/>
              </a:lightRig>
            </a:scene3d>
            <a:sp3d extrusionH="25400" contourW="8890">
              <a:bevelT w="38100" h="31750" prst="cross"/>
              <a:contourClr>
                <a:schemeClr val="accent2">
                  <a:shade val="75000"/>
                </a:schemeClr>
              </a:contourClr>
            </a:sp3d>
          </a:bodyPr>
          <a:lstStyle/>
          <a:p>
            <a:pPr lvl="0" algn="ctr"/>
            <a:r>
              <a:rPr lang="ar-SA" sz="54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أولاً : الطلاق السني  </a:t>
            </a:r>
            <a:endParaRPr lang="ar-SA" sz="5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مستطيل 6"/>
          <p:cNvSpPr/>
          <p:nvPr/>
        </p:nvSpPr>
        <p:spPr>
          <a:xfrm>
            <a:off x="4572000" y="3857628"/>
            <a:ext cx="4286280" cy="500066"/>
          </a:xfrm>
          <a:prstGeom prst="rect">
            <a:avLst/>
          </a:prstGeom>
        </p:spPr>
        <p:txBody>
          <a:bodyPr wrap="none">
            <a:prstTxWarp prst="textPlain">
              <a:avLst/>
            </a:prstTxWarp>
            <a:spAutoFit/>
            <a:scene3d>
              <a:camera prst="orthographicFront"/>
              <a:lightRig rig="flat" dir="tl">
                <a:rot lat="0" lon="0" rev="6600000"/>
              </a:lightRig>
            </a:scene3d>
            <a:sp3d extrusionH="25400" contourW="8890">
              <a:bevelT w="38100" h="31750" prst="cross"/>
              <a:contourClr>
                <a:schemeClr val="accent2">
                  <a:shade val="75000"/>
                </a:schemeClr>
              </a:contourClr>
            </a:sp3d>
          </a:bodyPr>
          <a:lstStyle/>
          <a:p>
            <a:pPr lvl="0" algn="ctr"/>
            <a:r>
              <a:rPr lang="ar-SA" sz="54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الثاني  : الطلاق </a:t>
            </a:r>
            <a:r>
              <a:rPr lang="ar-SA" sz="5400" b="1" u="sng"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البدعي</a:t>
            </a:r>
            <a:r>
              <a:rPr lang="ar-SA" sz="54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endParaRPr lang="ar-SA" sz="54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3"/>
          <p:cNvSpPr txBox="1">
            <a:spLocks noChangeArrowheads="1"/>
          </p:cNvSpPr>
          <p:nvPr/>
        </p:nvSpPr>
        <p:spPr>
          <a:xfrm>
            <a:off x="2285984" y="4500570"/>
            <a:ext cx="6643734" cy="1285884"/>
          </a:xfrm>
          <a:prstGeom prst="rect">
            <a:avLst/>
          </a:prstGeom>
        </p:spPr>
        <p:txBody>
          <a:bodyPr vert="horz">
            <a:normAutofit/>
          </a:bodyPr>
          <a:lstStyle/>
          <a:p>
            <a:pPr marL="411480" lvl="0" indent="-342900" fontAlgn="auto">
              <a:lnSpc>
                <a:spcPct val="90000"/>
              </a:lnSpc>
              <a:spcBef>
                <a:spcPts val="700"/>
              </a:spcBef>
              <a:spcAft>
                <a:spcPts val="0"/>
              </a:spcAft>
              <a:buSzPct val="95000"/>
            </a:pPr>
            <a:r>
              <a:rPr lang="ar-SA" sz="3200" u="sng" dirty="0" smtClean="0">
                <a:solidFill>
                  <a:srgbClr val="0070C0"/>
                </a:solidFill>
                <a:effectLst>
                  <a:outerShdw blurRad="38100" dist="38100" dir="2700000" algn="tl">
                    <a:srgbClr val="000000">
                      <a:alpha val="43137"/>
                    </a:srgbClr>
                  </a:outerShdw>
                </a:effectLst>
                <a:latin typeface="Gill Sans MT"/>
              </a:rPr>
              <a:t>هو أن يطلقها وهي حائض أو طهر جامعها فيه</a:t>
            </a:r>
          </a:p>
          <a:p>
            <a:pPr marL="411480" lvl="0" indent="-342900" fontAlgn="auto">
              <a:lnSpc>
                <a:spcPct val="90000"/>
              </a:lnSpc>
              <a:spcBef>
                <a:spcPts val="700"/>
              </a:spcBef>
              <a:spcAft>
                <a:spcPts val="0"/>
              </a:spcAft>
              <a:buSzPct val="95000"/>
            </a:pPr>
            <a:r>
              <a:rPr lang="ar-SA" sz="3200" u="sng" dirty="0" smtClean="0">
                <a:solidFill>
                  <a:srgbClr val="0070C0"/>
                </a:solidFill>
                <a:effectLst>
                  <a:outerShdw blurRad="38100" dist="38100" dir="2700000" algn="tl">
                    <a:srgbClr val="000000">
                      <a:alpha val="43137"/>
                    </a:srgbClr>
                  </a:outerShdw>
                </a:effectLst>
                <a:latin typeface="Gill Sans MT"/>
              </a:rPr>
              <a:t>أو أن </a:t>
            </a:r>
            <a:r>
              <a:rPr lang="ar-SA" sz="3200" u="sng" dirty="0" err="1" smtClean="0">
                <a:solidFill>
                  <a:srgbClr val="0070C0"/>
                </a:solidFill>
                <a:effectLst>
                  <a:outerShdw blurRad="38100" dist="38100" dir="2700000" algn="tl">
                    <a:srgbClr val="000000">
                      <a:alpha val="43137"/>
                    </a:srgbClr>
                  </a:outerShdw>
                </a:effectLst>
                <a:latin typeface="Gill Sans MT"/>
              </a:rPr>
              <a:t>يطلاقها</a:t>
            </a:r>
            <a:r>
              <a:rPr lang="ar-SA" sz="3200" u="sng" dirty="0" smtClean="0">
                <a:solidFill>
                  <a:srgbClr val="0070C0"/>
                </a:solidFill>
                <a:effectLst>
                  <a:outerShdw blurRad="38100" dist="38100" dir="2700000" algn="tl">
                    <a:srgbClr val="000000">
                      <a:alpha val="43137"/>
                    </a:srgbClr>
                  </a:outerShdw>
                </a:effectLst>
                <a:latin typeface="Gill Sans MT"/>
              </a:rPr>
              <a:t> ثلاث طلاقات في وقت واحد </a:t>
            </a:r>
          </a:p>
          <a:p>
            <a:pPr marL="411480" marR="0" lvl="0" indent="-342900" defTabSz="914400" rtl="1" eaLnBrk="1" fontAlgn="auto" latinLnBrk="0" hangingPunct="1">
              <a:lnSpc>
                <a:spcPct val="90000"/>
              </a:lnSpc>
              <a:spcBef>
                <a:spcPts val="700"/>
              </a:spcBef>
              <a:spcAft>
                <a:spcPts val="0"/>
              </a:spcAft>
              <a:buSzPct val="95000"/>
              <a:tabLst/>
              <a:defRPr/>
            </a:pPr>
            <a:endParaRPr kumimoji="0" lang="en-US" sz="2800" b="1" i="0" u="none" strike="noStrike" kern="1200" cap="none" spc="0" normalizeH="0" baseline="0" noProof="0" dirty="0">
              <a:ln>
                <a:noFill/>
              </a:ln>
              <a:effectLst/>
              <a:uLnTx/>
              <a:uFillTx/>
              <a:latin typeface="Corbe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to="" calcmode="lin" valueType="num">
                                      <p:cBhvr>
                                        <p:cTn id="12" dur="1" fill="hold"/>
                                        <p:tgtEl>
                                          <p:spTgt spid="12">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to="" calcmode="lin" valueType="num">
                                      <p:cBhvr>
                                        <p:cTn id="22" dur="1" fill="hold"/>
                                        <p:tgtEl>
                                          <p:spTgt spid="14"/>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to="" calcmode="lin" valueType="num">
                                      <p:cBhvr>
                                        <p:cTn id="3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1285852" y="357166"/>
            <a:ext cx="6572296" cy="641070"/>
          </a:xfrm>
          <a:prstGeom prst="rect">
            <a:avLst/>
          </a:prstGeom>
        </p:spPr>
        <p:txBody>
          <a:bodyPr wrap="none">
            <a:prstTxWarp prst="textPlain">
              <a:avLst/>
            </a:prstTxWarp>
            <a:spAutoFit/>
            <a:scene3d>
              <a:camera prst="orthographicFront"/>
              <a:lightRig rig="flat" dir="tl">
                <a:rot lat="0" lon="0" rev="6600000"/>
              </a:lightRig>
            </a:scene3d>
            <a:sp3d extrusionH="25400" contourW="8890">
              <a:bevelT w="38100" h="31750" prst="cross"/>
              <a:contourClr>
                <a:schemeClr val="accent2">
                  <a:shade val="75000"/>
                </a:schemeClr>
              </a:contourClr>
            </a:sp3d>
          </a:bodyPr>
          <a:lstStyle/>
          <a:p>
            <a:pPr lvl="0" algn="ctr"/>
            <a:r>
              <a:rPr lang="ar-SA"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الحكمة من تحريم الطلاق </a:t>
            </a:r>
            <a:r>
              <a:rPr lang="ar-SA" sz="5400"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البدعي</a:t>
            </a:r>
            <a:r>
              <a:rPr lang="ar-SA"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 </a:t>
            </a:r>
            <a:endParaRPr lang="ar-S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مستطيل 11"/>
          <p:cNvSpPr/>
          <p:nvPr/>
        </p:nvSpPr>
        <p:spPr>
          <a:xfrm>
            <a:off x="1500166" y="1214422"/>
            <a:ext cx="7072362" cy="569632"/>
          </a:xfrm>
          <a:prstGeom prst="rect">
            <a:avLst/>
          </a:prstGeom>
        </p:spPr>
        <p:txBody>
          <a:bodyPr wrap="none">
            <a:prstTxWarp prst="textPlain">
              <a:avLst/>
            </a:prstTxWarp>
            <a:spAutoFit/>
          </a:bodyPr>
          <a:lstStyle/>
          <a:p>
            <a:pPr lvl="0" algn="ctr"/>
            <a:r>
              <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الطلاق ينقسم من حيث موافقته للسنة وعدمها إلى :</a:t>
            </a:r>
            <a:endParaRPr lang="ar-SA"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3"/>
          <p:cNvSpPr txBox="1">
            <a:spLocks noChangeArrowheads="1"/>
          </p:cNvSpPr>
          <p:nvPr/>
        </p:nvSpPr>
        <p:spPr>
          <a:xfrm>
            <a:off x="2857488" y="2071678"/>
            <a:ext cx="5929354" cy="3357586"/>
          </a:xfrm>
          <a:prstGeom prst="rect">
            <a:avLst/>
          </a:prstGeom>
        </p:spPr>
        <p:txBody>
          <a:bodyPr vert="horz">
            <a:normAutofit/>
          </a:bodyPr>
          <a:lstStyle/>
          <a:p>
            <a:pPr marL="411480" lvl="0" indent="-342900" algn="just" fontAlgn="auto">
              <a:lnSpc>
                <a:spcPct val="90000"/>
              </a:lnSpc>
              <a:spcBef>
                <a:spcPts val="700"/>
              </a:spcBef>
              <a:spcAft>
                <a:spcPts val="0"/>
              </a:spcAft>
              <a:buSzPct val="95000"/>
            </a:pPr>
            <a:r>
              <a:rPr lang="ar-SA" sz="3200" dirty="0" smtClean="0">
                <a:solidFill>
                  <a:schemeClr val="accent2">
                    <a:lumMod val="75000"/>
                  </a:schemeClr>
                </a:solidFill>
                <a:effectLst>
                  <a:outerShdw blurRad="38100" dist="38100" dir="2700000" algn="tl">
                    <a:srgbClr val="000000">
                      <a:alpha val="43137"/>
                    </a:srgbClr>
                  </a:outerShdw>
                </a:effectLst>
                <a:latin typeface="Gill Sans MT"/>
              </a:rPr>
              <a:t>أولا</a:t>
            </a:r>
            <a:r>
              <a:rPr lang="ar-SA" sz="3200" dirty="0" smtClean="0">
                <a:solidFill>
                  <a:srgbClr val="0070C0"/>
                </a:solidFill>
                <a:effectLst>
                  <a:outerShdw blurRad="38100" dist="38100" dir="2700000" algn="tl">
                    <a:srgbClr val="000000">
                      <a:alpha val="43137"/>
                    </a:srgbClr>
                  </a:outerShdw>
                </a:effectLst>
                <a:latin typeface="Gill Sans MT"/>
              </a:rPr>
              <a:t>ً: تضييق نطاق الطلاق فالطلاق كما علمنا أنه مكروه ولهذا حرم الله الطلاق ثلاثاً فلو طلق مرة واحدة ثم ندم فإنه يستطيع أن يتدارك ذلك ويراجع زوجته ثم لو طلق فإن أمامه فرصة أخرى أما لو طلق ثلاثاً فإنها تبين منه ولا تحل له إلا بعد أن تنكح زوجاً غيره .</a:t>
            </a:r>
          </a:p>
          <a:p>
            <a:pPr marL="411480" marR="0" lvl="0" indent="-342900" defTabSz="914400" rtl="1" eaLnBrk="1" fontAlgn="auto" latinLnBrk="0" hangingPunct="1">
              <a:lnSpc>
                <a:spcPct val="90000"/>
              </a:lnSpc>
              <a:spcBef>
                <a:spcPts val="700"/>
              </a:spcBef>
              <a:spcAft>
                <a:spcPts val="0"/>
              </a:spcAft>
              <a:buSzPct val="95000"/>
              <a:tabLst/>
              <a:defRPr/>
            </a:pPr>
            <a:endParaRPr kumimoji="0" lang="en-US" sz="2800" b="1" i="0" u="none" strike="noStrike" kern="1200" cap="none" spc="0" normalizeH="0" baseline="0" noProof="0" dirty="0">
              <a:ln>
                <a:noFill/>
              </a:ln>
              <a:effectLst/>
              <a:uLnTx/>
              <a:uFillTx/>
              <a:latin typeface="Corbe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to="" calcmode="lin" valueType="num">
                                      <p:cBhvr>
                                        <p:cTn id="7" dur="1" fill="hold"/>
                                        <p:tgtEl>
                                          <p:spTgt spid="1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to="" calcmode="lin" valueType="num">
                                      <p:cBhvr>
                                        <p:cTn id="12" dur="1" fill="hold"/>
                                        <p:tgtEl>
                                          <p:spTgt spid="1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2857488" y="1000108"/>
            <a:ext cx="5929354" cy="4214842"/>
          </a:xfrm>
          <a:prstGeom prst="rect">
            <a:avLst/>
          </a:prstGeom>
        </p:spPr>
        <p:txBody>
          <a:bodyPr vert="horz">
            <a:normAutofit/>
          </a:bodyPr>
          <a:lstStyle/>
          <a:p>
            <a:pPr marL="411480" lvl="0" indent="-342900" algn="just" fontAlgn="auto">
              <a:lnSpc>
                <a:spcPct val="90000"/>
              </a:lnSpc>
              <a:spcBef>
                <a:spcPts val="700"/>
              </a:spcBef>
              <a:spcAft>
                <a:spcPts val="0"/>
              </a:spcAft>
              <a:buSzPct val="95000"/>
            </a:pPr>
            <a:r>
              <a:rPr lang="ar-SA" sz="3200" dirty="0" smtClean="0">
                <a:solidFill>
                  <a:schemeClr val="accent2">
                    <a:lumMod val="75000"/>
                  </a:schemeClr>
                </a:solidFill>
                <a:effectLst>
                  <a:outerShdw blurRad="38100" dist="38100" dir="2700000" algn="tl">
                    <a:srgbClr val="000000">
                      <a:alpha val="43137"/>
                    </a:srgbClr>
                  </a:outerShdw>
                </a:effectLst>
                <a:latin typeface="Gill Sans MT"/>
              </a:rPr>
              <a:t>ثانياً </a:t>
            </a:r>
            <a:r>
              <a:rPr lang="ar-SA" sz="3200" dirty="0" smtClean="0">
                <a:solidFill>
                  <a:srgbClr val="0070C0"/>
                </a:solidFill>
                <a:effectLst>
                  <a:outerShdw blurRad="38100" dist="38100" dir="2700000" algn="tl">
                    <a:srgbClr val="000000">
                      <a:alpha val="43137"/>
                    </a:srgbClr>
                  </a:outerShdw>
                </a:effectLst>
                <a:latin typeface="Gill Sans MT"/>
              </a:rPr>
              <a:t>ً: حرم الطلاق في زمن الحيض لأن زمن الحيض يكون الرجل أقل رغبة في المرأة وتكون المرأة في حالة نفسية مضطربة بسبب الحيض فقد لا تحتاج فيها الزوج عند حدوث أدنى مشكلة وحتى لا تطول فترة العدة على المرأة لأنه إذا طلقها حائضاً لم يحتسب لها هذه </a:t>
            </a:r>
            <a:r>
              <a:rPr lang="ar-SA" sz="3200" dirty="0" err="1" smtClean="0">
                <a:solidFill>
                  <a:srgbClr val="0070C0"/>
                </a:solidFill>
                <a:effectLst>
                  <a:outerShdw blurRad="38100" dist="38100" dir="2700000" algn="tl">
                    <a:srgbClr val="000000">
                      <a:alpha val="43137"/>
                    </a:srgbClr>
                  </a:outerShdw>
                </a:effectLst>
                <a:latin typeface="Gill Sans MT"/>
              </a:rPr>
              <a:t>الحيضة</a:t>
            </a:r>
            <a:r>
              <a:rPr lang="ar-SA" sz="3200" dirty="0" smtClean="0">
                <a:solidFill>
                  <a:srgbClr val="0070C0"/>
                </a:solidFill>
                <a:effectLst>
                  <a:outerShdw blurRad="38100" dist="38100" dir="2700000" algn="tl">
                    <a:srgbClr val="000000">
                      <a:alpha val="43137"/>
                    </a:srgbClr>
                  </a:outerShdw>
                </a:effectLst>
                <a:latin typeface="Gill Sans MT"/>
              </a:rPr>
              <a:t> ولا الطهر الذي بعدها بل حتى تحيض </a:t>
            </a:r>
            <a:r>
              <a:rPr lang="ar-SA" sz="3200" dirty="0" err="1" smtClean="0">
                <a:solidFill>
                  <a:srgbClr val="0070C0"/>
                </a:solidFill>
                <a:effectLst>
                  <a:outerShdw blurRad="38100" dist="38100" dir="2700000" algn="tl">
                    <a:srgbClr val="000000">
                      <a:alpha val="43137"/>
                    </a:srgbClr>
                  </a:outerShdw>
                </a:effectLst>
                <a:latin typeface="Gill Sans MT"/>
              </a:rPr>
              <a:t>الحيضة</a:t>
            </a:r>
            <a:r>
              <a:rPr lang="ar-SA" sz="3200" dirty="0" smtClean="0">
                <a:solidFill>
                  <a:srgbClr val="0070C0"/>
                </a:solidFill>
                <a:effectLst>
                  <a:outerShdw blurRad="38100" dist="38100" dir="2700000" algn="tl">
                    <a:srgbClr val="000000">
                      <a:alpha val="43137"/>
                    </a:srgbClr>
                  </a:outerShdw>
                </a:effectLst>
                <a:latin typeface="Gill Sans MT"/>
              </a:rPr>
              <a:t> التالية وفي هذا ضرر </a:t>
            </a:r>
            <a:r>
              <a:rPr lang="ar-SA" sz="3200" dirty="0" err="1" smtClean="0">
                <a:solidFill>
                  <a:srgbClr val="0070C0"/>
                </a:solidFill>
                <a:effectLst>
                  <a:outerShdw blurRad="38100" dist="38100" dir="2700000" algn="tl">
                    <a:srgbClr val="000000">
                      <a:alpha val="43137"/>
                    </a:srgbClr>
                  </a:outerShdw>
                </a:effectLst>
                <a:latin typeface="Gill Sans MT"/>
              </a:rPr>
              <a:t>بها</a:t>
            </a:r>
            <a:r>
              <a:rPr lang="ar-SA" sz="3200" dirty="0" smtClean="0">
                <a:solidFill>
                  <a:srgbClr val="0070C0"/>
                </a:solidFill>
                <a:effectLst>
                  <a:outerShdw blurRad="38100" dist="38100" dir="2700000" algn="tl">
                    <a:srgbClr val="000000">
                      <a:alpha val="43137"/>
                    </a:srgbClr>
                  </a:outerShdw>
                </a:effectLst>
                <a:latin typeface="Gill Sans MT"/>
              </a:rPr>
              <a:t> .</a:t>
            </a:r>
          </a:p>
          <a:p>
            <a:pPr marL="411480" marR="0" lvl="0" indent="-342900" defTabSz="914400" rtl="1" eaLnBrk="1" fontAlgn="auto" latinLnBrk="0" hangingPunct="1">
              <a:lnSpc>
                <a:spcPct val="90000"/>
              </a:lnSpc>
              <a:spcBef>
                <a:spcPts val="700"/>
              </a:spcBef>
              <a:spcAft>
                <a:spcPts val="0"/>
              </a:spcAft>
              <a:buSzPct val="95000"/>
              <a:tabLst/>
              <a:defRPr/>
            </a:pPr>
            <a:endParaRPr kumimoji="0" lang="en-US" sz="2800" b="1" i="0" u="none" strike="noStrike" kern="1200" cap="none" spc="0" normalizeH="0" baseline="0" noProof="0" dirty="0">
              <a:ln>
                <a:noFill/>
              </a:ln>
              <a:effectLst/>
              <a:uLnTx/>
              <a:uFillTx/>
              <a:latin typeface="Corbe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2857488" y="1000108"/>
            <a:ext cx="5929354" cy="5643602"/>
          </a:xfrm>
          <a:prstGeom prst="rect">
            <a:avLst/>
          </a:prstGeom>
        </p:spPr>
        <p:txBody>
          <a:bodyPr vert="horz">
            <a:normAutofit/>
          </a:bodyPr>
          <a:lstStyle/>
          <a:p>
            <a:pPr marL="411480" lvl="0" indent="-342900" algn="just" fontAlgn="auto">
              <a:lnSpc>
                <a:spcPct val="90000"/>
              </a:lnSpc>
              <a:spcBef>
                <a:spcPts val="700"/>
              </a:spcBef>
              <a:spcAft>
                <a:spcPts val="0"/>
              </a:spcAft>
              <a:buSzPct val="95000"/>
            </a:pPr>
            <a:r>
              <a:rPr lang="ar-SA" sz="3200" dirty="0" smtClean="0">
                <a:solidFill>
                  <a:schemeClr val="accent2">
                    <a:lumMod val="75000"/>
                  </a:schemeClr>
                </a:solidFill>
                <a:effectLst>
                  <a:outerShdw blurRad="38100" dist="38100" dir="2700000" algn="tl">
                    <a:srgbClr val="000000">
                      <a:alpha val="43137"/>
                    </a:srgbClr>
                  </a:outerShdw>
                </a:effectLst>
                <a:latin typeface="Gill Sans MT"/>
              </a:rPr>
              <a:t>ثالثاً </a:t>
            </a:r>
            <a:r>
              <a:rPr lang="ar-SA" sz="3200" dirty="0" smtClean="0">
                <a:solidFill>
                  <a:srgbClr val="0070C0"/>
                </a:solidFill>
                <a:effectLst>
                  <a:outerShdw blurRad="38100" dist="38100" dir="2700000" algn="tl">
                    <a:srgbClr val="000000">
                      <a:alpha val="43137"/>
                    </a:srgbClr>
                  </a:outerShdw>
                </a:effectLst>
                <a:latin typeface="Gill Sans MT"/>
              </a:rPr>
              <a:t>ً: حرم الطلاق في الطهر الذي جامع زوجته فيه لأن الرجل يكون أقل رغبة في المرأة مما لو كان لم يجامعها في هذا الطهر وحتى يجعل الزوج إذا أراد الطلاق في الخامس من الشهر وكان قد أتى زوجته قبل ذلك فإنه ينتظر حتى تحيض الزوجة ثم تطهر وبذلك تكون عنده مهلة طويلة للتفكير ويكون أكثر ترويا وقد تنحل المشكلة في أثناء مدة الانتظار لأن غالب المشاكل الزوجية مشاكل آنية سرعان ما تنتهي وتزول بعد أمد قليل .</a:t>
            </a:r>
          </a:p>
          <a:p>
            <a:pPr marL="411480" marR="0" lvl="0" indent="-342900" defTabSz="914400" rtl="1" eaLnBrk="1" fontAlgn="auto" latinLnBrk="0" hangingPunct="1">
              <a:lnSpc>
                <a:spcPct val="90000"/>
              </a:lnSpc>
              <a:spcBef>
                <a:spcPts val="700"/>
              </a:spcBef>
              <a:spcAft>
                <a:spcPts val="0"/>
              </a:spcAft>
              <a:buSzPct val="95000"/>
              <a:tabLst/>
              <a:defRPr/>
            </a:pPr>
            <a:endParaRPr kumimoji="0" lang="en-US" sz="2800" b="1" i="0" u="none" strike="noStrike" kern="1200" cap="none" spc="0" normalizeH="0" baseline="0" noProof="0" dirty="0">
              <a:ln>
                <a:noFill/>
              </a:ln>
              <a:effectLst/>
              <a:uLnTx/>
              <a:uFillTx/>
              <a:latin typeface="Corbe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243</TotalTime>
  <Words>314</Words>
  <Application>Microsoft Office PowerPoint</Application>
  <PresentationFormat>عرض على الشاشة (3:4)‏</PresentationFormat>
  <Paragraphs>18</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2_سمة Office</vt:lpstr>
      <vt:lpstr>الشريحة 1</vt:lpstr>
      <vt:lpstr>الشريحة 2</vt:lpstr>
      <vt:lpstr>الشريحة 3</vt:lpstr>
      <vt:lpstr>الشريحة 4</vt:lpstr>
      <vt:lpstr>الشريحة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bismilla</dc:creator>
  <dc:description>زوروا موقع أسطوانة العروض  www.estwana.com وستجدون المزيد والجديد من عروض البوربوينت التعليمية للمرحلة الثانوية </dc:description>
  <cp:lastModifiedBy>Al Fajar</cp:lastModifiedBy>
  <cp:revision>30</cp:revision>
  <dcterms:created xsi:type="dcterms:W3CDTF">2006-11-14T12:36:35Z</dcterms:created>
  <dcterms:modified xsi:type="dcterms:W3CDTF">2010-10-23T19:21:51Z</dcterms:modified>
</cp:coreProperties>
</file>