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70" r:id="rId2"/>
    <p:sldId id="271" r:id="rId3"/>
    <p:sldId id="272" r:id="rId4"/>
    <p:sldId id="268" r:id="rId5"/>
    <p:sldId id="273" r:id="rId6"/>
    <p:sldId id="269" r:id="rId7"/>
    <p:sldId id="274" r:id="rId8"/>
    <p:sldId id="275" r:id="rId9"/>
    <p:sldId id="276" r:id="rId10"/>
    <p:sldId id="257" r:id="rId11"/>
    <p:sldId id="277" r:id="rId12"/>
    <p:sldId id="258" r:id="rId13"/>
    <p:sldId id="278" r:id="rId14"/>
    <p:sldId id="259" r:id="rId15"/>
    <p:sldId id="260" r:id="rId16"/>
    <p:sldId id="279" r:id="rId17"/>
    <p:sldId id="261" r:id="rId18"/>
    <p:sldId id="262" r:id="rId19"/>
    <p:sldId id="263" r:id="rId20"/>
    <p:sldId id="280" r:id="rId21"/>
    <p:sldId id="264" r:id="rId22"/>
    <p:sldId id="265" r:id="rId23"/>
    <p:sldId id="281" r:id="rId24"/>
    <p:sldId id="266" r:id="rId25"/>
    <p:sldId id="282" r:id="rId26"/>
    <p:sldId id="267" r:id="rId27"/>
    <p:sldId id="283" r:id="rId28"/>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p:clrMru>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3" d="100"/>
          <a:sy n="63" d="100"/>
        </p:scale>
        <p:origin x="-100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6A4284-1F35-4B36-A8ED-29D09B98924A}" type="doc">
      <dgm:prSet loTypeId="urn:microsoft.com/office/officeart/2005/8/layout/vList2" loCatId="list" qsTypeId="urn:microsoft.com/office/officeart/2005/8/quickstyle/3d2" qsCatId="3D" csTypeId="urn:microsoft.com/office/officeart/2005/8/colors/colorful2" csCatId="colorful" phldr="1"/>
      <dgm:spPr/>
      <dgm:t>
        <a:bodyPr/>
        <a:lstStyle/>
        <a:p>
          <a:pPr rtl="1"/>
          <a:endParaRPr lang="ar-SA"/>
        </a:p>
      </dgm:t>
    </dgm:pt>
    <dgm:pt modelId="{847150A5-CF97-4A49-9D94-5954C7C4C826}">
      <dgm:prSet phldrT="[نص]"/>
      <dgm:spPr/>
      <dgm:t>
        <a:bodyPr/>
        <a:lstStyle/>
        <a:p>
          <a:pPr algn="ctr" rtl="1"/>
          <a:r>
            <a:rPr lang="ar-SA" dirty="0" smtClean="0"/>
            <a:t>النسبة بين مساحة الغشاء البلازمي وحجم الخلية.</a:t>
          </a:r>
          <a:endParaRPr lang="ar-SA" dirty="0"/>
        </a:p>
      </dgm:t>
    </dgm:pt>
    <dgm:pt modelId="{B5EC9476-1D3F-469E-9743-3148BA715C68}" type="parTrans" cxnId="{036B1883-2024-4B58-9431-EC21F29117D9}">
      <dgm:prSet/>
      <dgm:spPr/>
      <dgm:t>
        <a:bodyPr/>
        <a:lstStyle/>
        <a:p>
          <a:pPr rtl="1"/>
          <a:endParaRPr lang="ar-SA"/>
        </a:p>
      </dgm:t>
    </dgm:pt>
    <dgm:pt modelId="{165809AB-E618-4D98-B7F0-375B4CA684DA}" type="sibTrans" cxnId="{036B1883-2024-4B58-9431-EC21F29117D9}">
      <dgm:prSet/>
      <dgm:spPr/>
      <dgm:t>
        <a:bodyPr/>
        <a:lstStyle/>
        <a:p>
          <a:pPr rtl="1"/>
          <a:endParaRPr lang="ar-SA"/>
        </a:p>
      </dgm:t>
    </dgm:pt>
    <dgm:pt modelId="{FE0F11A0-DA80-4CD4-A4A2-2CD61AC20FBC}">
      <dgm:prSet phldrT="[نص]"/>
      <dgm:spPr/>
      <dgm:t>
        <a:bodyPr/>
        <a:lstStyle/>
        <a:p>
          <a:pPr rtl="1"/>
          <a:endParaRPr lang="ar-SA" dirty="0"/>
        </a:p>
      </dgm:t>
    </dgm:pt>
    <dgm:pt modelId="{D0911C3E-177D-4A3A-8309-6914C12A91E7}" type="parTrans" cxnId="{6864850F-3216-4B1C-A655-9E61E4ADA5D3}">
      <dgm:prSet/>
      <dgm:spPr/>
      <dgm:t>
        <a:bodyPr/>
        <a:lstStyle/>
        <a:p>
          <a:pPr rtl="1"/>
          <a:endParaRPr lang="ar-SA"/>
        </a:p>
      </dgm:t>
    </dgm:pt>
    <dgm:pt modelId="{56BC2BE1-66FF-497F-831E-D0BA220B1096}" type="sibTrans" cxnId="{6864850F-3216-4B1C-A655-9E61E4ADA5D3}">
      <dgm:prSet/>
      <dgm:spPr/>
      <dgm:t>
        <a:bodyPr/>
        <a:lstStyle/>
        <a:p>
          <a:pPr rtl="1"/>
          <a:endParaRPr lang="ar-SA"/>
        </a:p>
      </dgm:t>
    </dgm:pt>
    <dgm:pt modelId="{6006BBAA-7FC8-4338-A312-8562020D0C60}" type="pres">
      <dgm:prSet presAssocID="{BE6A4284-1F35-4B36-A8ED-29D09B98924A}" presName="linear" presStyleCnt="0">
        <dgm:presLayoutVars>
          <dgm:animLvl val="lvl"/>
          <dgm:resizeHandles val="exact"/>
        </dgm:presLayoutVars>
      </dgm:prSet>
      <dgm:spPr/>
      <dgm:t>
        <a:bodyPr/>
        <a:lstStyle/>
        <a:p>
          <a:pPr rtl="1"/>
          <a:endParaRPr lang="ar-SA"/>
        </a:p>
      </dgm:t>
    </dgm:pt>
    <dgm:pt modelId="{44A4EBD9-54DF-4E98-BFB2-D9A1F8C3A318}" type="pres">
      <dgm:prSet presAssocID="{847150A5-CF97-4A49-9D94-5954C7C4C826}" presName="parentText" presStyleLbl="node1" presStyleIdx="0" presStyleCnt="1" custScaleY="104576">
        <dgm:presLayoutVars>
          <dgm:chMax val="0"/>
          <dgm:bulletEnabled val="1"/>
        </dgm:presLayoutVars>
      </dgm:prSet>
      <dgm:spPr/>
      <dgm:t>
        <a:bodyPr/>
        <a:lstStyle/>
        <a:p>
          <a:pPr rtl="1"/>
          <a:endParaRPr lang="ar-SA"/>
        </a:p>
      </dgm:t>
    </dgm:pt>
    <dgm:pt modelId="{ADE1C348-8EBE-4C4B-970C-94684FFD6B72}" type="pres">
      <dgm:prSet presAssocID="{847150A5-CF97-4A49-9D94-5954C7C4C826}" presName="childText" presStyleLbl="revTx" presStyleIdx="0" presStyleCnt="1">
        <dgm:presLayoutVars>
          <dgm:bulletEnabled val="1"/>
        </dgm:presLayoutVars>
      </dgm:prSet>
      <dgm:spPr/>
      <dgm:t>
        <a:bodyPr/>
        <a:lstStyle/>
        <a:p>
          <a:pPr rtl="1"/>
          <a:endParaRPr lang="ar-SA"/>
        </a:p>
      </dgm:t>
    </dgm:pt>
  </dgm:ptLst>
  <dgm:cxnLst>
    <dgm:cxn modelId="{6A7F4636-30DF-4462-A5B2-2E3D63E9496A}" type="presOf" srcId="{847150A5-CF97-4A49-9D94-5954C7C4C826}" destId="{44A4EBD9-54DF-4E98-BFB2-D9A1F8C3A318}" srcOrd="0" destOrd="0" presId="urn:microsoft.com/office/officeart/2005/8/layout/vList2"/>
    <dgm:cxn modelId="{036B1883-2024-4B58-9431-EC21F29117D9}" srcId="{BE6A4284-1F35-4B36-A8ED-29D09B98924A}" destId="{847150A5-CF97-4A49-9D94-5954C7C4C826}" srcOrd="0" destOrd="0" parTransId="{B5EC9476-1D3F-469E-9743-3148BA715C68}" sibTransId="{165809AB-E618-4D98-B7F0-375B4CA684DA}"/>
    <dgm:cxn modelId="{6864850F-3216-4B1C-A655-9E61E4ADA5D3}" srcId="{847150A5-CF97-4A49-9D94-5954C7C4C826}" destId="{FE0F11A0-DA80-4CD4-A4A2-2CD61AC20FBC}" srcOrd="0" destOrd="0" parTransId="{D0911C3E-177D-4A3A-8309-6914C12A91E7}" sibTransId="{56BC2BE1-66FF-497F-831E-D0BA220B1096}"/>
    <dgm:cxn modelId="{F58D37DF-C48B-488E-939F-24293F5D8F3A}" type="presOf" srcId="{BE6A4284-1F35-4B36-A8ED-29D09B98924A}" destId="{6006BBAA-7FC8-4338-A312-8562020D0C60}" srcOrd="0" destOrd="0" presId="urn:microsoft.com/office/officeart/2005/8/layout/vList2"/>
    <dgm:cxn modelId="{602A2301-2ACC-47B4-9C4A-1647213D9E63}" type="presOf" srcId="{FE0F11A0-DA80-4CD4-A4A2-2CD61AC20FBC}" destId="{ADE1C348-8EBE-4C4B-970C-94684FFD6B72}" srcOrd="0" destOrd="0" presId="urn:microsoft.com/office/officeart/2005/8/layout/vList2"/>
    <dgm:cxn modelId="{38104005-1403-4461-98A8-65BB8FAD7AA4}" type="presParOf" srcId="{6006BBAA-7FC8-4338-A312-8562020D0C60}" destId="{44A4EBD9-54DF-4E98-BFB2-D9A1F8C3A318}" srcOrd="0" destOrd="0" presId="urn:microsoft.com/office/officeart/2005/8/layout/vList2"/>
    <dgm:cxn modelId="{AF43B5CD-8E78-40B8-B91E-04975AA26D5C}" type="presParOf" srcId="{6006BBAA-7FC8-4338-A312-8562020D0C60}" destId="{ADE1C348-8EBE-4C4B-970C-94684FFD6B72}" srcOrd="1"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350025-BE79-4047-9BB5-8D2F090B39EE}" type="doc">
      <dgm:prSet loTypeId="urn:microsoft.com/office/officeart/2005/8/layout/vList5" loCatId="list" qsTypeId="urn:microsoft.com/office/officeart/2005/8/quickstyle/3d2" qsCatId="3D" csTypeId="urn:microsoft.com/office/officeart/2005/8/colors/colorful5" csCatId="colorful" phldr="1"/>
      <dgm:spPr/>
      <dgm:t>
        <a:bodyPr/>
        <a:lstStyle/>
        <a:p>
          <a:pPr rtl="1"/>
          <a:endParaRPr lang="ar-SA"/>
        </a:p>
      </dgm:t>
    </dgm:pt>
    <dgm:pt modelId="{1EFAF281-5709-4085-96B9-FA0CA0B6E49D}">
      <dgm:prSet phldrT="[نص]"/>
      <dgm:spPr/>
      <dgm:t>
        <a:bodyPr/>
        <a:lstStyle/>
        <a:p>
          <a:pPr rtl="1"/>
          <a:r>
            <a:rPr lang="ar-SA" dirty="0" smtClean="0"/>
            <a:t>عدد </a:t>
          </a:r>
          <a:r>
            <a:rPr lang="ar-SA" dirty="0" err="1" smtClean="0"/>
            <a:t>الكروموسومات</a:t>
          </a:r>
          <a:endParaRPr lang="ar-SA" dirty="0"/>
        </a:p>
      </dgm:t>
    </dgm:pt>
    <dgm:pt modelId="{7998C0CA-7638-4E98-85C3-9CE04BE63E82}" type="parTrans" cxnId="{C4054D42-043F-4A03-AE74-C9501095E4A1}">
      <dgm:prSet/>
      <dgm:spPr/>
      <dgm:t>
        <a:bodyPr/>
        <a:lstStyle/>
        <a:p>
          <a:pPr rtl="1"/>
          <a:endParaRPr lang="ar-SA"/>
        </a:p>
      </dgm:t>
    </dgm:pt>
    <dgm:pt modelId="{59EF1A00-6715-419C-AECF-A4ED16852F19}" type="sibTrans" cxnId="{C4054D42-043F-4A03-AE74-C9501095E4A1}">
      <dgm:prSet/>
      <dgm:spPr/>
      <dgm:t>
        <a:bodyPr/>
        <a:lstStyle/>
        <a:p>
          <a:pPr rtl="1"/>
          <a:endParaRPr lang="ar-SA"/>
        </a:p>
      </dgm:t>
    </dgm:pt>
    <dgm:pt modelId="{F2149BB2-F7AA-40AE-B574-0FC0995829FF}">
      <dgm:prSet phldrT="[نص]"/>
      <dgm:spPr/>
      <dgm:t>
        <a:bodyPr/>
        <a:lstStyle/>
        <a:p>
          <a:pPr rtl="1"/>
          <a:r>
            <a:rPr lang="ar-SA" dirty="0" smtClean="0"/>
            <a:t>الانقسام </a:t>
          </a:r>
          <a:endParaRPr lang="ar-SA" dirty="0"/>
        </a:p>
      </dgm:t>
    </dgm:pt>
    <dgm:pt modelId="{DCCD475A-A4A4-44E9-B42E-2B233315E868}" type="parTrans" cxnId="{A94DD144-1C7C-460A-86DC-BD0A08C909DD}">
      <dgm:prSet/>
      <dgm:spPr/>
      <dgm:t>
        <a:bodyPr/>
        <a:lstStyle/>
        <a:p>
          <a:pPr rtl="1"/>
          <a:endParaRPr lang="ar-SA"/>
        </a:p>
      </dgm:t>
    </dgm:pt>
    <dgm:pt modelId="{E04038CE-49EC-4865-B4F7-D22B2B33ADD2}" type="sibTrans" cxnId="{A94DD144-1C7C-460A-86DC-BD0A08C909DD}">
      <dgm:prSet/>
      <dgm:spPr/>
      <dgm:t>
        <a:bodyPr/>
        <a:lstStyle/>
        <a:p>
          <a:pPr rtl="1"/>
          <a:endParaRPr lang="ar-SA"/>
        </a:p>
      </dgm:t>
    </dgm:pt>
    <dgm:pt modelId="{AABDE72A-EBA1-45DA-86F1-D60CDC7F672B}">
      <dgm:prSet phldrT="[نص]"/>
      <dgm:spPr/>
      <dgm:t>
        <a:bodyPr/>
        <a:lstStyle/>
        <a:p>
          <a:pPr algn="ctr" rtl="1"/>
          <a:r>
            <a:rPr lang="ar-SA" dirty="0" smtClean="0"/>
            <a:t>ولكي يتحقق ذلك يحدث انقسامان في الانقسام المنصف بينما يحدث انقسام واحد في الانقسام المتساوي.</a:t>
          </a:r>
          <a:endParaRPr lang="ar-SA" dirty="0"/>
        </a:p>
      </dgm:t>
    </dgm:pt>
    <dgm:pt modelId="{C5AAA668-FB24-47F2-A3BC-42F049544E74}" type="parTrans" cxnId="{90736013-8BF9-4AAC-A833-AE30ABD67ECF}">
      <dgm:prSet/>
      <dgm:spPr/>
      <dgm:t>
        <a:bodyPr/>
        <a:lstStyle/>
        <a:p>
          <a:pPr rtl="1"/>
          <a:endParaRPr lang="ar-SA"/>
        </a:p>
      </dgm:t>
    </dgm:pt>
    <dgm:pt modelId="{DF687B04-DB3B-4A3F-A21A-6ED94B75340A}" type="sibTrans" cxnId="{90736013-8BF9-4AAC-A833-AE30ABD67ECF}">
      <dgm:prSet/>
      <dgm:spPr/>
      <dgm:t>
        <a:bodyPr/>
        <a:lstStyle/>
        <a:p>
          <a:pPr rtl="1"/>
          <a:endParaRPr lang="ar-SA"/>
        </a:p>
      </dgm:t>
    </dgm:pt>
    <dgm:pt modelId="{C5F1C3A0-69F4-4AB3-8B10-7CFDEB1381D9}">
      <dgm:prSet phldrT="[نص]"/>
      <dgm:spPr/>
      <dgm:t>
        <a:bodyPr/>
        <a:lstStyle/>
        <a:p>
          <a:pPr rtl="1"/>
          <a:r>
            <a:rPr lang="ar-SA" dirty="0" smtClean="0"/>
            <a:t>الخلايا الناتجة</a:t>
          </a:r>
          <a:endParaRPr lang="ar-SA" dirty="0"/>
        </a:p>
      </dgm:t>
    </dgm:pt>
    <dgm:pt modelId="{9FEC1D31-AE2F-40DF-B52C-2FE02AAFC943}" type="parTrans" cxnId="{992C29C5-5A41-4C05-88B9-EEAB2D9D576E}">
      <dgm:prSet/>
      <dgm:spPr/>
      <dgm:t>
        <a:bodyPr/>
        <a:lstStyle/>
        <a:p>
          <a:pPr rtl="1"/>
          <a:endParaRPr lang="ar-SA"/>
        </a:p>
      </dgm:t>
    </dgm:pt>
    <dgm:pt modelId="{21EC8DD1-14A4-4FAC-99A2-BC522EC1FCA5}" type="sibTrans" cxnId="{992C29C5-5A41-4C05-88B9-EEAB2D9D576E}">
      <dgm:prSet/>
      <dgm:spPr/>
      <dgm:t>
        <a:bodyPr/>
        <a:lstStyle/>
        <a:p>
          <a:pPr rtl="1"/>
          <a:endParaRPr lang="ar-SA"/>
        </a:p>
      </dgm:t>
    </dgm:pt>
    <dgm:pt modelId="{CAE12186-4653-4AC5-966F-52DE8DB4939F}">
      <dgm:prSet phldrT="[نص]"/>
      <dgm:spPr/>
      <dgm:t>
        <a:bodyPr/>
        <a:lstStyle/>
        <a:p>
          <a:pPr algn="r" rtl="1"/>
          <a:endParaRPr lang="ar-SA" dirty="0"/>
        </a:p>
      </dgm:t>
    </dgm:pt>
    <dgm:pt modelId="{F6A0C379-885F-44FA-AA6B-692894EE7134}" type="parTrans" cxnId="{2C98E88D-BEE6-4AED-9055-FB0EDC3F919D}">
      <dgm:prSet/>
      <dgm:spPr/>
      <dgm:t>
        <a:bodyPr/>
        <a:lstStyle/>
        <a:p>
          <a:pPr rtl="1"/>
          <a:endParaRPr lang="ar-SA"/>
        </a:p>
      </dgm:t>
    </dgm:pt>
    <dgm:pt modelId="{A860900A-A68A-4BB9-AD35-1BC3E78E75DD}" type="sibTrans" cxnId="{2C98E88D-BEE6-4AED-9055-FB0EDC3F919D}">
      <dgm:prSet/>
      <dgm:spPr/>
      <dgm:t>
        <a:bodyPr/>
        <a:lstStyle/>
        <a:p>
          <a:pPr rtl="1"/>
          <a:endParaRPr lang="ar-SA"/>
        </a:p>
      </dgm:t>
    </dgm:pt>
    <dgm:pt modelId="{0A2F6C95-E2B9-42C7-A2E0-02BF88FD2A59}">
      <dgm:prSet/>
      <dgm:spPr/>
      <dgm:t>
        <a:bodyPr/>
        <a:lstStyle/>
        <a:p>
          <a:pPr algn="ctr" rtl="1"/>
          <a:r>
            <a:rPr lang="ar-SA" dirty="0" smtClean="0"/>
            <a:t> عدد الخلايا الناتجة في الانقسام المتساوي خليتان جديدتان في حين يكون في الانقسام المنصف اربع خلايا جديدة</a:t>
          </a:r>
          <a:endParaRPr lang="ar-SA" dirty="0"/>
        </a:p>
      </dgm:t>
    </dgm:pt>
    <dgm:pt modelId="{80A143DF-56CE-49E5-85C4-9F69AE6922B8}" type="parTrans" cxnId="{FA80D6D6-54C9-4D15-A4C1-F28714DBAAE6}">
      <dgm:prSet/>
      <dgm:spPr/>
      <dgm:t>
        <a:bodyPr/>
        <a:lstStyle/>
        <a:p>
          <a:pPr rtl="1"/>
          <a:endParaRPr lang="ar-SA"/>
        </a:p>
      </dgm:t>
    </dgm:pt>
    <dgm:pt modelId="{2BD744EF-F846-45DB-AC72-1E19719EC784}" type="sibTrans" cxnId="{FA80D6D6-54C9-4D15-A4C1-F28714DBAAE6}">
      <dgm:prSet/>
      <dgm:spPr/>
      <dgm:t>
        <a:bodyPr/>
        <a:lstStyle/>
        <a:p>
          <a:pPr rtl="1"/>
          <a:endParaRPr lang="ar-SA"/>
        </a:p>
      </dgm:t>
    </dgm:pt>
    <dgm:pt modelId="{8E04EBBE-57B1-4650-B27C-9EE536D19FD2}">
      <dgm:prSet/>
      <dgm:spPr/>
      <dgm:t>
        <a:bodyPr/>
        <a:lstStyle/>
        <a:p>
          <a:pPr algn="ctr" rtl="1"/>
          <a:r>
            <a:rPr lang="ar-SA" dirty="0" smtClean="0"/>
            <a:t> الخلايا الناتجة عن الانقسام المتساوي تحتوي على العدد نفسه من </a:t>
          </a:r>
          <a:r>
            <a:rPr lang="ar-SA" dirty="0" err="1" smtClean="0"/>
            <a:t>كروموسومات</a:t>
          </a:r>
          <a:r>
            <a:rPr lang="ar-SA" dirty="0" smtClean="0"/>
            <a:t> الخلية الاصلية اما في الانقسام المنصف فتحتوي الخلية الناتجة على نصف العدد الاصلي من </a:t>
          </a:r>
          <a:r>
            <a:rPr lang="ar-SA" dirty="0" err="1" smtClean="0"/>
            <a:t>الكروموسومات</a:t>
          </a:r>
          <a:endParaRPr lang="ar-SA" dirty="0" smtClean="0"/>
        </a:p>
      </dgm:t>
    </dgm:pt>
    <dgm:pt modelId="{18F12839-FEF6-420F-ADBD-58908F774FC2}" type="sibTrans" cxnId="{8B50F6E9-C8C0-49BF-A469-2C7CF7D55C9C}">
      <dgm:prSet/>
      <dgm:spPr/>
      <dgm:t>
        <a:bodyPr/>
        <a:lstStyle/>
        <a:p>
          <a:pPr rtl="1"/>
          <a:endParaRPr lang="ar-SA"/>
        </a:p>
      </dgm:t>
    </dgm:pt>
    <dgm:pt modelId="{D1408E67-3C92-4EA9-8868-318F61E67108}" type="parTrans" cxnId="{8B50F6E9-C8C0-49BF-A469-2C7CF7D55C9C}">
      <dgm:prSet/>
      <dgm:spPr/>
      <dgm:t>
        <a:bodyPr/>
        <a:lstStyle/>
        <a:p>
          <a:pPr rtl="1"/>
          <a:endParaRPr lang="ar-SA"/>
        </a:p>
      </dgm:t>
    </dgm:pt>
    <dgm:pt modelId="{46869241-E358-4B98-B040-16B2583F3BAE}">
      <dgm:prSet phldrT="[نص]"/>
      <dgm:spPr/>
      <dgm:t>
        <a:bodyPr/>
        <a:lstStyle/>
        <a:p>
          <a:pPr algn="r" rtl="1"/>
          <a:endParaRPr lang="ar-SA" dirty="0"/>
        </a:p>
      </dgm:t>
    </dgm:pt>
    <dgm:pt modelId="{9A5BB5C0-88EB-4CE8-9E00-600B40939DEA}" type="sibTrans" cxnId="{E8453C6C-0558-4F1C-A3A2-D4C3A7980B13}">
      <dgm:prSet/>
      <dgm:spPr/>
      <dgm:t>
        <a:bodyPr/>
        <a:lstStyle/>
        <a:p>
          <a:pPr rtl="1"/>
          <a:endParaRPr lang="ar-SA"/>
        </a:p>
      </dgm:t>
    </dgm:pt>
    <dgm:pt modelId="{E2674FC6-63FD-48ED-8E0B-0DB7F5A9CD66}" type="parTrans" cxnId="{E8453C6C-0558-4F1C-A3A2-D4C3A7980B13}">
      <dgm:prSet/>
      <dgm:spPr/>
      <dgm:t>
        <a:bodyPr/>
        <a:lstStyle/>
        <a:p>
          <a:pPr rtl="1"/>
          <a:endParaRPr lang="ar-SA"/>
        </a:p>
      </dgm:t>
    </dgm:pt>
    <dgm:pt modelId="{72B35B48-679D-4DDB-8890-916AD5E010FC}" type="pres">
      <dgm:prSet presAssocID="{DC350025-BE79-4047-9BB5-8D2F090B39EE}" presName="Name0" presStyleCnt="0">
        <dgm:presLayoutVars>
          <dgm:dir/>
          <dgm:animLvl val="lvl"/>
          <dgm:resizeHandles val="exact"/>
        </dgm:presLayoutVars>
      </dgm:prSet>
      <dgm:spPr/>
      <dgm:t>
        <a:bodyPr/>
        <a:lstStyle/>
        <a:p>
          <a:pPr rtl="1"/>
          <a:endParaRPr lang="ar-SA"/>
        </a:p>
      </dgm:t>
    </dgm:pt>
    <dgm:pt modelId="{86B8C7BB-32C4-42BF-B25C-2B51A43A479E}" type="pres">
      <dgm:prSet presAssocID="{1EFAF281-5709-4085-96B9-FA0CA0B6E49D}" presName="linNode" presStyleCnt="0"/>
      <dgm:spPr/>
    </dgm:pt>
    <dgm:pt modelId="{2D3BD02D-B8F7-4835-B646-02DAAA93C2E8}" type="pres">
      <dgm:prSet presAssocID="{1EFAF281-5709-4085-96B9-FA0CA0B6E49D}" presName="parentText" presStyleLbl="node1" presStyleIdx="0" presStyleCnt="3">
        <dgm:presLayoutVars>
          <dgm:chMax val="1"/>
          <dgm:bulletEnabled val="1"/>
        </dgm:presLayoutVars>
      </dgm:prSet>
      <dgm:spPr/>
      <dgm:t>
        <a:bodyPr/>
        <a:lstStyle/>
        <a:p>
          <a:pPr rtl="1"/>
          <a:endParaRPr lang="ar-SA"/>
        </a:p>
      </dgm:t>
    </dgm:pt>
    <dgm:pt modelId="{DB0451E3-0968-4BDC-AE86-C8A474D39890}" type="pres">
      <dgm:prSet presAssocID="{1EFAF281-5709-4085-96B9-FA0CA0B6E49D}" presName="descendantText" presStyleLbl="alignAccFollowNode1" presStyleIdx="0" presStyleCnt="3">
        <dgm:presLayoutVars>
          <dgm:bulletEnabled val="1"/>
        </dgm:presLayoutVars>
      </dgm:prSet>
      <dgm:spPr/>
      <dgm:t>
        <a:bodyPr/>
        <a:lstStyle/>
        <a:p>
          <a:pPr rtl="1"/>
          <a:endParaRPr lang="ar-SA"/>
        </a:p>
      </dgm:t>
    </dgm:pt>
    <dgm:pt modelId="{9B4E5C89-03FF-48D3-8E8A-EE317E20FBDB}" type="pres">
      <dgm:prSet presAssocID="{59EF1A00-6715-419C-AECF-A4ED16852F19}" presName="sp" presStyleCnt="0"/>
      <dgm:spPr/>
    </dgm:pt>
    <dgm:pt modelId="{2142A698-FBD6-4371-B108-D4D386F0D754}" type="pres">
      <dgm:prSet presAssocID="{F2149BB2-F7AA-40AE-B574-0FC0995829FF}" presName="linNode" presStyleCnt="0"/>
      <dgm:spPr/>
    </dgm:pt>
    <dgm:pt modelId="{A52F0945-0C7F-4163-9B85-D964999E45D6}" type="pres">
      <dgm:prSet presAssocID="{F2149BB2-F7AA-40AE-B574-0FC0995829FF}" presName="parentText" presStyleLbl="node1" presStyleIdx="1" presStyleCnt="3">
        <dgm:presLayoutVars>
          <dgm:chMax val="1"/>
          <dgm:bulletEnabled val="1"/>
        </dgm:presLayoutVars>
      </dgm:prSet>
      <dgm:spPr/>
      <dgm:t>
        <a:bodyPr/>
        <a:lstStyle/>
        <a:p>
          <a:pPr rtl="1"/>
          <a:endParaRPr lang="ar-SA"/>
        </a:p>
      </dgm:t>
    </dgm:pt>
    <dgm:pt modelId="{4FBA954A-F7EA-4711-9FAA-2BFBACD495B6}" type="pres">
      <dgm:prSet presAssocID="{F2149BB2-F7AA-40AE-B574-0FC0995829FF}" presName="descendantText" presStyleLbl="alignAccFollowNode1" presStyleIdx="1" presStyleCnt="3">
        <dgm:presLayoutVars>
          <dgm:bulletEnabled val="1"/>
        </dgm:presLayoutVars>
      </dgm:prSet>
      <dgm:spPr/>
      <dgm:t>
        <a:bodyPr/>
        <a:lstStyle/>
        <a:p>
          <a:pPr rtl="1"/>
          <a:endParaRPr lang="ar-SA"/>
        </a:p>
      </dgm:t>
    </dgm:pt>
    <dgm:pt modelId="{E1719237-2DE9-4953-A799-06D8164A936D}" type="pres">
      <dgm:prSet presAssocID="{E04038CE-49EC-4865-B4F7-D22B2B33ADD2}" presName="sp" presStyleCnt="0"/>
      <dgm:spPr/>
    </dgm:pt>
    <dgm:pt modelId="{2D4BAAE9-0650-44DE-9C7E-404FE4EE67B7}" type="pres">
      <dgm:prSet presAssocID="{C5F1C3A0-69F4-4AB3-8B10-7CFDEB1381D9}" presName="linNode" presStyleCnt="0"/>
      <dgm:spPr/>
    </dgm:pt>
    <dgm:pt modelId="{8AD873A0-D993-40B0-AD9E-4228E3469288}" type="pres">
      <dgm:prSet presAssocID="{C5F1C3A0-69F4-4AB3-8B10-7CFDEB1381D9}" presName="parentText" presStyleLbl="node1" presStyleIdx="2" presStyleCnt="3">
        <dgm:presLayoutVars>
          <dgm:chMax val="1"/>
          <dgm:bulletEnabled val="1"/>
        </dgm:presLayoutVars>
      </dgm:prSet>
      <dgm:spPr/>
      <dgm:t>
        <a:bodyPr/>
        <a:lstStyle/>
        <a:p>
          <a:pPr rtl="1"/>
          <a:endParaRPr lang="ar-SA"/>
        </a:p>
      </dgm:t>
    </dgm:pt>
    <dgm:pt modelId="{BE0B804C-C486-4E63-A9E2-98F71F01F905}" type="pres">
      <dgm:prSet presAssocID="{C5F1C3A0-69F4-4AB3-8B10-7CFDEB1381D9}" presName="descendantText" presStyleLbl="alignAccFollowNode1" presStyleIdx="2" presStyleCnt="3">
        <dgm:presLayoutVars>
          <dgm:bulletEnabled val="1"/>
        </dgm:presLayoutVars>
      </dgm:prSet>
      <dgm:spPr/>
      <dgm:t>
        <a:bodyPr/>
        <a:lstStyle/>
        <a:p>
          <a:pPr rtl="1"/>
          <a:endParaRPr lang="ar-SA"/>
        </a:p>
      </dgm:t>
    </dgm:pt>
  </dgm:ptLst>
  <dgm:cxnLst>
    <dgm:cxn modelId="{8B50F6E9-C8C0-49BF-A469-2C7CF7D55C9C}" srcId="{1EFAF281-5709-4085-96B9-FA0CA0B6E49D}" destId="{8E04EBBE-57B1-4650-B27C-9EE536D19FD2}" srcOrd="1" destOrd="0" parTransId="{D1408E67-3C92-4EA9-8868-318F61E67108}" sibTransId="{18F12839-FEF6-420F-ADBD-58908F774FC2}"/>
    <dgm:cxn modelId="{9AFD9191-AFE3-4C45-B1A1-00A8F1CB3D3D}" type="presOf" srcId="{DC350025-BE79-4047-9BB5-8D2F090B39EE}" destId="{72B35B48-679D-4DDB-8890-916AD5E010FC}" srcOrd="0" destOrd="0" presId="urn:microsoft.com/office/officeart/2005/8/layout/vList5"/>
    <dgm:cxn modelId="{C4054D42-043F-4A03-AE74-C9501095E4A1}" srcId="{DC350025-BE79-4047-9BB5-8D2F090B39EE}" destId="{1EFAF281-5709-4085-96B9-FA0CA0B6E49D}" srcOrd="0" destOrd="0" parTransId="{7998C0CA-7638-4E98-85C3-9CE04BE63E82}" sibTransId="{59EF1A00-6715-419C-AECF-A4ED16852F19}"/>
    <dgm:cxn modelId="{E8453C6C-0558-4F1C-A3A2-D4C3A7980B13}" srcId="{1EFAF281-5709-4085-96B9-FA0CA0B6E49D}" destId="{46869241-E358-4B98-B040-16B2583F3BAE}" srcOrd="0" destOrd="0" parTransId="{E2674FC6-63FD-48ED-8E0B-0DB7F5A9CD66}" sibTransId="{9A5BB5C0-88EB-4CE8-9E00-600B40939DEA}"/>
    <dgm:cxn modelId="{FA80D6D6-54C9-4D15-A4C1-F28714DBAAE6}" srcId="{C5F1C3A0-69F4-4AB3-8B10-7CFDEB1381D9}" destId="{0A2F6C95-E2B9-42C7-A2E0-02BF88FD2A59}" srcOrd="1" destOrd="0" parTransId="{80A143DF-56CE-49E5-85C4-9F69AE6922B8}" sibTransId="{2BD744EF-F846-45DB-AC72-1E19719EC784}"/>
    <dgm:cxn modelId="{90F56292-CCDF-4941-8DAA-DD43C6B36F17}" type="presOf" srcId="{0A2F6C95-E2B9-42C7-A2E0-02BF88FD2A59}" destId="{BE0B804C-C486-4E63-A9E2-98F71F01F905}" srcOrd="0" destOrd="1" presId="urn:microsoft.com/office/officeart/2005/8/layout/vList5"/>
    <dgm:cxn modelId="{EFDD47E7-3055-4534-90F4-04C9443BF492}" type="presOf" srcId="{8E04EBBE-57B1-4650-B27C-9EE536D19FD2}" destId="{DB0451E3-0968-4BDC-AE86-C8A474D39890}" srcOrd="0" destOrd="1" presId="urn:microsoft.com/office/officeart/2005/8/layout/vList5"/>
    <dgm:cxn modelId="{A94DD144-1C7C-460A-86DC-BD0A08C909DD}" srcId="{DC350025-BE79-4047-9BB5-8D2F090B39EE}" destId="{F2149BB2-F7AA-40AE-B574-0FC0995829FF}" srcOrd="1" destOrd="0" parTransId="{DCCD475A-A4A4-44E9-B42E-2B233315E868}" sibTransId="{E04038CE-49EC-4865-B4F7-D22B2B33ADD2}"/>
    <dgm:cxn modelId="{B01DCB14-ABBB-4FEA-BD72-D273A4F7785F}" type="presOf" srcId="{AABDE72A-EBA1-45DA-86F1-D60CDC7F672B}" destId="{4FBA954A-F7EA-4711-9FAA-2BFBACD495B6}" srcOrd="0" destOrd="0" presId="urn:microsoft.com/office/officeart/2005/8/layout/vList5"/>
    <dgm:cxn modelId="{446CC164-6786-4DBB-94EC-EC58B3012033}" type="presOf" srcId="{CAE12186-4653-4AC5-966F-52DE8DB4939F}" destId="{BE0B804C-C486-4E63-A9E2-98F71F01F905}" srcOrd="0" destOrd="0" presId="urn:microsoft.com/office/officeart/2005/8/layout/vList5"/>
    <dgm:cxn modelId="{90736013-8BF9-4AAC-A833-AE30ABD67ECF}" srcId="{F2149BB2-F7AA-40AE-B574-0FC0995829FF}" destId="{AABDE72A-EBA1-45DA-86F1-D60CDC7F672B}" srcOrd="0" destOrd="0" parTransId="{C5AAA668-FB24-47F2-A3BC-42F049544E74}" sibTransId="{DF687B04-DB3B-4A3F-A21A-6ED94B75340A}"/>
    <dgm:cxn modelId="{D485BCBE-7701-44D1-A047-F30E379F91FE}" type="presOf" srcId="{46869241-E358-4B98-B040-16B2583F3BAE}" destId="{DB0451E3-0968-4BDC-AE86-C8A474D39890}" srcOrd="0" destOrd="0" presId="urn:microsoft.com/office/officeart/2005/8/layout/vList5"/>
    <dgm:cxn modelId="{727FAEF6-2474-4C8A-8E39-A11616688786}" type="presOf" srcId="{F2149BB2-F7AA-40AE-B574-0FC0995829FF}" destId="{A52F0945-0C7F-4163-9B85-D964999E45D6}" srcOrd="0" destOrd="0" presId="urn:microsoft.com/office/officeart/2005/8/layout/vList5"/>
    <dgm:cxn modelId="{431F9B81-C074-48EC-A297-49706189E188}" type="presOf" srcId="{C5F1C3A0-69F4-4AB3-8B10-7CFDEB1381D9}" destId="{8AD873A0-D993-40B0-AD9E-4228E3469288}" srcOrd="0" destOrd="0" presId="urn:microsoft.com/office/officeart/2005/8/layout/vList5"/>
    <dgm:cxn modelId="{992C29C5-5A41-4C05-88B9-EEAB2D9D576E}" srcId="{DC350025-BE79-4047-9BB5-8D2F090B39EE}" destId="{C5F1C3A0-69F4-4AB3-8B10-7CFDEB1381D9}" srcOrd="2" destOrd="0" parTransId="{9FEC1D31-AE2F-40DF-B52C-2FE02AAFC943}" sibTransId="{21EC8DD1-14A4-4FAC-99A2-BC522EC1FCA5}"/>
    <dgm:cxn modelId="{D4FAA580-F453-47AF-898B-364F1F36C415}" type="presOf" srcId="{1EFAF281-5709-4085-96B9-FA0CA0B6E49D}" destId="{2D3BD02D-B8F7-4835-B646-02DAAA93C2E8}" srcOrd="0" destOrd="0" presId="urn:microsoft.com/office/officeart/2005/8/layout/vList5"/>
    <dgm:cxn modelId="{2C98E88D-BEE6-4AED-9055-FB0EDC3F919D}" srcId="{C5F1C3A0-69F4-4AB3-8B10-7CFDEB1381D9}" destId="{CAE12186-4653-4AC5-966F-52DE8DB4939F}" srcOrd="0" destOrd="0" parTransId="{F6A0C379-885F-44FA-AA6B-692894EE7134}" sibTransId="{A860900A-A68A-4BB9-AD35-1BC3E78E75DD}"/>
    <dgm:cxn modelId="{A960686C-A600-428C-B7F3-2FC62925D629}" type="presParOf" srcId="{72B35B48-679D-4DDB-8890-916AD5E010FC}" destId="{86B8C7BB-32C4-42BF-B25C-2B51A43A479E}" srcOrd="0" destOrd="0" presId="urn:microsoft.com/office/officeart/2005/8/layout/vList5"/>
    <dgm:cxn modelId="{BC37389F-B090-435A-AD5B-778EF3F74F4D}" type="presParOf" srcId="{86B8C7BB-32C4-42BF-B25C-2B51A43A479E}" destId="{2D3BD02D-B8F7-4835-B646-02DAAA93C2E8}" srcOrd="0" destOrd="0" presId="urn:microsoft.com/office/officeart/2005/8/layout/vList5"/>
    <dgm:cxn modelId="{9E64DE92-D07C-41C4-A410-B64B8494E3FF}" type="presParOf" srcId="{86B8C7BB-32C4-42BF-B25C-2B51A43A479E}" destId="{DB0451E3-0968-4BDC-AE86-C8A474D39890}" srcOrd="1" destOrd="0" presId="urn:microsoft.com/office/officeart/2005/8/layout/vList5"/>
    <dgm:cxn modelId="{8F67357F-0700-4137-9267-51CB00B32661}" type="presParOf" srcId="{72B35B48-679D-4DDB-8890-916AD5E010FC}" destId="{9B4E5C89-03FF-48D3-8E8A-EE317E20FBDB}" srcOrd="1" destOrd="0" presId="urn:microsoft.com/office/officeart/2005/8/layout/vList5"/>
    <dgm:cxn modelId="{78AB8B9A-DCE9-4855-8A91-00987757C00D}" type="presParOf" srcId="{72B35B48-679D-4DDB-8890-916AD5E010FC}" destId="{2142A698-FBD6-4371-B108-D4D386F0D754}" srcOrd="2" destOrd="0" presId="urn:microsoft.com/office/officeart/2005/8/layout/vList5"/>
    <dgm:cxn modelId="{349DFC1F-F26C-41F3-9E90-59EB4405C2D8}" type="presParOf" srcId="{2142A698-FBD6-4371-B108-D4D386F0D754}" destId="{A52F0945-0C7F-4163-9B85-D964999E45D6}" srcOrd="0" destOrd="0" presId="urn:microsoft.com/office/officeart/2005/8/layout/vList5"/>
    <dgm:cxn modelId="{8D3A2425-8ADF-4352-8248-A6B7C7C67637}" type="presParOf" srcId="{2142A698-FBD6-4371-B108-D4D386F0D754}" destId="{4FBA954A-F7EA-4711-9FAA-2BFBACD495B6}" srcOrd="1" destOrd="0" presId="urn:microsoft.com/office/officeart/2005/8/layout/vList5"/>
    <dgm:cxn modelId="{E7A38FBD-4B3E-48A0-896F-99A51A46E3F4}" type="presParOf" srcId="{72B35B48-679D-4DDB-8890-916AD5E010FC}" destId="{E1719237-2DE9-4953-A799-06D8164A936D}" srcOrd="3" destOrd="0" presId="urn:microsoft.com/office/officeart/2005/8/layout/vList5"/>
    <dgm:cxn modelId="{69773B4B-1BF2-4A5B-8E3B-331504446D41}" type="presParOf" srcId="{72B35B48-679D-4DDB-8890-916AD5E010FC}" destId="{2D4BAAE9-0650-44DE-9C7E-404FE4EE67B7}" srcOrd="4" destOrd="0" presId="urn:microsoft.com/office/officeart/2005/8/layout/vList5"/>
    <dgm:cxn modelId="{658C019C-D501-46F4-A487-A794DB36AE8F}" type="presParOf" srcId="{2D4BAAE9-0650-44DE-9C7E-404FE4EE67B7}" destId="{8AD873A0-D993-40B0-AD9E-4228E3469288}" srcOrd="0" destOrd="0" presId="urn:microsoft.com/office/officeart/2005/8/layout/vList5"/>
    <dgm:cxn modelId="{830A8BDB-29C4-49E8-AC96-C625B2AF6E64}" type="presParOf" srcId="{2D4BAAE9-0650-44DE-9C7E-404FE4EE67B7}" destId="{BE0B804C-C486-4E63-A9E2-98F71F01F905}"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4A4EBD9-54DF-4E98-BFB2-D9A1F8C3A318}">
      <dsp:nvSpPr>
        <dsp:cNvPr id="0" name=""/>
        <dsp:cNvSpPr/>
      </dsp:nvSpPr>
      <dsp:spPr>
        <a:xfrm>
          <a:off x="0" y="17121"/>
          <a:ext cx="7128792" cy="709652"/>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1">
            <a:lnSpc>
              <a:spcPct val="90000"/>
            </a:lnSpc>
            <a:spcBef>
              <a:spcPct val="0"/>
            </a:spcBef>
            <a:spcAft>
              <a:spcPct val="35000"/>
            </a:spcAft>
          </a:pPr>
          <a:r>
            <a:rPr lang="ar-SA" sz="2900" kern="1200" dirty="0" smtClean="0"/>
            <a:t>النسبة بين مساحة الغشاء البلازمي وحجم الخلية.</a:t>
          </a:r>
          <a:endParaRPr lang="ar-SA" sz="2900" kern="1200" dirty="0"/>
        </a:p>
      </dsp:txBody>
      <dsp:txXfrm>
        <a:off x="0" y="17121"/>
        <a:ext cx="7128792" cy="709652"/>
      </dsp:txXfrm>
    </dsp:sp>
    <dsp:sp modelId="{ADE1C348-8EBE-4C4B-970C-94684FFD6B72}">
      <dsp:nvSpPr>
        <dsp:cNvPr id="0" name=""/>
        <dsp:cNvSpPr/>
      </dsp:nvSpPr>
      <dsp:spPr>
        <a:xfrm>
          <a:off x="0" y="726774"/>
          <a:ext cx="7128792" cy="48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6339" tIns="36830" rIns="206248" bIns="36830" numCol="1" spcCol="1270" anchor="t" anchorCtr="0">
          <a:noAutofit/>
        </a:bodyPr>
        <a:lstStyle/>
        <a:p>
          <a:pPr marL="228600" lvl="1" indent="-228600" algn="r" defTabSz="1022350" rtl="1">
            <a:lnSpc>
              <a:spcPct val="90000"/>
            </a:lnSpc>
            <a:spcBef>
              <a:spcPct val="0"/>
            </a:spcBef>
            <a:spcAft>
              <a:spcPct val="20000"/>
            </a:spcAft>
            <a:buChar char="••"/>
          </a:pPr>
          <a:endParaRPr lang="ar-SA" sz="2300" kern="1200" dirty="0"/>
        </a:p>
      </dsp:txBody>
      <dsp:txXfrm>
        <a:off x="0" y="726774"/>
        <a:ext cx="7128792" cy="48024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B0451E3-0968-4BDC-AE86-C8A474D39890}">
      <dsp:nvSpPr>
        <dsp:cNvPr id="0" name=""/>
        <dsp:cNvSpPr/>
      </dsp:nvSpPr>
      <dsp:spPr>
        <a:xfrm rot="5400000">
          <a:off x="5720206" y="-2302053"/>
          <a:ext cx="995426" cy="5852160"/>
        </a:xfrm>
        <a:prstGeom prst="round2Same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114300" lvl="1" indent="-114300" algn="r" defTabSz="666750" rtl="1">
            <a:lnSpc>
              <a:spcPct val="90000"/>
            </a:lnSpc>
            <a:spcBef>
              <a:spcPct val="0"/>
            </a:spcBef>
            <a:spcAft>
              <a:spcPct val="15000"/>
            </a:spcAft>
            <a:buChar char="••"/>
          </a:pPr>
          <a:endParaRPr lang="ar-SA" sz="1500" kern="1200" dirty="0"/>
        </a:p>
        <a:p>
          <a:pPr marL="114300" lvl="1" indent="-114300" algn="ctr" defTabSz="666750" rtl="1">
            <a:lnSpc>
              <a:spcPct val="90000"/>
            </a:lnSpc>
            <a:spcBef>
              <a:spcPct val="0"/>
            </a:spcBef>
            <a:spcAft>
              <a:spcPct val="15000"/>
            </a:spcAft>
            <a:buChar char="••"/>
          </a:pPr>
          <a:r>
            <a:rPr lang="ar-SA" sz="1500" kern="1200" dirty="0" smtClean="0"/>
            <a:t> الخلايا الناتجة عن الانقسام المتساوي تحتوي على العدد نفسه من </a:t>
          </a:r>
          <a:r>
            <a:rPr lang="ar-SA" sz="1500" kern="1200" dirty="0" err="1" smtClean="0"/>
            <a:t>كروموسومات</a:t>
          </a:r>
          <a:r>
            <a:rPr lang="ar-SA" sz="1500" kern="1200" dirty="0" smtClean="0"/>
            <a:t> الخلية الاصلية اما في الانقسام المنصف فتحتوي الخلية الناتجة على نصف العدد الاصلي من </a:t>
          </a:r>
          <a:r>
            <a:rPr lang="ar-SA" sz="1500" kern="1200" dirty="0" err="1" smtClean="0"/>
            <a:t>الكروموسومات</a:t>
          </a:r>
          <a:endParaRPr lang="ar-SA" sz="1500" kern="1200" dirty="0" smtClean="0"/>
        </a:p>
      </dsp:txBody>
      <dsp:txXfrm rot="5400000">
        <a:off x="5720206" y="-2302053"/>
        <a:ext cx="995426" cy="5852160"/>
      </dsp:txXfrm>
    </dsp:sp>
    <dsp:sp modelId="{2D3BD02D-B8F7-4835-B646-02DAAA93C2E8}">
      <dsp:nvSpPr>
        <dsp:cNvPr id="0" name=""/>
        <dsp:cNvSpPr/>
      </dsp:nvSpPr>
      <dsp:spPr>
        <a:xfrm>
          <a:off x="0" y="1885"/>
          <a:ext cx="3291840" cy="1244283"/>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rtl="1">
            <a:lnSpc>
              <a:spcPct val="90000"/>
            </a:lnSpc>
            <a:spcBef>
              <a:spcPct val="0"/>
            </a:spcBef>
            <a:spcAft>
              <a:spcPct val="35000"/>
            </a:spcAft>
          </a:pPr>
          <a:r>
            <a:rPr lang="ar-SA" sz="3700" kern="1200" dirty="0" smtClean="0"/>
            <a:t>عدد </a:t>
          </a:r>
          <a:r>
            <a:rPr lang="ar-SA" sz="3700" kern="1200" dirty="0" err="1" smtClean="0"/>
            <a:t>الكروموسومات</a:t>
          </a:r>
          <a:endParaRPr lang="ar-SA" sz="3700" kern="1200" dirty="0"/>
        </a:p>
      </dsp:txBody>
      <dsp:txXfrm>
        <a:off x="0" y="1885"/>
        <a:ext cx="3291840" cy="1244283"/>
      </dsp:txXfrm>
    </dsp:sp>
    <dsp:sp modelId="{4FBA954A-F7EA-4711-9FAA-2BFBACD495B6}">
      <dsp:nvSpPr>
        <dsp:cNvPr id="0" name=""/>
        <dsp:cNvSpPr/>
      </dsp:nvSpPr>
      <dsp:spPr>
        <a:xfrm rot="5400000">
          <a:off x="5720206" y="-995555"/>
          <a:ext cx="995426" cy="5852160"/>
        </a:xfrm>
        <a:prstGeom prst="round2SameRect">
          <a:avLst/>
        </a:prstGeom>
        <a:solidFill>
          <a:schemeClr val="accent5">
            <a:tint val="40000"/>
            <a:alpha val="90000"/>
            <a:hueOff val="-5370241"/>
            <a:satOff val="24126"/>
            <a:lumOff val="1658"/>
            <a:alphaOff val="0"/>
          </a:schemeClr>
        </a:solidFill>
        <a:ln w="9525" cap="flat" cmpd="sng" algn="ctr">
          <a:solidFill>
            <a:schemeClr val="accent5">
              <a:tint val="40000"/>
              <a:alpha val="90000"/>
              <a:hueOff val="-5370241"/>
              <a:satOff val="24126"/>
              <a:lumOff val="1658"/>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114300" lvl="1" indent="-114300" algn="ctr" defTabSz="666750" rtl="1">
            <a:lnSpc>
              <a:spcPct val="90000"/>
            </a:lnSpc>
            <a:spcBef>
              <a:spcPct val="0"/>
            </a:spcBef>
            <a:spcAft>
              <a:spcPct val="15000"/>
            </a:spcAft>
            <a:buChar char="••"/>
          </a:pPr>
          <a:r>
            <a:rPr lang="ar-SA" sz="1500" kern="1200" dirty="0" smtClean="0"/>
            <a:t>ولكي يتحقق ذلك يحدث انقسامان في الانقسام المنصف بينما يحدث انقسام واحد في الانقسام المتساوي.</a:t>
          </a:r>
          <a:endParaRPr lang="ar-SA" sz="1500" kern="1200" dirty="0"/>
        </a:p>
      </dsp:txBody>
      <dsp:txXfrm rot="5400000">
        <a:off x="5720206" y="-995555"/>
        <a:ext cx="995426" cy="5852160"/>
      </dsp:txXfrm>
    </dsp:sp>
    <dsp:sp modelId="{A52F0945-0C7F-4163-9B85-D964999E45D6}">
      <dsp:nvSpPr>
        <dsp:cNvPr id="0" name=""/>
        <dsp:cNvSpPr/>
      </dsp:nvSpPr>
      <dsp:spPr>
        <a:xfrm>
          <a:off x="0" y="1308382"/>
          <a:ext cx="3291840" cy="1244283"/>
        </a:xfrm>
        <a:prstGeom prst="round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rtl="1">
            <a:lnSpc>
              <a:spcPct val="90000"/>
            </a:lnSpc>
            <a:spcBef>
              <a:spcPct val="0"/>
            </a:spcBef>
            <a:spcAft>
              <a:spcPct val="35000"/>
            </a:spcAft>
          </a:pPr>
          <a:r>
            <a:rPr lang="ar-SA" sz="3700" kern="1200" dirty="0" smtClean="0"/>
            <a:t>الانقسام </a:t>
          </a:r>
          <a:endParaRPr lang="ar-SA" sz="3700" kern="1200" dirty="0"/>
        </a:p>
      </dsp:txBody>
      <dsp:txXfrm>
        <a:off x="0" y="1308382"/>
        <a:ext cx="3291840" cy="1244283"/>
      </dsp:txXfrm>
    </dsp:sp>
    <dsp:sp modelId="{BE0B804C-C486-4E63-A9E2-98F71F01F905}">
      <dsp:nvSpPr>
        <dsp:cNvPr id="0" name=""/>
        <dsp:cNvSpPr/>
      </dsp:nvSpPr>
      <dsp:spPr>
        <a:xfrm rot="5400000">
          <a:off x="5720206" y="310941"/>
          <a:ext cx="995426" cy="5852160"/>
        </a:xfrm>
        <a:prstGeom prst="round2SameRect">
          <a:avLst/>
        </a:prstGeom>
        <a:solidFill>
          <a:schemeClr val="accent5">
            <a:tint val="40000"/>
            <a:alpha val="90000"/>
            <a:hueOff val="-10740482"/>
            <a:satOff val="48253"/>
            <a:lumOff val="3317"/>
            <a:alphaOff val="0"/>
          </a:schemeClr>
        </a:solidFill>
        <a:ln w="9525" cap="flat" cmpd="sng" algn="ctr">
          <a:solidFill>
            <a:schemeClr val="accent5">
              <a:tint val="40000"/>
              <a:alpha val="90000"/>
              <a:hueOff val="-10740482"/>
              <a:satOff val="48253"/>
              <a:lumOff val="3317"/>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114300" lvl="1" indent="-114300" algn="r" defTabSz="666750" rtl="1">
            <a:lnSpc>
              <a:spcPct val="90000"/>
            </a:lnSpc>
            <a:spcBef>
              <a:spcPct val="0"/>
            </a:spcBef>
            <a:spcAft>
              <a:spcPct val="15000"/>
            </a:spcAft>
            <a:buChar char="••"/>
          </a:pPr>
          <a:endParaRPr lang="ar-SA" sz="1500" kern="1200" dirty="0"/>
        </a:p>
        <a:p>
          <a:pPr marL="114300" lvl="1" indent="-114300" algn="ctr" defTabSz="666750" rtl="1">
            <a:lnSpc>
              <a:spcPct val="90000"/>
            </a:lnSpc>
            <a:spcBef>
              <a:spcPct val="0"/>
            </a:spcBef>
            <a:spcAft>
              <a:spcPct val="15000"/>
            </a:spcAft>
            <a:buChar char="••"/>
          </a:pPr>
          <a:r>
            <a:rPr lang="ar-SA" sz="1500" kern="1200" dirty="0" smtClean="0"/>
            <a:t> عدد الخلايا الناتجة في الانقسام المتساوي خليتان جديدتان في حين يكون في الانقسام المنصف اربع خلايا جديدة</a:t>
          </a:r>
          <a:endParaRPr lang="ar-SA" sz="1500" kern="1200" dirty="0"/>
        </a:p>
      </dsp:txBody>
      <dsp:txXfrm rot="5400000">
        <a:off x="5720206" y="310941"/>
        <a:ext cx="995426" cy="5852160"/>
      </dsp:txXfrm>
    </dsp:sp>
    <dsp:sp modelId="{8AD873A0-D993-40B0-AD9E-4228E3469288}">
      <dsp:nvSpPr>
        <dsp:cNvPr id="0" name=""/>
        <dsp:cNvSpPr/>
      </dsp:nvSpPr>
      <dsp:spPr>
        <a:xfrm>
          <a:off x="0" y="2614879"/>
          <a:ext cx="3291840" cy="1244283"/>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rtl="1">
            <a:lnSpc>
              <a:spcPct val="90000"/>
            </a:lnSpc>
            <a:spcBef>
              <a:spcPct val="0"/>
            </a:spcBef>
            <a:spcAft>
              <a:spcPct val="35000"/>
            </a:spcAft>
          </a:pPr>
          <a:r>
            <a:rPr lang="ar-SA" sz="3700" kern="1200" dirty="0" smtClean="0"/>
            <a:t>الخلايا الناتجة</a:t>
          </a:r>
          <a:endParaRPr lang="ar-SA" sz="3700" kern="1200" dirty="0"/>
        </a:p>
      </dsp:txBody>
      <dsp:txXfrm>
        <a:off x="0" y="2614879"/>
        <a:ext cx="3291840" cy="124428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2736A9B8-9B41-4CD3-9555-887F1504AEE7}" type="datetimeFigureOut">
              <a:rPr lang="ar-SA" smtClean="0"/>
              <a:pPr/>
              <a:t>03/11/35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D019A0B-DFED-45BC-A22E-176BAF8F842F}" type="slidenum">
              <a:rPr lang="ar-SA" smtClean="0"/>
              <a:pPr/>
              <a:t>‹#›</a:t>
            </a:fld>
            <a:endParaRPr lang="ar-SA"/>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2736A9B8-9B41-4CD3-9555-887F1504AEE7}" type="datetimeFigureOut">
              <a:rPr lang="ar-SA" smtClean="0"/>
              <a:pPr/>
              <a:t>03/11/35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D019A0B-DFED-45BC-A22E-176BAF8F842F}" type="slidenum">
              <a:rPr lang="ar-SA" smtClean="0"/>
              <a:pPr/>
              <a:t>‹#›</a:t>
            </a:fld>
            <a:endParaRPr lang="ar-SA"/>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2736A9B8-9B41-4CD3-9555-887F1504AEE7}" type="datetimeFigureOut">
              <a:rPr lang="ar-SA" smtClean="0"/>
              <a:pPr/>
              <a:t>03/11/35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D019A0B-DFED-45BC-A22E-176BAF8F842F}" type="slidenum">
              <a:rPr lang="ar-SA" smtClean="0"/>
              <a:pPr/>
              <a:t>‹#›</a:t>
            </a:fld>
            <a:endParaRPr lang="ar-SA"/>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2736A9B8-9B41-4CD3-9555-887F1504AEE7}" type="datetimeFigureOut">
              <a:rPr lang="ar-SA" smtClean="0"/>
              <a:pPr/>
              <a:t>03/11/35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D019A0B-DFED-45BC-A22E-176BAF8F842F}" type="slidenum">
              <a:rPr lang="ar-SA" smtClean="0"/>
              <a:pPr/>
              <a:t>‹#›</a:t>
            </a:fld>
            <a:endParaRPr lang="ar-SA"/>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2736A9B8-9B41-4CD3-9555-887F1504AEE7}" type="datetimeFigureOut">
              <a:rPr lang="ar-SA" smtClean="0"/>
              <a:pPr/>
              <a:t>03/11/35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D019A0B-DFED-45BC-A22E-176BAF8F842F}" type="slidenum">
              <a:rPr lang="ar-SA" smtClean="0"/>
              <a:pPr/>
              <a:t>‹#›</a:t>
            </a:fld>
            <a:endParaRPr lang="ar-SA"/>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2736A9B8-9B41-4CD3-9555-887F1504AEE7}" type="datetimeFigureOut">
              <a:rPr lang="ar-SA" smtClean="0"/>
              <a:pPr/>
              <a:t>03/11/35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2D019A0B-DFED-45BC-A22E-176BAF8F842F}" type="slidenum">
              <a:rPr lang="ar-SA" smtClean="0"/>
              <a:pPr/>
              <a:t>‹#›</a:t>
            </a:fld>
            <a:endParaRPr lang="ar-SA"/>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2736A9B8-9B41-4CD3-9555-887F1504AEE7}" type="datetimeFigureOut">
              <a:rPr lang="ar-SA" smtClean="0"/>
              <a:pPr/>
              <a:t>03/11/35</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2D019A0B-DFED-45BC-A22E-176BAF8F842F}" type="slidenum">
              <a:rPr lang="ar-SA" smtClean="0"/>
              <a:pPr/>
              <a:t>‹#›</a:t>
            </a:fld>
            <a:endParaRPr lang="ar-SA"/>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2736A9B8-9B41-4CD3-9555-887F1504AEE7}" type="datetimeFigureOut">
              <a:rPr lang="ar-SA" smtClean="0"/>
              <a:pPr/>
              <a:t>03/11/35</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2D019A0B-DFED-45BC-A22E-176BAF8F842F}" type="slidenum">
              <a:rPr lang="ar-SA" smtClean="0"/>
              <a:pPr/>
              <a:t>‹#›</a:t>
            </a:fld>
            <a:endParaRPr lang="ar-SA"/>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2736A9B8-9B41-4CD3-9555-887F1504AEE7}" type="datetimeFigureOut">
              <a:rPr lang="ar-SA" smtClean="0"/>
              <a:pPr/>
              <a:t>03/11/35</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2D019A0B-DFED-45BC-A22E-176BAF8F842F}" type="slidenum">
              <a:rPr lang="ar-SA" smtClean="0"/>
              <a:pPr/>
              <a:t>‹#›</a:t>
            </a:fld>
            <a:endParaRPr lang="ar-SA"/>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2736A9B8-9B41-4CD3-9555-887F1504AEE7}" type="datetimeFigureOut">
              <a:rPr lang="ar-SA" smtClean="0"/>
              <a:pPr/>
              <a:t>03/11/35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2D019A0B-DFED-45BC-A22E-176BAF8F842F}" type="slidenum">
              <a:rPr lang="ar-SA" smtClean="0"/>
              <a:pPr/>
              <a:t>‹#›</a:t>
            </a:fld>
            <a:endParaRPr lang="ar-SA"/>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2736A9B8-9B41-4CD3-9555-887F1504AEE7}" type="datetimeFigureOut">
              <a:rPr lang="ar-SA" smtClean="0"/>
              <a:pPr/>
              <a:t>03/11/35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2D019A0B-DFED-45BC-A22E-176BAF8F842F}" type="slidenum">
              <a:rPr lang="ar-SA" smtClean="0"/>
              <a:pPr/>
              <a:t>‹#›</a:t>
            </a:fld>
            <a:endParaRPr lang="ar-SA"/>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736A9B8-9B41-4CD3-9555-887F1504AEE7}" type="datetimeFigureOut">
              <a:rPr lang="ar-SA" smtClean="0"/>
              <a:pPr/>
              <a:t>03/11/35</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D019A0B-DFED-45BC-A22E-176BAF8F842F}"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ءرء.jpg"/>
          <p:cNvPicPr>
            <a:picLocks noChangeAspect="1"/>
          </p:cNvPicPr>
          <p:nvPr/>
        </p:nvPicPr>
        <p:blipFill>
          <a:blip r:embed="rId2" cstate="print">
            <a:duotone>
              <a:schemeClr val="accent5">
                <a:shade val="45000"/>
                <a:satMod val="135000"/>
              </a:schemeClr>
              <a:prstClr val="white"/>
            </a:duotone>
          </a:blip>
          <a:stretch>
            <a:fillRect/>
          </a:stretch>
        </p:blipFill>
        <p:spPr>
          <a:xfrm>
            <a:off x="0" y="-41663"/>
            <a:ext cx="9144000" cy="6899663"/>
          </a:xfrm>
          <a:prstGeom prst="rect">
            <a:avLst/>
          </a:prstGeom>
          <a:ln>
            <a:solidFill>
              <a:schemeClr val="tx2">
                <a:lumMod val="60000"/>
                <a:lumOff val="40000"/>
              </a:schemeClr>
            </a:solidFill>
          </a:ln>
        </p:spPr>
      </p:pic>
      <p:sp>
        <p:nvSpPr>
          <p:cNvPr id="2" name="عنوان 1"/>
          <p:cNvSpPr>
            <a:spLocks noGrp="1"/>
          </p:cNvSpPr>
          <p:nvPr>
            <p:ph type="title"/>
          </p:nvPr>
        </p:nvSpPr>
        <p:spPr>
          <a:xfrm>
            <a:off x="457200" y="0"/>
            <a:ext cx="8229600" cy="1196752"/>
          </a:xfrm>
        </p:spPr>
        <p:txBody>
          <a:bodyPr>
            <a:noAutofit/>
          </a:bodyPr>
          <a:lstStyle/>
          <a:p>
            <a:r>
              <a:rPr lang="ar-SA" sz="9600" dirty="0" smtClean="0">
                <a:solidFill>
                  <a:srgbClr val="CC0066"/>
                </a:solidFill>
                <a:cs typeface="DecoType Naskh Special" pitchFamily="2" charset="-78"/>
              </a:rPr>
              <a:t>ما دورة </a:t>
            </a:r>
            <a:r>
              <a:rPr lang="ar-SA" sz="9600" dirty="0" err="1" smtClean="0">
                <a:solidFill>
                  <a:srgbClr val="CC0066"/>
                </a:solidFill>
                <a:cs typeface="DecoType Naskh Special" pitchFamily="2" charset="-78"/>
              </a:rPr>
              <a:t>الخلية؟</a:t>
            </a:r>
            <a:endParaRPr lang="ar-SA" sz="9600" dirty="0">
              <a:solidFill>
                <a:srgbClr val="CC0066"/>
              </a:solidFill>
              <a:cs typeface="DecoType Naskh Special" pitchFamily="2" charset="-78"/>
            </a:endParaRPr>
          </a:p>
        </p:txBody>
      </p:sp>
      <p:sp>
        <p:nvSpPr>
          <p:cNvPr id="3" name="عنصر نائب للمحتوى 2"/>
          <p:cNvSpPr>
            <a:spLocks noGrp="1"/>
          </p:cNvSpPr>
          <p:nvPr>
            <p:ph idx="1"/>
          </p:nvPr>
        </p:nvSpPr>
        <p:spPr>
          <a:xfrm>
            <a:off x="0" y="980728"/>
            <a:ext cx="9144000" cy="5688632"/>
          </a:xfrm>
        </p:spPr>
        <p:txBody>
          <a:bodyPr>
            <a:noAutofit/>
          </a:bodyPr>
          <a:lstStyle/>
          <a:p>
            <a:pPr algn="ctr"/>
            <a:r>
              <a:rPr lang="ar-SA" sz="4400" dirty="0" smtClean="0">
                <a:solidFill>
                  <a:srgbClr val="CC0066"/>
                </a:solidFill>
                <a:cs typeface="DecoType Naskh Special" pitchFamily="2" charset="-78"/>
              </a:rPr>
              <a:t>دورة الخلية </a:t>
            </a:r>
            <a:r>
              <a:rPr lang="ar-SA" sz="4400" dirty="0" err="1" smtClean="0">
                <a:solidFill>
                  <a:srgbClr val="CC0066"/>
                </a:solidFill>
                <a:cs typeface="DecoType Naskh Special" pitchFamily="2" charset="-78"/>
              </a:rPr>
              <a:t>هي؟</a:t>
            </a:r>
            <a:endParaRPr lang="ar-SA" sz="4400" dirty="0" smtClean="0">
              <a:solidFill>
                <a:srgbClr val="CC0066"/>
              </a:solidFill>
              <a:cs typeface="DecoType Naskh Special" pitchFamily="2" charset="-78"/>
            </a:endParaRPr>
          </a:p>
          <a:p>
            <a:pPr algn="ctr"/>
            <a:r>
              <a:rPr lang="ar-SA" dirty="0" smtClean="0">
                <a:solidFill>
                  <a:schemeClr val="accent2">
                    <a:lumMod val="75000"/>
                  </a:schemeClr>
                </a:solidFill>
              </a:rPr>
              <a:t>العملية المستمرة من النمو والانقسام والتعويض</a:t>
            </a:r>
          </a:p>
          <a:p>
            <a:pPr algn="ctr"/>
            <a:r>
              <a:rPr lang="ar-SA" dirty="0" smtClean="0">
                <a:solidFill>
                  <a:schemeClr val="accent2">
                    <a:lumMod val="75000"/>
                  </a:schemeClr>
                </a:solidFill>
              </a:rPr>
              <a:t>تتكون جميع المخلوقات الحية من خلية واحدة او اكثر وتنمو الخلايا لفترة زمنية محددة ثم تتوقف عن النمو وبعد ان يكتمل نموها تموت بعض الخلايا وينقسم بعضها الاخر لينتج خلايا جديدة لتعويض الخلايا الميتة.</a:t>
            </a:r>
          </a:p>
          <a:p>
            <a:pPr algn="ctr"/>
            <a:r>
              <a:rPr lang="ar-SA" dirty="0" smtClean="0">
                <a:solidFill>
                  <a:schemeClr val="accent2">
                    <a:lumMod val="75000"/>
                  </a:schemeClr>
                </a:solidFill>
              </a:rPr>
              <a:t>قد تكون دورة الخلية سريعة او بطيئة ويعتمد ذلك على نوع المخلوق الحي ونوع النسيج الذي توجد فيه الخلية فالخلية البكتيرية مثلا تستطيع ان تنتج خليتين جديدتين كل </a:t>
            </a:r>
            <a:r>
              <a:rPr lang="ar-SA" dirty="0" err="1" smtClean="0">
                <a:solidFill>
                  <a:schemeClr val="accent2">
                    <a:lumMod val="75000"/>
                  </a:schemeClr>
                </a:solidFill>
              </a:rPr>
              <a:t>20دقيقة</a:t>
            </a:r>
            <a:r>
              <a:rPr lang="ar-SA" dirty="0" smtClean="0">
                <a:solidFill>
                  <a:schemeClr val="accent2">
                    <a:lumMod val="75000"/>
                  </a:schemeClr>
                </a:solidFill>
              </a:rPr>
              <a:t> والخليتان الجديدتان تنتجان اربع خلايا جديدة وهكذا وخلال ساعات قليلة تستطيع خلية واحدة ان تنتج ملايين الخلايا.</a:t>
            </a:r>
            <a:endParaRPr lang="ar-SA" dirty="0">
              <a:solidFill>
                <a:schemeClr val="accent2">
                  <a:lumMod val="75000"/>
                </a:schemeClr>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ءرء.jpg"/>
          <p:cNvPicPr>
            <a:picLocks noChangeAspect="1"/>
          </p:cNvPicPr>
          <p:nvPr/>
        </p:nvPicPr>
        <p:blipFill>
          <a:blip r:embed="rId2" cstate="print">
            <a:duotone>
              <a:schemeClr val="accent5">
                <a:shade val="45000"/>
                <a:satMod val="135000"/>
              </a:schemeClr>
              <a:prstClr val="white"/>
            </a:duotone>
          </a:blip>
          <a:stretch>
            <a:fillRect/>
          </a:stretch>
        </p:blipFill>
        <p:spPr>
          <a:xfrm>
            <a:off x="0" y="-41663"/>
            <a:ext cx="9144000" cy="6899663"/>
          </a:xfrm>
          <a:prstGeom prst="rect">
            <a:avLst/>
          </a:prstGeom>
          <a:ln>
            <a:solidFill>
              <a:schemeClr val="tx2">
                <a:lumMod val="60000"/>
                <a:lumOff val="40000"/>
              </a:schemeClr>
            </a:solidFill>
          </a:ln>
        </p:spPr>
      </p:pic>
      <p:pic>
        <p:nvPicPr>
          <p:cNvPr id="5122" name="Picture 2"/>
          <p:cNvPicPr>
            <a:picLocks noChangeAspect="1" noChangeArrowheads="1"/>
          </p:cNvPicPr>
          <p:nvPr/>
        </p:nvPicPr>
        <p:blipFill>
          <a:blip r:embed="rId3" cstate="print"/>
          <a:srcRect/>
          <a:stretch>
            <a:fillRect/>
          </a:stretch>
        </p:blipFill>
        <p:spPr bwMode="auto">
          <a:xfrm>
            <a:off x="1" y="1052737"/>
            <a:ext cx="9144000" cy="5184576"/>
          </a:xfrm>
          <a:prstGeom prst="rect">
            <a:avLst/>
          </a:prstGeom>
          <a:noFill/>
          <a:ln w="9525">
            <a:noFill/>
            <a:miter lim="800000"/>
            <a:headEnd/>
            <a:tailEnd/>
          </a:ln>
        </p:spPr>
      </p:pic>
      <p:pic>
        <p:nvPicPr>
          <p:cNvPr id="3" name="صورة 2" descr="imagesCAAE4CQU.jpg"/>
          <p:cNvPicPr>
            <a:picLocks noChangeAspect="1"/>
          </p:cNvPicPr>
          <p:nvPr/>
        </p:nvPicPr>
        <p:blipFill>
          <a:blip r:embed="rId4" cstate="print"/>
          <a:stretch>
            <a:fillRect/>
          </a:stretch>
        </p:blipFill>
        <p:spPr>
          <a:xfrm>
            <a:off x="6300192" y="980728"/>
            <a:ext cx="2843808" cy="2708920"/>
          </a:xfrm>
          <a:prstGeom prst="rect">
            <a:avLst/>
          </a:prstGeom>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descr="ءرء.jpg"/>
          <p:cNvPicPr>
            <a:picLocks noChangeAspect="1"/>
          </p:cNvPicPr>
          <p:nvPr/>
        </p:nvPicPr>
        <p:blipFill>
          <a:blip r:embed="rId2" cstate="print">
            <a:duotone>
              <a:schemeClr val="accent5">
                <a:shade val="45000"/>
                <a:satMod val="135000"/>
              </a:schemeClr>
              <a:prstClr val="white"/>
            </a:duotone>
          </a:blip>
          <a:stretch>
            <a:fillRect/>
          </a:stretch>
        </p:blipFill>
        <p:spPr>
          <a:xfrm>
            <a:off x="0" y="-41663"/>
            <a:ext cx="9144000" cy="6899663"/>
          </a:xfrm>
          <a:prstGeom prst="rect">
            <a:avLst/>
          </a:prstGeom>
          <a:ln>
            <a:solidFill>
              <a:schemeClr val="tx2">
                <a:lumMod val="60000"/>
                <a:lumOff val="40000"/>
              </a:schemeClr>
            </a:solidFill>
          </a:ln>
        </p:spPr>
      </p:pic>
      <p:sp>
        <p:nvSpPr>
          <p:cNvPr id="2" name="عنوان 1"/>
          <p:cNvSpPr>
            <a:spLocks noGrp="1"/>
          </p:cNvSpPr>
          <p:nvPr>
            <p:ph type="title"/>
          </p:nvPr>
        </p:nvSpPr>
        <p:spPr>
          <a:xfrm>
            <a:off x="457200" y="0"/>
            <a:ext cx="8229600" cy="1124744"/>
          </a:xfrm>
        </p:spPr>
        <p:txBody>
          <a:bodyPr>
            <a:noAutofit/>
          </a:bodyPr>
          <a:lstStyle/>
          <a:p>
            <a:r>
              <a:rPr lang="ar-SA" sz="7200" dirty="0" smtClean="0">
                <a:solidFill>
                  <a:srgbClr val="CC0066"/>
                </a:solidFill>
                <a:cs typeface="DecoType Naskh Special" pitchFamily="2" charset="-78"/>
              </a:rPr>
              <a:t>محددات حجم الخلية.</a:t>
            </a:r>
            <a:endParaRPr lang="ar-SA" sz="7200" dirty="0">
              <a:solidFill>
                <a:srgbClr val="CC0066"/>
              </a:solidFill>
              <a:cs typeface="DecoType Naskh Special" pitchFamily="2" charset="-78"/>
            </a:endParaRPr>
          </a:p>
        </p:txBody>
      </p:sp>
      <p:sp>
        <p:nvSpPr>
          <p:cNvPr id="3" name="عنصر نائب للمحتوى 2"/>
          <p:cNvSpPr>
            <a:spLocks noGrp="1"/>
          </p:cNvSpPr>
          <p:nvPr>
            <p:ph idx="1"/>
          </p:nvPr>
        </p:nvSpPr>
        <p:spPr>
          <a:xfrm>
            <a:off x="457200" y="1124744"/>
            <a:ext cx="8229600" cy="5001419"/>
          </a:xfrm>
        </p:spPr>
        <p:txBody>
          <a:bodyPr/>
          <a:lstStyle/>
          <a:p>
            <a:r>
              <a:rPr lang="ar-SA" dirty="0" smtClean="0">
                <a:solidFill>
                  <a:schemeClr val="accent2">
                    <a:lumMod val="75000"/>
                  </a:schemeClr>
                </a:solidFill>
              </a:rPr>
              <a:t>تنمو الخلايا الى </a:t>
            </a:r>
            <a:r>
              <a:rPr lang="ar-SA" dirty="0" err="1" smtClean="0">
                <a:solidFill>
                  <a:schemeClr val="accent2">
                    <a:lumMod val="75000"/>
                  </a:schemeClr>
                </a:solidFill>
              </a:rPr>
              <a:t>حجوم</a:t>
            </a:r>
            <a:r>
              <a:rPr lang="ar-SA" dirty="0" smtClean="0">
                <a:solidFill>
                  <a:schemeClr val="accent2">
                    <a:lumMod val="75000"/>
                  </a:schemeClr>
                </a:solidFill>
              </a:rPr>
              <a:t> مختلفة ومعظم الخلايا صغيرة جدا </a:t>
            </a:r>
            <a:r>
              <a:rPr lang="ar-SA" dirty="0" err="1" smtClean="0">
                <a:solidFill>
                  <a:schemeClr val="accent2">
                    <a:lumMod val="75000"/>
                  </a:schemeClr>
                </a:solidFill>
              </a:rPr>
              <a:t>لايمكن</a:t>
            </a:r>
            <a:r>
              <a:rPr lang="ar-SA" dirty="0" smtClean="0">
                <a:solidFill>
                  <a:schemeClr val="accent2">
                    <a:lumMod val="75000"/>
                  </a:schemeClr>
                </a:solidFill>
              </a:rPr>
              <a:t> مشاهدتها </a:t>
            </a:r>
            <a:r>
              <a:rPr lang="ar-SA" dirty="0" err="1" smtClean="0">
                <a:solidFill>
                  <a:schemeClr val="accent2">
                    <a:lumMod val="75000"/>
                  </a:schemeClr>
                </a:solidFill>
              </a:rPr>
              <a:t>الا</a:t>
            </a:r>
            <a:r>
              <a:rPr lang="ar-SA" dirty="0" smtClean="0">
                <a:solidFill>
                  <a:schemeClr val="accent2">
                    <a:lumMod val="75000"/>
                  </a:schemeClr>
                </a:solidFill>
              </a:rPr>
              <a:t> بالمجهر وهناك عوامل متعددة تمنع استمرار نمو الخلية وتحدد حجمها ومن هذه </a:t>
            </a:r>
            <a:r>
              <a:rPr lang="ar-SA" dirty="0" err="1" smtClean="0">
                <a:solidFill>
                  <a:schemeClr val="accent2">
                    <a:lumMod val="75000"/>
                  </a:schemeClr>
                </a:solidFill>
              </a:rPr>
              <a:t>العوامل :</a:t>
            </a:r>
            <a:endParaRPr lang="ar-SA" dirty="0">
              <a:solidFill>
                <a:schemeClr val="accent2">
                  <a:lumMod val="75000"/>
                </a:schemeClr>
              </a:solidFill>
            </a:endParaRPr>
          </a:p>
        </p:txBody>
      </p:sp>
      <p:graphicFrame>
        <p:nvGraphicFramePr>
          <p:cNvPr id="4" name="رسم تخطيطي 3"/>
          <p:cNvGraphicFramePr/>
          <p:nvPr/>
        </p:nvGraphicFramePr>
        <p:xfrm>
          <a:off x="1259632" y="2780928"/>
          <a:ext cx="7128792" cy="1224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مربع نص 4"/>
          <p:cNvSpPr txBox="1"/>
          <p:nvPr/>
        </p:nvSpPr>
        <p:spPr>
          <a:xfrm>
            <a:off x="0" y="3717032"/>
            <a:ext cx="9144000" cy="3416320"/>
          </a:xfrm>
          <a:prstGeom prst="rect">
            <a:avLst/>
          </a:prstGeom>
          <a:noFill/>
        </p:spPr>
        <p:txBody>
          <a:bodyPr wrap="square" rtlCol="1">
            <a:spAutoFit/>
          </a:bodyPr>
          <a:lstStyle/>
          <a:p>
            <a:pPr algn="ctr"/>
            <a:r>
              <a:rPr lang="ar-SA" sz="2400" dirty="0" smtClean="0">
                <a:solidFill>
                  <a:schemeClr val="accent2">
                    <a:lumMod val="75000"/>
                  </a:schemeClr>
                </a:solidFill>
              </a:rPr>
              <a:t>فكل خلية تحتاج الى الأكسجين والسكر ومواد مغذية اخرى ويجب ان تتخلص الخلية من الفضلات وهذه المواد يجب ان تمر عبر الغشاء البلازمي.وكلما نمت الخلية ازداد حجمها وازدادت كمية المواد التي تحتاج الى تبادلها مع الوسط الخارجي لذلك</a:t>
            </a:r>
          </a:p>
          <a:p>
            <a:pPr algn="ctr"/>
            <a:r>
              <a:rPr lang="ar-SA" sz="2400" dirty="0" smtClean="0">
                <a:solidFill>
                  <a:schemeClr val="accent2">
                    <a:lumMod val="75000"/>
                  </a:schemeClr>
                </a:solidFill>
              </a:rPr>
              <a:t>لابد ان يقابل الزيادة في حجم الخلية زيادة مساحة الغشاء البلازمي </a:t>
            </a:r>
            <a:r>
              <a:rPr lang="ar-SA" sz="2400" dirty="0" err="1" smtClean="0">
                <a:solidFill>
                  <a:schemeClr val="accent2">
                    <a:lumMod val="75000"/>
                  </a:schemeClr>
                </a:solidFill>
              </a:rPr>
              <a:t>الا</a:t>
            </a:r>
            <a:r>
              <a:rPr lang="ar-SA" sz="2400" dirty="0" smtClean="0">
                <a:solidFill>
                  <a:schemeClr val="accent2">
                    <a:lumMod val="75000"/>
                  </a:schemeClr>
                </a:solidFill>
              </a:rPr>
              <a:t> ان الغشاء البلازمي ينمو بمعدل اقل من نمو حجم الخلية</a:t>
            </a:r>
          </a:p>
          <a:p>
            <a:pPr algn="ctr"/>
            <a:r>
              <a:rPr lang="ar-SA" sz="2400" dirty="0" smtClean="0">
                <a:solidFill>
                  <a:schemeClr val="accent2">
                    <a:lumMod val="75000"/>
                  </a:schemeClr>
                </a:solidFill>
              </a:rPr>
              <a:t>فتصبح مساحة الغشاء البلازمي غير كافية لحصول الخلية على المواد التي تحتاج اليها او لتخلصها من الفضلات التي تنتجها </a:t>
            </a:r>
          </a:p>
          <a:p>
            <a:pPr algn="ctr"/>
            <a:r>
              <a:rPr lang="ar-SA" sz="2400" dirty="0" smtClean="0">
                <a:solidFill>
                  <a:schemeClr val="accent2">
                    <a:lumMod val="75000"/>
                  </a:schemeClr>
                </a:solidFill>
              </a:rPr>
              <a:t>لذلك تتوقف الخلية عن </a:t>
            </a:r>
            <a:r>
              <a:rPr lang="ar-SA" sz="2400" dirty="0" err="1" smtClean="0">
                <a:solidFill>
                  <a:schemeClr val="accent2">
                    <a:lumMod val="75000"/>
                  </a:schemeClr>
                </a:solidFill>
              </a:rPr>
              <a:t>النمو.</a:t>
            </a:r>
            <a:r>
              <a:rPr lang="ar-SA" sz="2400" dirty="0" smtClean="0">
                <a:solidFill>
                  <a:schemeClr val="accent2">
                    <a:lumMod val="75000"/>
                  </a:schemeClr>
                </a:solidFill>
              </a:rPr>
              <a:t> </a:t>
            </a:r>
          </a:p>
          <a:p>
            <a:pPr algn="ctr"/>
            <a:endParaRPr lang="ar-SA" sz="2400" dirty="0">
              <a:solidFill>
                <a:schemeClr val="accent2">
                  <a:lumMod val="75000"/>
                </a:schemeClr>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 calcmode="lin" valueType="num">
                                      <p:cBhvr additive="base">
                                        <p:cTn id="2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 calcmode="lin" valueType="num">
                                      <p:cBhvr additive="base">
                                        <p:cTn id="2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ءرء.jpg"/>
          <p:cNvPicPr>
            <a:picLocks noChangeAspect="1"/>
          </p:cNvPicPr>
          <p:nvPr/>
        </p:nvPicPr>
        <p:blipFill>
          <a:blip r:embed="rId2" cstate="print">
            <a:duotone>
              <a:schemeClr val="accent5">
                <a:shade val="45000"/>
                <a:satMod val="135000"/>
              </a:schemeClr>
              <a:prstClr val="white"/>
            </a:duotone>
          </a:blip>
          <a:stretch>
            <a:fillRect/>
          </a:stretch>
        </p:blipFill>
        <p:spPr>
          <a:xfrm>
            <a:off x="0" y="-41663"/>
            <a:ext cx="9144000" cy="6899663"/>
          </a:xfrm>
          <a:prstGeom prst="rect">
            <a:avLst/>
          </a:prstGeom>
          <a:ln>
            <a:solidFill>
              <a:schemeClr val="tx2">
                <a:lumMod val="60000"/>
                <a:lumOff val="40000"/>
              </a:schemeClr>
            </a:solidFill>
          </a:ln>
        </p:spPr>
      </p:pic>
      <p:pic>
        <p:nvPicPr>
          <p:cNvPr id="6146" name="Picture 2"/>
          <p:cNvPicPr>
            <a:picLocks noChangeAspect="1" noChangeArrowheads="1"/>
          </p:cNvPicPr>
          <p:nvPr/>
        </p:nvPicPr>
        <p:blipFill>
          <a:blip r:embed="rId3" cstate="print"/>
          <a:srcRect/>
          <a:stretch>
            <a:fillRect/>
          </a:stretch>
        </p:blipFill>
        <p:spPr bwMode="auto">
          <a:xfrm>
            <a:off x="0" y="476672"/>
            <a:ext cx="9144000" cy="576064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linds(horizontal)">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ءرء.jpg"/>
          <p:cNvPicPr>
            <a:picLocks noChangeAspect="1"/>
          </p:cNvPicPr>
          <p:nvPr/>
        </p:nvPicPr>
        <p:blipFill>
          <a:blip r:embed="rId2" cstate="print">
            <a:duotone>
              <a:schemeClr val="accent5">
                <a:shade val="45000"/>
                <a:satMod val="135000"/>
              </a:schemeClr>
              <a:prstClr val="white"/>
            </a:duotone>
          </a:blip>
          <a:stretch>
            <a:fillRect/>
          </a:stretch>
        </p:blipFill>
        <p:spPr>
          <a:xfrm>
            <a:off x="0" y="-41663"/>
            <a:ext cx="9144000" cy="6899663"/>
          </a:xfrm>
          <a:prstGeom prst="rect">
            <a:avLst/>
          </a:prstGeom>
          <a:ln>
            <a:solidFill>
              <a:schemeClr val="tx2">
                <a:lumMod val="60000"/>
                <a:lumOff val="40000"/>
              </a:schemeClr>
            </a:solidFill>
          </a:ln>
        </p:spPr>
      </p:pic>
      <p:sp>
        <p:nvSpPr>
          <p:cNvPr id="2" name="عنوان 1"/>
          <p:cNvSpPr>
            <a:spLocks noGrp="1"/>
          </p:cNvSpPr>
          <p:nvPr>
            <p:ph type="title"/>
          </p:nvPr>
        </p:nvSpPr>
        <p:spPr/>
        <p:txBody>
          <a:bodyPr>
            <a:noAutofit/>
          </a:bodyPr>
          <a:lstStyle/>
          <a:p>
            <a:r>
              <a:rPr lang="ar-SA" sz="8000" dirty="0" smtClean="0">
                <a:solidFill>
                  <a:srgbClr val="CC0066"/>
                </a:solidFill>
                <a:cs typeface="DecoType Naskh Special" pitchFamily="2" charset="-78"/>
              </a:rPr>
              <a:t>مرض السرطان ودورة الخلية.</a:t>
            </a:r>
            <a:endParaRPr lang="ar-SA" sz="8000" dirty="0">
              <a:solidFill>
                <a:srgbClr val="CC0066"/>
              </a:solidFill>
              <a:cs typeface="DecoType Naskh Special" pitchFamily="2" charset="-78"/>
            </a:endParaRPr>
          </a:p>
        </p:txBody>
      </p:sp>
      <p:sp>
        <p:nvSpPr>
          <p:cNvPr id="3" name="عنصر نائب للمحتوى 2"/>
          <p:cNvSpPr>
            <a:spLocks noGrp="1"/>
          </p:cNvSpPr>
          <p:nvPr>
            <p:ph idx="1"/>
          </p:nvPr>
        </p:nvSpPr>
        <p:spPr/>
        <p:txBody>
          <a:bodyPr/>
          <a:lstStyle/>
          <a:p>
            <a:pPr algn="ctr"/>
            <a:r>
              <a:rPr lang="ar-SA" dirty="0" smtClean="0">
                <a:solidFill>
                  <a:schemeClr val="accent2">
                    <a:lumMod val="75000"/>
                  </a:schemeClr>
                </a:solidFill>
              </a:rPr>
              <a:t>تسيطر المخلوقات الحية على نمو خلاياها </a:t>
            </a:r>
            <a:r>
              <a:rPr lang="ar-SA" dirty="0" err="1" smtClean="0">
                <a:solidFill>
                  <a:schemeClr val="accent2">
                    <a:lumMod val="75000"/>
                  </a:schemeClr>
                </a:solidFill>
              </a:rPr>
              <a:t>وانقسامها </a:t>
            </a:r>
            <a:r>
              <a:rPr lang="ar-SA" dirty="0" smtClean="0">
                <a:solidFill>
                  <a:schemeClr val="accent2">
                    <a:lumMod val="75000"/>
                  </a:schemeClr>
                </a:solidFill>
              </a:rPr>
              <a:t>.وعندما يحدث خلل ما قد يسبب مشكلات خطيرة ومن هذه المشكلات مرض السرطان.يحدث هذا المرض عندما </a:t>
            </a:r>
            <a:r>
              <a:rPr lang="ar-SA" dirty="0" err="1" smtClean="0">
                <a:solidFill>
                  <a:schemeClr val="accent2">
                    <a:lumMod val="75000"/>
                  </a:schemeClr>
                </a:solidFill>
              </a:rPr>
              <a:t>لايتم</a:t>
            </a:r>
            <a:r>
              <a:rPr lang="ar-SA" dirty="0" smtClean="0">
                <a:solidFill>
                  <a:schemeClr val="accent2">
                    <a:lumMod val="75000"/>
                  </a:schemeClr>
                </a:solidFill>
              </a:rPr>
              <a:t> السيطرة على انقسام الخلايا ونموها وقد يؤدي النمو السريع للخلايا الى تكون الاورام.او تكوين تجمعات للخلايا السرطانية وبعض انواع السرطان تهدد حياة الانسان.</a:t>
            </a:r>
            <a:endParaRPr lang="ar-SA" dirty="0">
              <a:solidFill>
                <a:schemeClr val="accent2">
                  <a:lumMod val="75000"/>
                </a:schemeClr>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ءرء.jpg"/>
          <p:cNvPicPr>
            <a:picLocks noChangeAspect="1"/>
          </p:cNvPicPr>
          <p:nvPr/>
        </p:nvPicPr>
        <p:blipFill>
          <a:blip r:embed="rId2" cstate="print">
            <a:duotone>
              <a:schemeClr val="accent5">
                <a:shade val="45000"/>
                <a:satMod val="135000"/>
              </a:schemeClr>
              <a:prstClr val="white"/>
            </a:duotone>
          </a:blip>
          <a:stretch>
            <a:fillRect/>
          </a:stretch>
        </p:blipFill>
        <p:spPr>
          <a:xfrm>
            <a:off x="0" y="-41663"/>
            <a:ext cx="9144000" cy="6899663"/>
          </a:xfrm>
          <a:prstGeom prst="rect">
            <a:avLst/>
          </a:prstGeom>
          <a:ln>
            <a:solidFill>
              <a:schemeClr val="tx2">
                <a:lumMod val="60000"/>
                <a:lumOff val="40000"/>
              </a:schemeClr>
            </a:solidFill>
          </a:ln>
        </p:spPr>
      </p:pic>
      <p:sp>
        <p:nvSpPr>
          <p:cNvPr id="2" name="عنوان 1"/>
          <p:cNvSpPr>
            <a:spLocks noGrp="1"/>
          </p:cNvSpPr>
          <p:nvPr>
            <p:ph type="title"/>
          </p:nvPr>
        </p:nvSpPr>
        <p:spPr/>
        <p:txBody>
          <a:bodyPr>
            <a:noAutofit/>
          </a:bodyPr>
          <a:lstStyle/>
          <a:p>
            <a:r>
              <a:rPr lang="ar-SA" sz="7200" dirty="0" smtClean="0">
                <a:solidFill>
                  <a:srgbClr val="CC0066"/>
                </a:solidFill>
                <a:cs typeface="DecoType Naskh Special" pitchFamily="2" charset="-78"/>
              </a:rPr>
              <a:t>ما الانقسام </a:t>
            </a:r>
            <a:r>
              <a:rPr lang="ar-SA" sz="7200" dirty="0" err="1" smtClean="0">
                <a:solidFill>
                  <a:srgbClr val="CC0066"/>
                </a:solidFill>
                <a:cs typeface="DecoType Naskh Special" pitchFamily="2" charset="-78"/>
              </a:rPr>
              <a:t>المتساوي؟</a:t>
            </a:r>
            <a:endParaRPr lang="ar-SA" sz="7200" dirty="0">
              <a:solidFill>
                <a:srgbClr val="CC0066"/>
              </a:solidFill>
              <a:cs typeface="DecoType Naskh Special" pitchFamily="2" charset="-78"/>
            </a:endParaRPr>
          </a:p>
        </p:txBody>
      </p:sp>
      <p:sp>
        <p:nvSpPr>
          <p:cNvPr id="3" name="عنصر نائب للمحتوى 2"/>
          <p:cNvSpPr>
            <a:spLocks noGrp="1"/>
          </p:cNvSpPr>
          <p:nvPr>
            <p:ph idx="1"/>
          </p:nvPr>
        </p:nvSpPr>
        <p:spPr/>
        <p:txBody>
          <a:bodyPr>
            <a:normAutofit fontScale="92500" lnSpcReduction="20000"/>
          </a:bodyPr>
          <a:lstStyle/>
          <a:p>
            <a:pPr algn="ctr"/>
            <a:r>
              <a:rPr lang="ar-SA" dirty="0" err="1" smtClean="0">
                <a:solidFill>
                  <a:srgbClr val="CC0066"/>
                </a:solidFill>
                <a:cs typeface="DecoType Naskh Special" pitchFamily="2" charset="-78"/>
              </a:rPr>
              <a:t>ماهي</a:t>
            </a:r>
            <a:r>
              <a:rPr lang="ar-SA" dirty="0" smtClean="0">
                <a:solidFill>
                  <a:srgbClr val="CC0066"/>
                </a:solidFill>
                <a:cs typeface="DecoType Naskh Special" pitchFamily="2" charset="-78"/>
              </a:rPr>
              <a:t> </a:t>
            </a:r>
            <a:r>
              <a:rPr lang="ar-SA" dirty="0" err="1" smtClean="0">
                <a:solidFill>
                  <a:srgbClr val="CC0066"/>
                </a:solidFill>
                <a:cs typeface="DecoType Naskh Special" pitchFamily="2" charset="-78"/>
              </a:rPr>
              <a:t>الكروموسومات؟</a:t>
            </a:r>
            <a:endParaRPr lang="ar-SA" dirty="0" smtClean="0">
              <a:solidFill>
                <a:srgbClr val="CC0066"/>
              </a:solidFill>
              <a:cs typeface="DecoType Naskh Special" pitchFamily="2" charset="-78"/>
            </a:endParaRPr>
          </a:p>
          <a:p>
            <a:pPr algn="ctr"/>
            <a:r>
              <a:rPr lang="ar-SA" dirty="0" smtClean="0">
                <a:solidFill>
                  <a:schemeClr val="accent2">
                    <a:lumMod val="75000"/>
                  </a:schemeClr>
                </a:solidFill>
              </a:rPr>
              <a:t>أشرطة صغيرة توجد داخل نواة الخلية وتحمل بداخلها تفاصيل كاملة عن المخلوق الحي.</a:t>
            </a:r>
          </a:p>
          <a:p>
            <a:pPr algn="ctr"/>
            <a:r>
              <a:rPr lang="ar-SA" dirty="0" smtClean="0">
                <a:solidFill>
                  <a:schemeClr val="accent2">
                    <a:lumMod val="75000"/>
                  </a:schemeClr>
                </a:solidFill>
              </a:rPr>
              <a:t>معظم خلايا الانسان تحتوي على </a:t>
            </a:r>
            <a:r>
              <a:rPr lang="ar-SA" dirty="0" err="1" smtClean="0">
                <a:solidFill>
                  <a:schemeClr val="accent2">
                    <a:lumMod val="75000"/>
                  </a:schemeClr>
                </a:solidFill>
              </a:rPr>
              <a:t>46كروموسوما</a:t>
            </a:r>
            <a:r>
              <a:rPr lang="ar-SA" dirty="0" smtClean="0">
                <a:solidFill>
                  <a:schemeClr val="accent2">
                    <a:lumMod val="75000"/>
                  </a:schemeClr>
                </a:solidFill>
              </a:rPr>
              <a:t>.اذا انقسمت الخلية </a:t>
            </a:r>
            <a:r>
              <a:rPr lang="ar-SA" dirty="0" err="1" smtClean="0">
                <a:solidFill>
                  <a:schemeClr val="accent2">
                    <a:lumMod val="75000"/>
                  </a:schemeClr>
                </a:solidFill>
              </a:rPr>
              <a:t>جزئين</a:t>
            </a:r>
            <a:r>
              <a:rPr lang="ar-SA" dirty="0" smtClean="0">
                <a:solidFill>
                  <a:schemeClr val="accent2">
                    <a:lumMod val="75000"/>
                  </a:schemeClr>
                </a:solidFill>
              </a:rPr>
              <a:t> بالتساوي فهل تحتوي كل خلية جديدة على نصف العدد الاصلي من </a:t>
            </a:r>
            <a:r>
              <a:rPr lang="ar-SA" dirty="0" err="1" smtClean="0">
                <a:solidFill>
                  <a:schemeClr val="accent2">
                    <a:lumMod val="75000"/>
                  </a:schemeClr>
                </a:solidFill>
              </a:rPr>
              <a:t>الكروموسومات</a:t>
            </a:r>
            <a:r>
              <a:rPr lang="ar-SA" dirty="0" smtClean="0">
                <a:solidFill>
                  <a:schemeClr val="accent2">
                    <a:lumMod val="75000"/>
                  </a:schemeClr>
                </a:solidFill>
              </a:rPr>
              <a:t>؟لو حدث ذلك لسبب مشاكل خطيرة لجميع انواع الخلايا.</a:t>
            </a:r>
          </a:p>
          <a:p>
            <a:pPr algn="ctr"/>
            <a:r>
              <a:rPr lang="ar-SA" dirty="0" smtClean="0">
                <a:solidFill>
                  <a:schemeClr val="accent2">
                    <a:lumMod val="75000"/>
                  </a:schemeClr>
                </a:solidFill>
              </a:rPr>
              <a:t>اما ما يحدث فهو ان الخلية تضاعف </a:t>
            </a:r>
            <a:r>
              <a:rPr lang="ar-SA" dirty="0" err="1" smtClean="0">
                <a:solidFill>
                  <a:schemeClr val="accent2">
                    <a:lumMod val="75000"/>
                  </a:schemeClr>
                </a:solidFill>
              </a:rPr>
              <a:t>كروموسوماتها</a:t>
            </a:r>
            <a:r>
              <a:rPr lang="ar-SA" dirty="0" smtClean="0">
                <a:solidFill>
                  <a:schemeClr val="accent2">
                    <a:lumMod val="75000"/>
                  </a:schemeClr>
                </a:solidFill>
              </a:rPr>
              <a:t> حثى يكون لديها مجموعة ثانية مماثلة ثم تنقسم الخلية وعندئذ تتكون خليتان متماثلتان،في نواة كل منهما مجموعة كاملة من </a:t>
            </a:r>
            <a:r>
              <a:rPr lang="ar-SA" dirty="0" err="1" smtClean="0">
                <a:solidFill>
                  <a:schemeClr val="accent2">
                    <a:lumMod val="75000"/>
                  </a:schemeClr>
                </a:solidFill>
              </a:rPr>
              <a:t>الكروموسومات</a:t>
            </a:r>
            <a:r>
              <a:rPr lang="ar-SA" dirty="0" smtClean="0">
                <a:solidFill>
                  <a:schemeClr val="accent2">
                    <a:lumMod val="75000"/>
                  </a:schemeClr>
                </a:solidFill>
              </a:rPr>
              <a:t> وتسمى هذه </a:t>
            </a:r>
            <a:r>
              <a:rPr lang="ar-SA" dirty="0" err="1" smtClean="0">
                <a:solidFill>
                  <a:schemeClr val="accent2">
                    <a:lumMod val="75000"/>
                  </a:schemeClr>
                </a:solidFill>
              </a:rPr>
              <a:t>العملية </a:t>
            </a:r>
            <a:r>
              <a:rPr lang="ar-SA" dirty="0" smtClean="0">
                <a:solidFill>
                  <a:schemeClr val="accent2">
                    <a:lumMod val="75000"/>
                  </a:schemeClr>
                </a:solidFill>
              </a:rPr>
              <a:t>(الانقسام المتساوي</a:t>
            </a:r>
            <a:r>
              <a:rPr lang="ar-SA" dirty="0" err="1" smtClean="0">
                <a:solidFill>
                  <a:schemeClr val="accent2">
                    <a:lumMod val="75000"/>
                  </a:schemeClr>
                </a:solidFill>
              </a:rPr>
              <a:t>)</a:t>
            </a:r>
            <a:endParaRPr lang="ar-SA" dirty="0">
              <a:solidFill>
                <a:schemeClr val="accent2">
                  <a:lumMod val="75000"/>
                </a:schemeClr>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ءرء.jpg"/>
          <p:cNvPicPr>
            <a:picLocks noChangeAspect="1"/>
          </p:cNvPicPr>
          <p:nvPr/>
        </p:nvPicPr>
        <p:blipFill>
          <a:blip r:embed="rId2" cstate="print">
            <a:duotone>
              <a:schemeClr val="accent5">
                <a:shade val="45000"/>
                <a:satMod val="135000"/>
              </a:schemeClr>
              <a:prstClr val="white"/>
            </a:duotone>
          </a:blip>
          <a:stretch>
            <a:fillRect/>
          </a:stretch>
        </p:blipFill>
        <p:spPr>
          <a:xfrm>
            <a:off x="0" y="-41663"/>
            <a:ext cx="9144000" cy="6899663"/>
          </a:xfrm>
          <a:prstGeom prst="rect">
            <a:avLst/>
          </a:prstGeom>
          <a:ln>
            <a:solidFill>
              <a:schemeClr val="tx2">
                <a:lumMod val="60000"/>
                <a:lumOff val="40000"/>
              </a:schemeClr>
            </a:solidFill>
          </a:ln>
        </p:spPr>
      </p:pic>
      <p:pic>
        <p:nvPicPr>
          <p:cNvPr id="7170" name="Picture 2"/>
          <p:cNvPicPr>
            <a:picLocks noChangeAspect="1" noChangeArrowheads="1"/>
          </p:cNvPicPr>
          <p:nvPr/>
        </p:nvPicPr>
        <p:blipFill>
          <a:blip r:embed="rId3" cstate="print"/>
          <a:srcRect/>
          <a:stretch>
            <a:fillRect/>
          </a:stretch>
        </p:blipFill>
        <p:spPr bwMode="auto">
          <a:xfrm>
            <a:off x="0" y="1124744"/>
            <a:ext cx="9144000" cy="494116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linds(horizontal)">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ءرء.jpg"/>
          <p:cNvPicPr>
            <a:picLocks noChangeAspect="1"/>
          </p:cNvPicPr>
          <p:nvPr/>
        </p:nvPicPr>
        <p:blipFill>
          <a:blip r:embed="rId2" cstate="print">
            <a:duotone>
              <a:schemeClr val="accent5">
                <a:shade val="45000"/>
                <a:satMod val="135000"/>
              </a:schemeClr>
              <a:prstClr val="white"/>
            </a:duotone>
          </a:blip>
          <a:stretch>
            <a:fillRect/>
          </a:stretch>
        </p:blipFill>
        <p:spPr>
          <a:xfrm>
            <a:off x="0" y="-41663"/>
            <a:ext cx="9144000" cy="6899663"/>
          </a:xfrm>
          <a:prstGeom prst="rect">
            <a:avLst/>
          </a:prstGeom>
          <a:ln>
            <a:solidFill>
              <a:schemeClr val="tx2">
                <a:lumMod val="60000"/>
                <a:lumOff val="40000"/>
              </a:schemeClr>
            </a:solidFill>
          </a:ln>
        </p:spPr>
      </p:pic>
      <p:sp>
        <p:nvSpPr>
          <p:cNvPr id="2" name="عنوان 1"/>
          <p:cNvSpPr>
            <a:spLocks noGrp="1"/>
          </p:cNvSpPr>
          <p:nvPr>
            <p:ph type="title"/>
          </p:nvPr>
        </p:nvSpPr>
        <p:spPr/>
        <p:txBody>
          <a:bodyPr>
            <a:noAutofit/>
          </a:bodyPr>
          <a:lstStyle/>
          <a:p>
            <a:r>
              <a:rPr lang="ar-SA" sz="6000" dirty="0" smtClean="0">
                <a:solidFill>
                  <a:srgbClr val="CC0066"/>
                </a:solidFill>
                <a:cs typeface="DecoType Naskh Special" pitchFamily="2" charset="-78"/>
              </a:rPr>
              <a:t>الانقسام المتساوي في النباتات والحيوانات.</a:t>
            </a:r>
            <a:endParaRPr lang="ar-SA" sz="6000" dirty="0">
              <a:solidFill>
                <a:srgbClr val="CC0066"/>
              </a:solidFill>
              <a:cs typeface="DecoType Naskh Special" pitchFamily="2" charset="-78"/>
            </a:endParaRPr>
          </a:p>
        </p:txBody>
      </p:sp>
      <p:sp>
        <p:nvSpPr>
          <p:cNvPr id="3" name="عنصر نائب للمحتوى 2"/>
          <p:cNvSpPr>
            <a:spLocks noGrp="1"/>
          </p:cNvSpPr>
          <p:nvPr>
            <p:ph idx="1"/>
          </p:nvPr>
        </p:nvSpPr>
        <p:spPr>
          <a:xfrm>
            <a:off x="0" y="1600200"/>
            <a:ext cx="9144000" cy="5257800"/>
          </a:xfrm>
        </p:spPr>
        <p:txBody>
          <a:bodyPr>
            <a:noAutofit/>
          </a:bodyPr>
          <a:lstStyle/>
          <a:p>
            <a:pPr algn="ctr"/>
            <a:r>
              <a:rPr lang="ar-SA" sz="4000" dirty="0" smtClean="0">
                <a:solidFill>
                  <a:schemeClr val="accent2">
                    <a:lumMod val="75000"/>
                  </a:schemeClr>
                </a:solidFill>
              </a:rPr>
              <a:t>يحدث الانقسام المتساوي عند أي عملية انقسام في نوع معين من خلايا الجسم يسمى الخلايا الجسمية ومنها خلايا الجلد وخلايا العظام وخلايا الدم البيضاء وخلايا العضلات.</a:t>
            </a:r>
          </a:p>
          <a:p>
            <a:pPr algn="ctr"/>
            <a:r>
              <a:rPr lang="ar-SA" sz="4000" dirty="0" smtClean="0">
                <a:solidFill>
                  <a:schemeClr val="accent2">
                    <a:lumMod val="75000"/>
                  </a:schemeClr>
                </a:solidFill>
              </a:rPr>
              <a:t>في عام </a:t>
            </a:r>
            <a:r>
              <a:rPr lang="ar-SA" sz="4000" dirty="0" err="1" smtClean="0">
                <a:solidFill>
                  <a:schemeClr val="accent2">
                    <a:lumMod val="75000"/>
                  </a:schemeClr>
                </a:solidFill>
              </a:rPr>
              <a:t>1879م</a:t>
            </a:r>
            <a:r>
              <a:rPr lang="ar-SA" sz="4000" dirty="0" smtClean="0">
                <a:solidFill>
                  <a:schemeClr val="accent2">
                    <a:lumMod val="75000"/>
                  </a:schemeClr>
                </a:solidFill>
              </a:rPr>
              <a:t> لاحظ العالم الالماني </a:t>
            </a:r>
            <a:r>
              <a:rPr lang="ar-SA" sz="4000" dirty="0" err="1" smtClean="0">
                <a:solidFill>
                  <a:schemeClr val="accent2">
                    <a:lumMod val="75000"/>
                  </a:schemeClr>
                </a:solidFill>
              </a:rPr>
              <a:t>والتر</a:t>
            </a:r>
            <a:r>
              <a:rPr lang="ar-SA" sz="4000" dirty="0">
                <a:solidFill>
                  <a:schemeClr val="accent2">
                    <a:lumMod val="75000"/>
                  </a:schemeClr>
                </a:solidFill>
              </a:rPr>
              <a:t> </a:t>
            </a:r>
            <a:r>
              <a:rPr lang="ar-SA" sz="4000" dirty="0" err="1" smtClean="0">
                <a:solidFill>
                  <a:schemeClr val="accent2">
                    <a:lumMod val="75000"/>
                  </a:schemeClr>
                </a:solidFill>
              </a:rPr>
              <a:t>فليمنج</a:t>
            </a:r>
            <a:r>
              <a:rPr lang="ar-SA" sz="4000" dirty="0" smtClean="0">
                <a:solidFill>
                  <a:schemeClr val="accent2">
                    <a:lumMod val="75000"/>
                  </a:schemeClr>
                </a:solidFill>
              </a:rPr>
              <a:t> خلايا في اطوار مختلفة عن طريق اضافة صبغة الى شريحة خلية ثم رسم ما شاهده بالمجهر.</a:t>
            </a:r>
            <a:endParaRPr lang="ar-SA" sz="4000" dirty="0">
              <a:solidFill>
                <a:schemeClr val="accent2">
                  <a:lumMod val="75000"/>
                </a:schemeClr>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ءرء.jpg"/>
          <p:cNvPicPr>
            <a:picLocks noChangeAspect="1"/>
          </p:cNvPicPr>
          <p:nvPr/>
        </p:nvPicPr>
        <p:blipFill>
          <a:blip r:embed="rId2" cstate="print">
            <a:duotone>
              <a:schemeClr val="accent5">
                <a:shade val="45000"/>
                <a:satMod val="135000"/>
              </a:schemeClr>
              <a:prstClr val="white"/>
            </a:duotone>
          </a:blip>
          <a:stretch>
            <a:fillRect/>
          </a:stretch>
        </p:blipFill>
        <p:spPr>
          <a:xfrm>
            <a:off x="0" y="-41663"/>
            <a:ext cx="9144000" cy="6899663"/>
          </a:xfrm>
          <a:prstGeom prst="rect">
            <a:avLst/>
          </a:prstGeom>
          <a:ln>
            <a:solidFill>
              <a:schemeClr val="tx2">
                <a:lumMod val="60000"/>
                <a:lumOff val="40000"/>
              </a:schemeClr>
            </a:solidFill>
          </a:ln>
        </p:spPr>
      </p:pic>
      <p:sp>
        <p:nvSpPr>
          <p:cNvPr id="3" name="عنصر نائب للمحتوى 2"/>
          <p:cNvSpPr>
            <a:spLocks noGrp="1"/>
          </p:cNvSpPr>
          <p:nvPr>
            <p:ph idx="4294967295"/>
          </p:nvPr>
        </p:nvSpPr>
        <p:spPr>
          <a:xfrm>
            <a:off x="0" y="0"/>
            <a:ext cx="9144000" cy="6857999"/>
          </a:xfrm>
        </p:spPr>
        <p:txBody>
          <a:bodyPr>
            <a:noAutofit/>
          </a:bodyPr>
          <a:lstStyle/>
          <a:p>
            <a:pPr algn="ctr"/>
            <a:r>
              <a:rPr lang="ar-SA" sz="4400" dirty="0" smtClean="0">
                <a:solidFill>
                  <a:schemeClr val="accent2">
                    <a:lumMod val="75000"/>
                  </a:schemeClr>
                </a:solidFill>
              </a:rPr>
              <a:t>عندما تبدأ الخلية الجسمية في الانقسام الى خليتين متماثلتين تتضاعف </a:t>
            </a:r>
            <a:r>
              <a:rPr lang="ar-SA" sz="4400" dirty="0" err="1" smtClean="0">
                <a:solidFill>
                  <a:schemeClr val="accent2">
                    <a:lumMod val="75000"/>
                  </a:schemeClr>
                </a:solidFill>
              </a:rPr>
              <a:t>الكروموسومات</a:t>
            </a:r>
            <a:r>
              <a:rPr lang="ar-SA" sz="4400" dirty="0" smtClean="0">
                <a:solidFill>
                  <a:schemeClr val="accent2">
                    <a:lumMod val="75000"/>
                  </a:schemeClr>
                </a:solidFill>
              </a:rPr>
              <a:t> داخل الخلية ثم تبدأ في الاصطفاف لتكوين مجموعتين منفصلتين ومتماثلتين من </a:t>
            </a:r>
            <a:r>
              <a:rPr lang="ar-SA" sz="4400" dirty="0" err="1" smtClean="0">
                <a:solidFill>
                  <a:schemeClr val="accent2">
                    <a:lumMod val="75000"/>
                  </a:schemeClr>
                </a:solidFill>
              </a:rPr>
              <a:t>الكروموسومات</a:t>
            </a:r>
            <a:r>
              <a:rPr lang="ar-SA" sz="4400" dirty="0" smtClean="0">
                <a:solidFill>
                  <a:schemeClr val="accent2">
                    <a:lumMod val="75000"/>
                  </a:schemeClr>
                </a:solidFill>
              </a:rPr>
              <a:t> في الخلية ثم تنتقل كل مجموعة من </a:t>
            </a:r>
            <a:r>
              <a:rPr lang="ar-SA" sz="4400" dirty="0" err="1" smtClean="0">
                <a:solidFill>
                  <a:schemeClr val="accent2">
                    <a:lumMod val="75000"/>
                  </a:schemeClr>
                </a:solidFill>
              </a:rPr>
              <a:t>الكروموسومات</a:t>
            </a:r>
            <a:r>
              <a:rPr lang="ar-SA" sz="4400" dirty="0" smtClean="0">
                <a:solidFill>
                  <a:schemeClr val="accent2">
                    <a:lumMod val="75000"/>
                  </a:schemeClr>
                </a:solidFill>
              </a:rPr>
              <a:t> الى احد طرفي الخلية وعندما تنقسم الخلية الى خليتين جديدتين تحتوي كل خلية جسمية جديدة على مجموعة كاملة من </a:t>
            </a:r>
            <a:r>
              <a:rPr lang="ar-SA" sz="4400" dirty="0" err="1" smtClean="0">
                <a:solidFill>
                  <a:schemeClr val="accent2">
                    <a:lumMod val="75000"/>
                  </a:schemeClr>
                </a:solidFill>
              </a:rPr>
              <a:t>الكروموسومات</a:t>
            </a:r>
            <a:r>
              <a:rPr lang="ar-SA" sz="4400" dirty="0" smtClean="0">
                <a:solidFill>
                  <a:schemeClr val="accent2">
                    <a:lumMod val="75000"/>
                  </a:schemeClr>
                </a:solidFill>
              </a:rPr>
              <a:t> الخلية الاصلية.</a:t>
            </a:r>
            <a:endParaRPr lang="ar-SA" sz="4400" dirty="0">
              <a:solidFill>
                <a:schemeClr val="accent2">
                  <a:lumMod val="75000"/>
                </a:schemeClr>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ءرء.jpg"/>
          <p:cNvPicPr>
            <a:picLocks noChangeAspect="1"/>
          </p:cNvPicPr>
          <p:nvPr/>
        </p:nvPicPr>
        <p:blipFill>
          <a:blip r:embed="rId2" cstate="print">
            <a:duotone>
              <a:schemeClr val="accent5">
                <a:shade val="45000"/>
                <a:satMod val="135000"/>
              </a:schemeClr>
              <a:prstClr val="white"/>
            </a:duotone>
          </a:blip>
          <a:stretch>
            <a:fillRect/>
          </a:stretch>
        </p:blipFill>
        <p:spPr>
          <a:xfrm>
            <a:off x="0" y="-41663"/>
            <a:ext cx="9144000" cy="6899663"/>
          </a:xfrm>
          <a:prstGeom prst="rect">
            <a:avLst/>
          </a:prstGeom>
          <a:ln>
            <a:solidFill>
              <a:schemeClr val="tx2">
                <a:lumMod val="60000"/>
                <a:lumOff val="40000"/>
              </a:schemeClr>
            </a:solidFill>
          </a:ln>
        </p:spPr>
      </p:pic>
      <p:sp>
        <p:nvSpPr>
          <p:cNvPr id="3" name="عنصر نائب للمحتوى 2"/>
          <p:cNvSpPr>
            <a:spLocks noGrp="1"/>
          </p:cNvSpPr>
          <p:nvPr>
            <p:ph idx="4294967295"/>
          </p:nvPr>
        </p:nvSpPr>
        <p:spPr>
          <a:xfrm>
            <a:off x="0" y="0"/>
            <a:ext cx="9144000" cy="6858000"/>
          </a:xfrm>
        </p:spPr>
        <p:txBody>
          <a:bodyPr>
            <a:noAutofit/>
          </a:bodyPr>
          <a:lstStyle/>
          <a:p>
            <a:pPr algn="ctr"/>
            <a:r>
              <a:rPr lang="ar-SA" sz="4400" dirty="0" smtClean="0">
                <a:solidFill>
                  <a:schemeClr val="accent2">
                    <a:lumMod val="75000"/>
                  </a:schemeClr>
                </a:solidFill>
              </a:rPr>
              <a:t>تمر الخلايا النباتية والخلايا الحيوانية بالانقسام المتساوي ولكن بسبب وجود جدار خلوي حول الخلية النباتية تتكون صفيحة خلوية تشبه امتدادا للجدار الخلوي يفصل بين الخليتين </a:t>
            </a:r>
            <a:r>
              <a:rPr lang="ar-SA" sz="4400" dirty="0" err="1" smtClean="0">
                <a:solidFill>
                  <a:schemeClr val="accent2">
                    <a:lumMod val="75000"/>
                  </a:schemeClr>
                </a:solidFill>
              </a:rPr>
              <a:t>الجديدتين </a:t>
            </a:r>
            <a:r>
              <a:rPr lang="ar-SA" sz="4400" dirty="0" smtClean="0">
                <a:solidFill>
                  <a:schemeClr val="accent2">
                    <a:lumMod val="75000"/>
                  </a:schemeClr>
                </a:solidFill>
              </a:rPr>
              <a:t>،اما في الخلايا الحيوانية فان الغشاء البلازمي يضيق الى الداخل من وسط </a:t>
            </a:r>
            <a:r>
              <a:rPr lang="ar-SA" sz="4400" dirty="0" err="1" smtClean="0">
                <a:solidFill>
                  <a:schemeClr val="accent2">
                    <a:lumMod val="75000"/>
                  </a:schemeClr>
                </a:solidFill>
              </a:rPr>
              <a:t>الخلية </a:t>
            </a:r>
            <a:r>
              <a:rPr lang="ar-SA" sz="4400" dirty="0" smtClean="0">
                <a:solidFill>
                  <a:schemeClr val="accent2">
                    <a:lumMod val="75000"/>
                  </a:schemeClr>
                </a:solidFill>
              </a:rPr>
              <a:t>.وينتج عن الانقسام المتساوي في كل من الخلية النباتية والخلية الحيوانية خليتان تماثل كل منهما الخلية الاصلية.</a:t>
            </a:r>
            <a:endParaRPr lang="ar-SA" sz="4400" dirty="0">
              <a:solidFill>
                <a:schemeClr val="accent2">
                  <a:lumMod val="75000"/>
                </a:schemeClr>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ءرء.jpg"/>
          <p:cNvPicPr>
            <a:picLocks noChangeAspect="1"/>
          </p:cNvPicPr>
          <p:nvPr/>
        </p:nvPicPr>
        <p:blipFill>
          <a:blip r:embed="rId2" cstate="print">
            <a:duotone>
              <a:schemeClr val="accent5">
                <a:shade val="45000"/>
                <a:satMod val="135000"/>
              </a:schemeClr>
              <a:prstClr val="white"/>
            </a:duotone>
          </a:blip>
          <a:stretch>
            <a:fillRect/>
          </a:stretch>
        </p:blipFill>
        <p:spPr>
          <a:xfrm>
            <a:off x="0" y="-41663"/>
            <a:ext cx="9144000" cy="6899663"/>
          </a:xfrm>
          <a:prstGeom prst="rect">
            <a:avLst/>
          </a:prstGeom>
          <a:ln>
            <a:solidFill>
              <a:schemeClr val="tx2">
                <a:lumMod val="60000"/>
                <a:lumOff val="40000"/>
              </a:schemeClr>
            </a:solidFill>
          </a:ln>
        </p:spPr>
      </p:pic>
      <p:pic>
        <p:nvPicPr>
          <p:cNvPr id="8194" name="Picture 2"/>
          <p:cNvPicPr>
            <a:picLocks noChangeAspect="1" noChangeArrowheads="1"/>
          </p:cNvPicPr>
          <p:nvPr/>
        </p:nvPicPr>
        <p:blipFill>
          <a:blip r:embed="rId3" cstate="print"/>
          <a:srcRect/>
          <a:stretch>
            <a:fillRect/>
          </a:stretch>
        </p:blipFill>
        <p:spPr bwMode="auto">
          <a:xfrm>
            <a:off x="6010275" y="404664"/>
            <a:ext cx="3133725" cy="5661249"/>
          </a:xfrm>
          <a:prstGeom prst="rect">
            <a:avLst/>
          </a:prstGeom>
          <a:noFill/>
          <a:ln w="9525">
            <a:noFill/>
            <a:miter lim="800000"/>
            <a:headEnd/>
            <a:tailEnd/>
          </a:ln>
        </p:spPr>
      </p:pic>
      <p:pic>
        <p:nvPicPr>
          <p:cNvPr id="8195" name="Picture 3"/>
          <p:cNvPicPr>
            <a:picLocks noChangeAspect="1" noChangeArrowheads="1"/>
          </p:cNvPicPr>
          <p:nvPr/>
        </p:nvPicPr>
        <p:blipFill>
          <a:blip r:embed="rId4" cstate="print"/>
          <a:srcRect/>
          <a:stretch>
            <a:fillRect/>
          </a:stretch>
        </p:blipFill>
        <p:spPr bwMode="auto">
          <a:xfrm>
            <a:off x="0" y="548680"/>
            <a:ext cx="6019800" cy="5517233"/>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ءرء.jpg"/>
          <p:cNvPicPr>
            <a:picLocks noChangeAspect="1"/>
          </p:cNvPicPr>
          <p:nvPr/>
        </p:nvPicPr>
        <p:blipFill>
          <a:blip r:embed="rId2" cstate="print">
            <a:duotone>
              <a:schemeClr val="accent5">
                <a:shade val="45000"/>
                <a:satMod val="135000"/>
              </a:schemeClr>
              <a:prstClr val="white"/>
            </a:duotone>
          </a:blip>
          <a:stretch>
            <a:fillRect/>
          </a:stretch>
        </p:blipFill>
        <p:spPr>
          <a:xfrm>
            <a:off x="0" y="-41663"/>
            <a:ext cx="9144000" cy="6899663"/>
          </a:xfrm>
          <a:prstGeom prst="rect">
            <a:avLst/>
          </a:prstGeom>
          <a:ln>
            <a:solidFill>
              <a:schemeClr val="tx2">
                <a:lumMod val="60000"/>
                <a:lumOff val="40000"/>
              </a:schemeClr>
            </a:solidFill>
          </a:ln>
        </p:spPr>
      </p:pic>
      <p:sp>
        <p:nvSpPr>
          <p:cNvPr id="2" name="عنوان 1"/>
          <p:cNvSpPr>
            <a:spLocks noGrp="1"/>
          </p:cNvSpPr>
          <p:nvPr>
            <p:ph type="title"/>
          </p:nvPr>
        </p:nvSpPr>
        <p:spPr/>
        <p:txBody>
          <a:bodyPr>
            <a:noAutofit/>
          </a:bodyPr>
          <a:lstStyle/>
          <a:p>
            <a:r>
              <a:rPr lang="ar-SA" sz="8000" dirty="0" smtClean="0">
                <a:solidFill>
                  <a:srgbClr val="CC0066"/>
                </a:solidFill>
                <a:cs typeface="DecoType Naskh Special" pitchFamily="2" charset="-78"/>
              </a:rPr>
              <a:t>ما الانقسام </a:t>
            </a:r>
            <a:r>
              <a:rPr lang="ar-SA" sz="8000" dirty="0" err="1" smtClean="0">
                <a:solidFill>
                  <a:srgbClr val="CC0066"/>
                </a:solidFill>
                <a:cs typeface="DecoType Naskh Special" pitchFamily="2" charset="-78"/>
              </a:rPr>
              <a:t>المنصف؟</a:t>
            </a:r>
            <a:endParaRPr lang="ar-SA" sz="8000" dirty="0">
              <a:solidFill>
                <a:srgbClr val="CC0066"/>
              </a:solidFill>
              <a:cs typeface="DecoType Naskh Special" pitchFamily="2" charset="-78"/>
            </a:endParaRPr>
          </a:p>
        </p:txBody>
      </p:sp>
      <p:sp>
        <p:nvSpPr>
          <p:cNvPr id="3" name="عنصر نائب للمحتوى 2"/>
          <p:cNvSpPr>
            <a:spLocks noGrp="1"/>
          </p:cNvSpPr>
          <p:nvPr>
            <p:ph idx="1"/>
          </p:nvPr>
        </p:nvSpPr>
        <p:spPr>
          <a:xfrm>
            <a:off x="0" y="1600200"/>
            <a:ext cx="9144000" cy="5257800"/>
          </a:xfrm>
        </p:spPr>
        <p:txBody>
          <a:bodyPr>
            <a:normAutofit fontScale="92500" lnSpcReduction="10000"/>
          </a:bodyPr>
          <a:lstStyle/>
          <a:p>
            <a:pPr algn="ctr"/>
            <a:r>
              <a:rPr lang="ar-SA" dirty="0" smtClean="0">
                <a:solidFill>
                  <a:schemeClr val="accent2">
                    <a:lumMod val="75000"/>
                  </a:schemeClr>
                </a:solidFill>
              </a:rPr>
              <a:t>تنتج المخلوقات الحية </a:t>
            </a:r>
            <a:r>
              <a:rPr lang="ar-SA" dirty="0" err="1" smtClean="0">
                <a:solidFill>
                  <a:schemeClr val="accent2">
                    <a:lumMod val="75000"/>
                  </a:schemeClr>
                </a:solidFill>
              </a:rPr>
              <a:t>بواسطه</a:t>
            </a:r>
            <a:r>
              <a:rPr lang="ar-SA" dirty="0" smtClean="0">
                <a:solidFill>
                  <a:schemeClr val="accent2">
                    <a:lumMod val="75000"/>
                  </a:schemeClr>
                </a:solidFill>
              </a:rPr>
              <a:t> التكاثر وتتكاثر المخلوقات الوحيدة الخلية عن طريق انقسام الخلية اما في معظم الحيوانات والنباتات فتتحد </a:t>
            </a:r>
            <a:r>
              <a:rPr lang="ar-SA" dirty="0" err="1" smtClean="0">
                <a:solidFill>
                  <a:schemeClr val="accent2">
                    <a:lumMod val="75000"/>
                  </a:schemeClr>
                </a:solidFill>
              </a:rPr>
              <a:t>كروموسومات</a:t>
            </a:r>
            <a:r>
              <a:rPr lang="ar-SA" dirty="0" smtClean="0">
                <a:solidFill>
                  <a:schemeClr val="accent2">
                    <a:lumMod val="75000"/>
                  </a:schemeClr>
                </a:solidFill>
              </a:rPr>
              <a:t> من الابوين معا في عملية تسمى التكاثر الجنسي.</a:t>
            </a:r>
          </a:p>
          <a:p>
            <a:pPr algn="ctr"/>
            <a:r>
              <a:rPr lang="ar-SA" dirty="0" smtClean="0">
                <a:solidFill>
                  <a:schemeClr val="accent2">
                    <a:lumMod val="75000"/>
                  </a:schemeClr>
                </a:solidFill>
              </a:rPr>
              <a:t>وفي التكاثر الجنسي ينتج كل من الاب </a:t>
            </a:r>
            <a:r>
              <a:rPr lang="ar-SA" dirty="0" err="1" smtClean="0">
                <a:solidFill>
                  <a:schemeClr val="accent2">
                    <a:lumMod val="75000"/>
                  </a:schemeClr>
                </a:solidFill>
              </a:rPr>
              <a:t>والام</a:t>
            </a:r>
            <a:r>
              <a:rPr lang="ar-SA" dirty="0" smtClean="0">
                <a:solidFill>
                  <a:schemeClr val="accent2">
                    <a:lumMod val="75000"/>
                  </a:schemeClr>
                </a:solidFill>
              </a:rPr>
              <a:t> خلايا جنسية.</a:t>
            </a:r>
          </a:p>
          <a:p>
            <a:pPr algn="ctr"/>
            <a:r>
              <a:rPr lang="ar-SA" dirty="0" err="1" smtClean="0">
                <a:solidFill>
                  <a:srgbClr val="CC0066"/>
                </a:solidFill>
                <a:cs typeface="DecoType Naskh Special" pitchFamily="2" charset="-78"/>
              </a:rPr>
              <a:t>المشيج</a:t>
            </a:r>
            <a:r>
              <a:rPr lang="ar-SA" dirty="0" smtClean="0">
                <a:solidFill>
                  <a:srgbClr val="CC0066"/>
                </a:solidFill>
                <a:cs typeface="DecoType Naskh Special" pitchFamily="2" charset="-78"/>
              </a:rPr>
              <a:t> المذكر(الحيوان المنوي</a:t>
            </a:r>
            <a:r>
              <a:rPr lang="ar-SA" dirty="0" err="1" smtClean="0">
                <a:solidFill>
                  <a:srgbClr val="CC0066"/>
                </a:solidFill>
                <a:cs typeface="DecoType Naskh Special" pitchFamily="2" charset="-78"/>
              </a:rPr>
              <a:t>):</a:t>
            </a:r>
            <a:endParaRPr lang="ar-SA" dirty="0" smtClean="0">
              <a:solidFill>
                <a:srgbClr val="CC0066"/>
              </a:solidFill>
              <a:cs typeface="DecoType Naskh Special" pitchFamily="2" charset="-78"/>
            </a:endParaRPr>
          </a:p>
          <a:p>
            <a:pPr algn="ctr"/>
            <a:r>
              <a:rPr lang="ar-SA" dirty="0" smtClean="0">
                <a:solidFill>
                  <a:schemeClr val="accent2">
                    <a:lumMod val="75000"/>
                  </a:schemeClr>
                </a:solidFill>
              </a:rPr>
              <a:t>هو الخلية الجنسية الذكرية وهو صغير جدا وقادر على الحركة جزئيا.</a:t>
            </a:r>
          </a:p>
          <a:p>
            <a:pPr algn="ctr"/>
            <a:r>
              <a:rPr lang="ar-SA" dirty="0" err="1" smtClean="0">
                <a:solidFill>
                  <a:srgbClr val="CC0066"/>
                </a:solidFill>
                <a:cs typeface="DecoType Naskh Special" pitchFamily="2" charset="-78"/>
              </a:rPr>
              <a:t>المشيج</a:t>
            </a:r>
            <a:r>
              <a:rPr lang="ar-SA" dirty="0" smtClean="0">
                <a:solidFill>
                  <a:srgbClr val="CC0066"/>
                </a:solidFill>
                <a:cs typeface="DecoType Naskh Special" pitchFamily="2" charset="-78"/>
              </a:rPr>
              <a:t> المؤنث(البويضة</a:t>
            </a:r>
            <a:r>
              <a:rPr lang="ar-SA" dirty="0" err="1" smtClean="0">
                <a:solidFill>
                  <a:srgbClr val="CC0066"/>
                </a:solidFill>
                <a:cs typeface="DecoType Naskh Special" pitchFamily="2" charset="-78"/>
              </a:rPr>
              <a:t>):</a:t>
            </a:r>
            <a:endParaRPr lang="ar-SA" dirty="0" smtClean="0">
              <a:solidFill>
                <a:srgbClr val="CC0066"/>
              </a:solidFill>
              <a:cs typeface="DecoType Naskh Special" pitchFamily="2" charset="-78"/>
            </a:endParaRPr>
          </a:p>
          <a:p>
            <a:pPr algn="ctr"/>
            <a:r>
              <a:rPr lang="ar-SA" dirty="0" smtClean="0">
                <a:solidFill>
                  <a:schemeClr val="accent2">
                    <a:lumMod val="75000"/>
                  </a:schemeClr>
                </a:solidFill>
              </a:rPr>
              <a:t>هي الخلية الجنسية المؤنثة وهي اكبر من الحيوان المنوي ولا تتحرك ذاتيا.</a:t>
            </a:r>
          </a:p>
          <a:p>
            <a:pPr algn="ctr"/>
            <a:r>
              <a:rPr lang="ar-SA" dirty="0" smtClean="0">
                <a:solidFill>
                  <a:schemeClr val="accent2">
                    <a:lumMod val="75000"/>
                  </a:schemeClr>
                </a:solidFill>
              </a:rPr>
              <a:t>تتحد هاتان الخليتان معا </a:t>
            </a:r>
            <a:r>
              <a:rPr lang="ar-SA" dirty="0" err="1" smtClean="0">
                <a:solidFill>
                  <a:schemeClr val="accent2">
                    <a:lumMod val="75000"/>
                  </a:schemeClr>
                </a:solidFill>
              </a:rPr>
              <a:t>لتكونا </a:t>
            </a:r>
            <a:r>
              <a:rPr lang="ar-SA" dirty="0" smtClean="0">
                <a:solidFill>
                  <a:schemeClr val="accent2">
                    <a:lumMod val="75000"/>
                  </a:schemeClr>
                </a:solidFill>
              </a:rPr>
              <a:t>(خلية مخصبة)تسمى </a:t>
            </a:r>
            <a:r>
              <a:rPr lang="ar-SA" dirty="0" err="1" smtClean="0">
                <a:solidFill>
                  <a:schemeClr val="accent2">
                    <a:lumMod val="75000"/>
                  </a:schemeClr>
                </a:solidFill>
              </a:rPr>
              <a:t>الزيجوت</a:t>
            </a:r>
            <a:r>
              <a:rPr lang="ar-SA" dirty="0" smtClean="0">
                <a:solidFill>
                  <a:schemeClr val="accent2">
                    <a:lumMod val="75000"/>
                  </a:schemeClr>
                </a:solidFill>
              </a:rPr>
              <a:t> </a:t>
            </a:r>
            <a:r>
              <a:rPr lang="ar-SA" dirty="0" err="1" smtClean="0">
                <a:solidFill>
                  <a:schemeClr val="accent2">
                    <a:lumMod val="75000"/>
                  </a:schemeClr>
                </a:solidFill>
              </a:rPr>
              <a:t>اواللاقحة</a:t>
            </a:r>
            <a:r>
              <a:rPr lang="ar-SA" dirty="0" smtClean="0">
                <a:solidFill>
                  <a:schemeClr val="accent2">
                    <a:lumMod val="75000"/>
                  </a:schemeClr>
                </a:solidFill>
              </a:rPr>
              <a:t>.وتنمو الخلية المخصبة فتصبح مخلوقا حيا جديدا </a:t>
            </a:r>
            <a:endParaRPr lang="ar-SA" dirty="0">
              <a:solidFill>
                <a:schemeClr val="accent2">
                  <a:lumMod val="75000"/>
                </a:schemeClr>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ءرء.jpg"/>
          <p:cNvPicPr>
            <a:picLocks noChangeAspect="1"/>
          </p:cNvPicPr>
          <p:nvPr/>
        </p:nvPicPr>
        <p:blipFill>
          <a:blip r:embed="rId2" cstate="print">
            <a:duotone>
              <a:schemeClr val="accent5">
                <a:shade val="45000"/>
                <a:satMod val="135000"/>
              </a:schemeClr>
              <a:prstClr val="white"/>
            </a:duotone>
          </a:blip>
          <a:stretch>
            <a:fillRect/>
          </a:stretch>
        </p:blipFill>
        <p:spPr>
          <a:xfrm>
            <a:off x="0" y="-41663"/>
            <a:ext cx="9144000" cy="6899663"/>
          </a:xfrm>
          <a:prstGeom prst="rect">
            <a:avLst/>
          </a:prstGeom>
          <a:ln>
            <a:solidFill>
              <a:schemeClr val="tx2">
                <a:lumMod val="60000"/>
                <a:lumOff val="40000"/>
              </a:schemeClr>
            </a:solidFill>
          </a:ln>
        </p:spPr>
      </p:pic>
      <p:sp>
        <p:nvSpPr>
          <p:cNvPr id="3" name="عنصر نائب للمحتوى 2"/>
          <p:cNvSpPr>
            <a:spLocks noGrp="1"/>
          </p:cNvSpPr>
          <p:nvPr>
            <p:ph idx="4294967295"/>
          </p:nvPr>
        </p:nvSpPr>
        <p:spPr>
          <a:xfrm>
            <a:off x="0" y="0"/>
            <a:ext cx="9144000" cy="6858000"/>
          </a:xfrm>
        </p:spPr>
        <p:txBody>
          <a:bodyPr>
            <a:normAutofit fontScale="92500"/>
          </a:bodyPr>
          <a:lstStyle/>
          <a:p>
            <a:pPr algn="ctr"/>
            <a:r>
              <a:rPr lang="ar-SA" dirty="0" smtClean="0">
                <a:solidFill>
                  <a:schemeClr val="accent2">
                    <a:lumMod val="75000"/>
                  </a:schemeClr>
                </a:solidFill>
              </a:rPr>
              <a:t>فإذا كان عدد </a:t>
            </a:r>
            <a:r>
              <a:rPr lang="ar-SA" dirty="0" err="1" smtClean="0">
                <a:solidFill>
                  <a:schemeClr val="accent2">
                    <a:lumMod val="75000"/>
                  </a:schemeClr>
                </a:solidFill>
              </a:rPr>
              <a:t>الكروموسومات</a:t>
            </a:r>
            <a:r>
              <a:rPr lang="ar-SA" dirty="0" smtClean="0">
                <a:solidFill>
                  <a:schemeClr val="accent2">
                    <a:lumMod val="75000"/>
                  </a:schemeClr>
                </a:solidFill>
              </a:rPr>
              <a:t> في </a:t>
            </a:r>
            <a:r>
              <a:rPr lang="ar-SA" dirty="0" err="1" smtClean="0">
                <a:solidFill>
                  <a:schemeClr val="accent2">
                    <a:lumMod val="75000"/>
                  </a:schemeClr>
                </a:solidFill>
              </a:rPr>
              <a:t>المشيج</a:t>
            </a:r>
            <a:r>
              <a:rPr lang="ar-SA" dirty="0" smtClean="0">
                <a:solidFill>
                  <a:schemeClr val="accent2">
                    <a:lumMod val="75000"/>
                  </a:schemeClr>
                </a:solidFill>
              </a:rPr>
              <a:t> المؤنث </a:t>
            </a:r>
            <a:r>
              <a:rPr lang="ar-SA" dirty="0" err="1" smtClean="0">
                <a:solidFill>
                  <a:schemeClr val="accent2">
                    <a:lumMod val="75000"/>
                  </a:schemeClr>
                </a:solidFill>
              </a:rPr>
              <a:t>46كروموسوما</a:t>
            </a:r>
            <a:r>
              <a:rPr lang="ar-SA" dirty="0" smtClean="0">
                <a:solidFill>
                  <a:schemeClr val="accent2">
                    <a:lumMod val="75000"/>
                  </a:schemeClr>
                </a:solidFill>
              </a:rPr>
              <a:t> وفي </a:t>
            </a:r>
            <a:r>
              <a:rPr lang="ar-SA" dirty="0" err="1" smtClean="0">
                <a:solidFill>
                  <a:schemeClr val="accent2">
                    <a:lumMod val="75000"/>
                  </a:schemeClr>
                </a:solidFill>
              </a:rPr>
              <a:t>المشيج</a:t>
            </a:r>
            <a:r>
              <a:rPr lang="ar-SA" dirty="0" smtClean="0">
                <a:solidFill>
                  <a:schemeClr val="accent2">
                    <a:lumMod val="75000"/>
                  </a:schemeClr>
                </a:solidFill>
              </a:rPr>
              <a:t> المذكر </a:t>
            </a:r>
            <a:r>
              <a:rPr lang="ar-SA" dirty="0" err="1" smtClean="0">
                <a:solidFill>
                  <a:schemeClr val="accent2">
                    <a:lumMod val="75000"/>
                  </a:schemeClr>
                </a:solidFill>
              </a:rPr>
              <a:t>46كروموسوما</a:t>
            </a:r>
            <a:r>
              <a:rPr lang="ar-SA" dirty="0" smtClean="0">
                <a:solidFill>
                  <a:schemeClr val="accent2">
                    <a:lumMod val="75000"/>
                  </a:schemeClr>
                </a:solidFill>
              </a:rPr>
              <a:t> </a:t>
            </a:r>
          </a:p>
          <a:p>
            <a:pPr algn="ctr"/>
            <a:r>
              <a:rPr lang="ar-SA" dirty="0" smtClean="0">
                <a:solidFill>
                  <a:srgbClr val="CC0066"/>
                </a:solidFill>
                <a:cs typeface="DecoType Naskh Special" pitchFamily="2" charset="-78"/>
              </a:rPr>
              <a:t>ماذا يمكن ان يحدث عندما يندمجان معا؟هل تحتوي الخلية المخصبة على </a:t>
            </a:r>
            <a:r>
              <a:rPr lang="ar-SA" dirty="0" err="1" smtClean="0">
                <a:solidFill>
                  <a:srgbClr val="CC0066"/>
                </a:solidFill>
                <a:cs typeface="DecoType Naskh Special" pitchFamily="2" charset="-78"/>
              </a:rPr>
              <a:t>92كروموسوما</a:t>
            </a:r>
            <a:r>
              <a:rPr lang="ar-SA" dirty="0" smtClean="0">
                <a:solidFill>
                  <a:srgbClr val="CC0066"/>
                </a:solidFill>
                <a:cs typeface="DecoType Naskh Special" pitchFamily="2" charset="-78"/>
              </a:rPr>
              <a:t> وهو ضعف العدد الذي يجب ان يكون في كل </a:t>
            </a:r>
            <a:r>
              <a:rPr lang="ar-SA" dirty="0" err="1" smtClean="0">
                <a:solidFill>
                  <a:srgbClr val="CC0066"/>
                </a:solidFill>
                <a:cs typeface="DecoType Naskh Special" pitchFamily="2" charset="-78"/>
              </a:rPr>
              <a:t>خلية؟</a:t>
            </a:r>
            <a:endParaRPr lang="ar-SA" dirty="0" smtClean="0">
              <a:solidFill>
                <a:srgbClr val="CC0066"/>
              </a:solidFill>
              <a:cs typeface="DecoType Naskh Special" pitchFamily="2" charset="-78"/>
            </a:endParaRPr>
          </a:p>
          <a:p>
            <a:pPr algn="ctr"/>
            <a:r>
              <a:rPr lang="ar-SA" dirty="0" smtClean="0">
                <a:solidFill>
                  <a:schemeClr val="accent2">
                    <a:lumMod val="75000"/>
                  </a:schemeClr>
                </a:solidFill>
              </a:rPr>
              <a:t>ان الخلية المخصبة لا تحتوي فعلا على ضعف عدد </a:t>
            </a:r>
            <a:r>
              <a:rPr lang="ar-SA" dirty="0" err="1" smtClean="0">
                <a:solidFill>
                  <a:schemeClr val="accent2">
                    <a:lumMod val="75000"/>
                  </a:schemeClr>
                </a:solidFill>
              </a:rPr>
              <a:t>الكروموسومات</a:t>
            </a:r>
            <a:r>
              <a:rPr lang="ar-SA" dirty="0" smtClean="0">
                <a:solidFill>
                  <a:schemeClr val="accent2">
                    <a:lumMod val="75000"/>
                  </a:schemeClr>
                </a:solidFill>
              </a:rPr>
              <a:t> الموجودة في الخلية العادية،ويرجع ذلك الى ان كلا من </a:t>
            </a:r>
            <a:r>
              <a:rPr lang="ar-SA" dirty="0" err="1" smtClean="0">
                <a:solidFill>
                  <a:schemeClr val="accent2">
                    <a:lumMod val="75000"/>
                  </a:schemeClr>
                </a:solidFill>
              </a:rPr>
              <a:t>المشيج</a:t>
            </a:r>
            <a:r>
              <a:rPr lang="ar-SA" dirty="0" smtClean="0">
                <a:solidFill>
                  <a:schemeClr val="accent2">
                    <a:lumMod val="75000"/>
                  </a:schemeClr>
                </a:solidFill>
              </a:rPr>
              <a:t> المذكر </a:t>
            </a:r>
            <a:r>
              <a:rPr lang="ar-SA" dirty="0" err="1" smtClean="0">
                <a:solidFill>
                  <a:schemeClr val="accent2">
                    <a:lumMod val="75000"/>
                  </a:schemeClr>
                </a:solidFill>
              </a:rPr>
              <a:t>والمشيج</a:t>
            </a:r>
            <a:r>
              <a:rPr lang="ar-SA" dirty="0" smtClean="0">
                <a:solidFill>
                  <a:schemeClr val="accent2">
                    <a:lumMod val="75000"/>
                  </a:schemeClr>
                </a:solidFill>
              </a:rPr>
              <a:t> المؤنث يتكونان بفعل انقسام خلوي يسمى الانقسام المنصف(الاختزالي)حيث تنقسم النواة مرتين فينتج اربع خلايا جنسية جديدة في نواة كل منها نصف العدد الاصلي من </a:t>
            </a:r>
            <a:r>
              <a:rPr lang="ar-SA" dirty="0" err="1" smtClean="0">
                <a:solidFill>
                  <a:schemeClr val="accent2">
                    <a:lumMod val="75000"/>
                  </a:schemeClr>
                </a:solidFill>
              </a:rPr>
              <a:t>كروموسومات</a:t>
            </a:r>
            <a:r>
              <a:rPr lang="ar-SA" dirty="0" smtClean="0">
                <a:solidFill>
                  <a:schemeClr val="accent2">
                    <a:lumMod val="75000"/>
                  </a:schemeClr>
                </a:solidFill>
              </a:rPr>
              <a:t> الخلية الاصلية.وكل خلية جنسية في الانسان تحتوي على </a:t>
            </a:r>
            <a:r>
              <a:rPr lang="ar-SA" dirty="0" err="1" smtClean="0">
                <a:solidFill>
                  <a:schemeClr val="accent2">
                    <a:lumMod val="75000"/>
                  </a:schemeClr>
                </a:solidFill>
              </a:rPr>
              <a:t>23كروموسوما</a:t>
            </a:r>
            <a:r>
              <a:rPr lang="ar-SA" dirty="0" smtClean="0">
                <a:solidFill>
                  <a:schemeClr val="accent2">
                    <a:lumMod val="75000"/>
                  </a:schemeClr>
                </a:solidFill>
              </a:rPr>
              <a:t> ويتحد </a:t>
            </a:r>
            <a:r>
              <a:rPr lang="ar-SA" dirty="0" err="1" smtClean="0">
                <a:solidFill>
                  <a:schemeClr val="accent2">
                    <a:lumMod val="75000"/>
                  </a:schemeClr>
                </a:solidFill>
              </a:rPr>
              <a:t>المشيج</a:t>
            </a:r>
            <a:r>
              <a:rPr lang="ar-SA" dirty="0" smtClean="0">
                <a:solidFill>
                  <a:schemeClr val="accent2">
                    <a:lumMod val="75000"/>
                  </a:schemeClr>
                </a:solidFill>
              </a:rPr>
              <a:t> المذكر مع </a:t>
            </a:r>
            <a:r>
              <a:rPr lang="ar-SA" dirty="0" err="1" smtClean="0">
                <a:solidFill>
                  <a:schemeClr val="accent2">
                    <a:lumMod val="75000"/>
                  </a:schemeClr>
                </a:solidFill>
              </a:rPr>
              <a:t>المشيج</a:t>
            </a:r>
            <a:r>
              <a:rPr lang="ar-SA" dirty="0" smtClean="0">
                <a:solidFill>
                  <a:schemeClr val="accent2">
                    <a:lumMod val="75000"/>
                  </a:schemeClr>
                </a:solidFill>
              </a:rPr>
              <a:t> المؤنث لتكوين الخلية المخصبة التي تحتوي على </a:t>
            </a:r>
            <a:r>
              <a:rPr lang="ar-SA" dirty="0" err="1" smtClean="0">
                <a:solidFill>
                  <a:schemeClr val="accent2">
                    <a:lumMod val="75000"/>
                  </a:schemeClr>
                </a:solidFill>
              </a:rPr>
              <a:t>46كروموسوما</a:t>
            </a:r>
            <a:r>
              <a:rPr lang="ar-SA" dirty="0" smtClean="0">
                <a:solidFill>
                  <a:schemeClr val="accent2">
                    <a:lumMod val="75000"/>
                  </a:schemeClr>
                </a:solidFill>
              </a:rPr>
              <a:t> فتشبه بذلك الخلية الاصلية الام عند كلا الابوين </a:t>
            </a:r>
            <a:r>
              <a:rPr lang="ar-SA" dirty="0" err="1" smtClean="0">
                <a:solidFill>
                  <a:schemeClr val="accent2">
                    <a:lumMod val="75000"/>
                  </a:schemeClr>
                </a:solidFill>
              </a:rPr>
              <a:t>ونتيجه</a:t>
            </a:r>
            <a:r>
              <a:rPr lang="ar-SA" dirty="0" smtClean="0">
                <a:solidFill>
                  <a:schemeClr val="accent2">
                    <a:lumMod val="75000"/>
                  </a:schemeClr>
                </a:solidFill>
              </a:rPr>
              <a:t> لذلك ينتقل الى الابن </a:t>
            </a:r>
            <a:r>
              <a:rPr lang="ar-SA" dirty="0" err="1" smtClean="0">
                <a:solidFill>
                  <a:schemeClr val="accent2">
                    <a:lumMod val="75000"/>
                  </a:schemeClr>
                </a:solidFill>
              </a:rPr>
              <a:t>كروموسومات</a:t>
            </a:r>
            <a:r>
              <a:rPr lang="ar-SA" dirty="0" smtClean="0">
                <a:solidFill>
                  <a:schemeClr val="accent2">
                    <a:lumMod val="75000"/>
                  </a:schemeClr>
                </a:solidFill>
              </a:rPr>
              <a:t> من كلا الابوين وتنتقل اله صفات وراثية من ابويه كليهما.</a:t>
            </a:r>
            <a:endParaRPr lang="ar-SA" dirty="0">
              <a:solidFill>
                <a:schemeClr val="accent2">
                  <a:lumMod val="75000"/>
                </a:schemeClr>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ءرء.jpg"/>
          <p:cNvPicPr>
            <a:picLocks noChangeAspect="1"/>
          </p:cNvPicPr>
          <p:nvPr/>
        </p:nvPicPr>
        <p:blipFill>
          <a:blip r:embed="rId2" cstate="print">
            <a:duotone>
              <a:schemeClr val="accent5">
                <a:shade val="45000"/>
                <a:satMod val="135000"/>
              </a:schemeClr>
              <a:prstClr val="white"/>
            </a:duotone>
          </a:blip>
          <a:stretch>
            <a:fillRect/>
          </a:stretch>
        </p:blipFill>
        <p:spPr>
          <a:xfrm>
            <a:off x="0" y="-41663"/>
            <a:ext cx="9144000" cy="6899663"/>
          </a:xfrm>
          <a:prstGeom prst="rect">
            <a:avLst/>
          </a:prstGeom>
          <a:ln>
            <a:solidFill>
              <a:schemeClr val="tx2">
                <a:lumMod val="60000"/>
                <a:lumOff val="40000"/>
              </a:schemeClr>
            </a:solidFill>
          </a:ln>
        </p:spPr>
      </p:pic>
      <p:pic>
        <p:nvPicPr>
          <p:cNvPr id="9218" name="Picture 2"/>
          <p:cNvPicPr>
            <a:picLocks noChangeAspect="1" noChangeArrowheads="1"/>
          </p:cNvPicPr>
          <p:nvPr/>
        </p:nvPicPr>
        <p:blipFill>
          <a:blip r:embed="rId3" cstate="print"/>
          <a:srcRect/>
          <a:stretch>
            <a:fillRect/>
          </a:stretch>
        </p:blipFill>
        <p:spPr bwMode="auto">
          <a:xfrm>
            <a:off x="3133725" y="980728"/>
            <a:ext cx="6010275" cy="5517233"/>
          </a:xfrm>
          <a:prstGeom prst="rect">
            <a:avLst/>
          </a:prstGeom>
          <a:ln>
            <a:noFill/>
          </a:ln>
          <a:effectLst>
            <a:softEdge rad="112500"/>
          </a:effectLst>
        </p:spPr>
      </p:pic>
      <p:pic>
        <p:nvPicPr>
          <p:cNvPr id="9219" name="Picture 3"/>
          <p:cNvPicPr>
            <a:picLocks noChangeAspect="1" noChangeArrowheads="1"/>
          </p:cNvPicPr>
          <p:nvPr/>
        </p:nvPicPr>
        <p:blipFill>
          <a:blip r:embed="rId4" cstate="print"/>
          <a:srcRect/>
          <a:stretch>
            <a:fillRect/>
          </a:stretch>
        </p:blipFill>
        <p:spPr bwMode="auto">
          <a:xfrm>
            <a:off x="0" y="1196752"/>
            <a:ext cx="3381375" cy="5229201"/>
          </a:xfrm>
          <a:prstGeom prst="rect">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ءرء.jpg"/>
          <p:cNvPicPr>
            <a:picLocks noChangeAspect="1"/>
          </p:cNvPicPr>
          <p:nvPr/>
        </p:nvPicPr>
        <p:blipFill>
          <a:blip r:embed="rId2" cstate="print">
            <a:duotone>
              <a:schemeClr val="accent5">
                <a:shade val="45000"/>
                <a:satMod val="135000"/>
              </a:schemeClr>
              <a:prstClr val="white"/>
            </a:duotone>
          </a:blip>
          <a:stretch>
            <a:fillRect/>
          </a:stretch>
        </p:blipFill>
        <p:spPr>
          <a:xfrm>
            <a:off x="0" y="-41663"/>
            <a:ext cx="9144000" cy="6899663"/>
          </a:xfrm>
          <a:prstGeom prst="rect">
            <a:avLst/>
          </a:prstGeom>
          <a:ln>
            <a:solidFill>
              <a:schemeClr val="tx2">
                <a:lumMod val="60000"/>
                <a:lumOff val="40000"/>
              </a:schemeClr>
            </a:solidFill>
          </a:ln>
        </p:spPr>
      </p:pic>
      <p:sp>
        <p:nvSpPr>
          <p:cNvPr id="2" name="عنوان 1"/>
          <p:cNvSpPr>
            <a:spLocks noGrp="1"/>
          </p:cNvSpPr>
          <p:nvPr>
            <p:ph type="title"/>
          </p:nvPr>
        </p:nvSpPr>
        <p:spPr>
          <a:xfrm>
            <a:off x="457200" y="0"/>
            <a:ext cx="8229600" cy="836712"/>
          </a:xfrm>
        </p:spPr>
        <p:txBody>
          <a:bodyPr>
            <a:normAutofit/>
          </a:bodyPr>
          <a:lstStyle/>
          <a:p>
            <a:r>
              <a:rPr lang="ar-SA" dirty="0" smtClean="0">
                <a:solidFill>
                  <a:srgbClr val="CC0066"/>
                </a:solidFill>
                <a:cs typeface="DecoType Naskh Special" pitchFamily="2" charset="-78"/>
              </a:rPr>
              <a:t>المقارنة بين الانقسام المتساوي والانقسام المنصف</a:t>
            </a:r>
            <a:r>
              <a:rPr lang="ar-SA" dirty="0" smtClean="0">
                <a:cs typeface="DecoType Naskh Special" pitchFamily="2" charset="-78"/>
              </a:rPr>
              <a:t>.</a:t>
            </a:r>
            <a:endParaRPr lang="ar-SA" dirty="0">
              <a:cs typeface="DecoType Naskh Special" pitchFamily="2" charset="-78"/>
            </a:endParaRPr>
          </a:p>
        </p:txBody>
      </p:sp>
      <p:sp>
        <p:nvSpPr>
          <p:cNvPr id="3" name="عنصر نائب للمحتوى 2"/>
          <p:cNvSpPr>
            <a:spLocks noGrp="1"/>
          </p:cNvSpPr>
          <p:nvPr>
            <p:ph idx="1"/>
          </p:nvPr>
        </p:nvSpPr>
        <p:spPr>
          <a:xfrm>
            <a:off x="0" y="764704"/>
            <a:ext cx="9144000" cy="4176465"/>
          </a:xfrm>
        </p:spPr>
        <p:txBody>
          <a:bodyPr>
            <a:normAutofit/>
          </a:bodyPr>
          <a:lstStyle/>
          <a:p>
            <a:pPr algn="ctr"/>
            <a:r>
              <a:rPr lang="ar-SA" dirty="0" smtClean="0">
                <a:solidFill>
                  <a:schemeClr val="accent2">
                    <a:lumMod val="75000"/>
                  </a:schemeClr>
                </a:solidFill>
              </a:rPr>
              <a:t>يشبه الانقسام المتساوي نوعا ما الانقسام المنصف يبدأ كلا الانقسامين في النواة وبعد مضاعفة </a:t>
            </a:r>
            <a:r>
              <a:rPr lang="ar-SA" dirty="0" err="1" smtClean="0">
                <a:solidFill>
                  <a:schemeClr val="accent2">
                    <a:lumMod val="75000"/>
                  </a:schemeClr>
                </a:solidFill>
              </a:rPr>
              <a:t>الكروموسومات</a:t>
            </a:r>
            <a:r>
              <a:rPr lang="ar-SA" dirty="0" smtClean="0">
                <a:solidFill>
                  <a:schemeClr val="accent2">
                    <a:lumMod val="75000"/>
                  </a:schemeClr>
                </a:solidFill>
              </a:rPr>
              <a:t> تكون الخلايا في كلا الانقسامين اكثر من الخلايا الاصلية.</a:t>
            </a:r>
          </a:p>
          <a:p>
            <a:pPr algn="ctr"/>
            <a:r>
              <a:rPr lang="ar-SA" dirty="0" smtClean="0">
                <a:solidFill>
                  <a:srgbClr val="CC0066"/>
                </a:solidFill>
                <a:cs typeface="DecoType Naskh Special" pitchFamily="2" charset="-78"/>
              </a:rPr>
              <a:t>ومع ذلك فهناك فروق واضحة بين نوعي الانقسام </a:t>
            </a:r>
            <a:r>
              <a:rPr lang="ar-SA" dirty="0" err="1" smtClean="0">
                <a:solidFill>
                  <a:srgbClr val="CC0066"/>
                </a:solidFill>
                <a:cs typeface="DecoType Naskh Special" pitchFamily="2" charset="-78"/>
              </a:rPr>
              <a:t>واكثر</a:t>
            </a:r>
            <a:r>
              <a:rPr lang="ar-SA" dirty="0" smtClean="0">
                <a:solidFill>
                  <a:srgbClr val="CC0066"/>
                </a:solidFill>
                <a:cs typeface="DecoType Naskh Special" pitchFamily="2" charset="-78"/>
              </a:rPr>
              <a:t> الفروق اهمية </a:t>
            </a:r>
            <a:r>
              <a:rPr lang="ar-SA" dirty="0" err="1" smtClean="0">
                <a:solidFill>
                  <a:srgbClr val="CC0066"/>
                </a:solidFill>
                <a:cs typeface="DecoType Naskh Special" pitchFamily="2" charset="-78"/>
              </a:rPr>
              <a:t>بينهما :</a:t>
            </a:r>
            <a:endParaRPr lang="ar-SA" dirty="0" smtClean="0">
              <a:solidFill>
                <a:srgbClr val="CC0066"/>
              </a:solidFill>
              <a:cs typeface="DecoType Naskh Special" pitchFamily="2" charset="-78"/>
            </a:endParaRPr>
          </a:p>
        </p:txBody>
      </p:sp>
      <p:graphicFrame>
        <p:nvGraphicFramePr>
          <p:cNvPr id="4" name="رسم تخطيطي 3"/>
          <p:cNvGraphicFramePr/>
          <p:nvPr/>
        </p:nvGraphicFramePr>
        <p:xfrm>
          <a:off x="0" y="2996952"/>
          <a:ext cx="9144000" cy="3861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ءرء.jpg"/>
          <p:cNvPicPr>
            <a:picLocks noChangeAspect="1"/>
          </p:cNvPicPr>
          <p:nvPr/>
        </p:nvPicPr>
        <p:blipFill>
          <a:blip r:embed="rId2" cstate="print">
            <a:duotone>
              <a:schemeClr val="accent5">
                <a:shade val="45000"/>
                <a:satMod val="135000"/>
              </a:schemeClr>
              <a:prstClr val="white"/>
            </a:duotone>
          </a:blip>
          <a:stretch>
            <a:fillRect/>
          </a:stretch>
        </p:blipFill>
        <p:spPr>
          <a:xfrm>
            <a:off x="0" y="-41663"/>
            <a:ext cx="9144000" cy="6899663"/>
          </a:xfrm>
          <a:prstGeom prst="rect">
            <a:avLst/>
          </a:prstGeom>
          <a:ln>
            <a:solidFill>
              <a:schemeClr val="tx2">
                <a:lumMod val="60000"/>
                <a:lumOff val="40000"/>
              </a:schemeClr>
            </a:solidFill>
          </a:ln>
        </p:spPr>
      </p:pic>
      <p:pic>
        <p:nvPicPr>
          <p:cNvPr id="10242" name="Picture 2"/>
          <p:cNvPicPr>
            <a:picLocks noChangeAspect="1" noChangeArrowheads="1"/>
          </p:cNvPicPr>
          <p:nvPr/>
        </p:nvPicPr>
        <p:blipFill>
          <a:blip r:embed="rId3" cstate="print"/>
          <a:srcRect/>
          <a:stretch>
            <a:fillRect/>
          </a:stretch>
        </p:blipFill>
        <p:spPr bwMode="auto">
          <a:xfrm>
            <a:off x="2267744" y="0"/>
            <a:ext cx="4788024" cy="68580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ءرء.jpg"/>
          <p:cNvPicPr>
            <a:picLocks noChangeAspect="1"/>
          </p:cNvPicPr>
          <p:nvPr/>
        </p:nvPicPr>
        <p:blipFill>
          <a:blip r:embed="rId2" cstate="print">
            <a:duotone>
              <a:schemeClr val="accent5">
                <a:shade val="45000"/>
                <a:satMod val="135000"/>
              </a:schemeClr>
              <a:prstClr val="white"/>
            </a:duotone>
          </a:blip>
          <a:stretch>
            <a:fillRect/>
          </a:stretch>
        </p:blipFill>
        <p:spPr>
          <a:xfrm>
            <a:off x="0" y="-41663"/>
            <a:ext cx="9144000" cy="6899663"/>
          </a:xfrm>
          <a:prstGeom prst="rect">
            <a:avLst/>
          </a:prstGeom>
          <a:ln>
            <a:solidFill>
              <a:schemeClr val="tx2">
                <a:lumMod val="60000"/>
                <a:lumOff val="40000"/>
              </a:schemeClr>
            </a:solidFill>
          </a:ln>
        </p:spPr>
      </p:pic>
      <p:sp>
        <p:nvSpPr>
          <p:cNvPr id="3" name="عنوان 2"/>
          <p:cNvSpPr>
            <a:spLocks noGrp="1"/>
          </p:cNvSpPr>
          <p:nvPr>
            <p:ph type="title"/>
          </p:nvPr>
        </p:nvSpPr>
        <p:spPr>
          <a:xfrm>
            <a:off x="457200" y="0"/>
            <a:ext cx="8229600" cy="1196752"/>
          </a:xfrm>
        </p:spPr>
        <p:txBody>
          <a:bodyPr>
            <a:noAutofit/>
          </a:bodyPr>
          <a:lstStyle/>
          <a:p>
            <a:r>
              <a:rPr lang="ar-SA" sz="8800" dirty="0" smtClean="0">
                <a:solidFill>
                  <a:srgbClr val="CC0066"/>
                </a:solidFill>
                <a:cs typeface="DecoType Naskh Special" pitchFamily="2" charset="-78"/>
              </a:rPr>
              <a:t>ما مدة </a:t>
            </a:r>
            <a:r>
              <a:rPr lang="ar-SA" sz="8800" dirty="0" err="1" smtClean="0">
                <a:solidFill>
                  <a:srgbClr val="CC0066"/>
                </a:solidFill>
                <a:cs typeface="DecoType Naskh Special" pitchFamily="2" charset="-78"/>
              </a:rPr>
              <a:t>الحياة؟</a:t>
            </a:r>
            <a:endParaRPr lang="ar-SA" sz="8800" dirty="0">
              <a:solidFill>
                <a:srgbClr val="CC0066"/>
              </a:solidFill>
              <a:cs typeface="DecoType Naskh Special" pitchFamily="2" charset="-78"/>
            </a:endParaRPr>
          </a:p>
        </p:txBody>
      </p:sp>
      <p:sp>
        <p:nvSpPr>
          <p:cNvPr id="4" name="عنصر نائب للمحتوى 3"/>
          <p:cNvSpPr>
            <a:spLocks noGrp="1"/>
          </p:cNvSpPr>
          <p:nvPr>
            <p:ph idx="1"/>
          </p:nvPr>
        </p:nvSpPr>
        <p:spPr>
          <a:xfrm>
            <a:off x="0" y="1124744"/>
            <a:ext cx="9144000" cy="5001419"/>
          </a:xfrm>
        </p:spPr>
        <p:txBody>
          <a:bodyPr>
            <a:noAutofit/>
          </a:bodyPr>
          <a:lstStyle/>
          <a:p>
            <a:pPr algn="ctr"/>
            <a:r>
              <a:rPr lang="ar-SA" sz="2800" dirty="0" smtClean="0">
                <a:solidFill>
                  <a:schemeClr val="accent2">
                    <a:lumMod val="75000"/>
                  </a:schemeClr>
                </a:solidFill>
              </a:rPr>
              <a:t>كما يوجد للخلية دورة حياة فإن للمخلوقات الحية لها دورات نمو وتكاثر ثم تموت ومراحل نمو المخلوق الحي تكون دورة حياته وتشمل دورة حياة الحيوان على الولادة والنضج والتكاثر والهرم والموت يقول الله تعالى(وقد خلقنكم اطوارا)</a:t>
            </a:r>
            <a:r>
              <a:rPr lang="ar-SA" sz="2800" dirty="0" err="1" smtClean="0">
                <a:solidFill>
                  <a:schemeClr val="accent2">
                    <a:lumMod val="75000"/>
                  </a:schemeClr>
                </a:solidFill>
              </a:rPr>
              <a:t>واطول</a:t>
            </a:r>
            <a:r>
              <a:rPr lang="ar-SA" sz="2800" dirty="0" smtClean="0">
                <a:solidFill>
                  <a:schemeClr val="accent2">
                    <a:lumMod val="75000"/>
                  </a:schemeClr>
                </a:solidFill>
              </a:rPr>
              <a:t> فترة زمنية يعيشها المخلوق في افضل الظروف تسمى مدة الحياة.ومدة حياة المخلوق الحي صفة مشتركة بين افراد نوعه ومن ذلك مثلا ان النباتات الحولية نباتات زهرية مدة حياتها سنة تقريبا.</a:t>
            </a:r>
            <a:r>
              <a:rPr lang="ar-SA" sz="2800" dirty="0" err="1" smtClean="0">
                <a:solidFill>
                  <a:schemeClr val="accent2">
                    <a:lumMod val="75000"/>
                  </a:schemeClr>
                </a:solidFill>
              </a:rPr>
              <a:t>زنبات</a:t>
            </a:r>
            <a:r>
              <a:rPr lang="ar-SA" sz="2800" dirty="0" smtClean="0">
                <a:solidFill>
                  <a:schemeClr val="accent2">
                    <a:lumMod val="75000"/>
                  </a:schemeClr>
                </a:solidFill>
              </a:rPr>
              <a:t> الصنوبر ذو </a:t>
            </a:r>
            <a:r>
              <a:rPr lang="ar-SA" sz="2800" dirty="0" err="1" smtClean="0">
                <a:solidFill>
                  <a:schemeClr val="accent2">
                    <a:lumMod val="75000"/>
                  </a:schemeClr>
                </a:solidFill>
              </a:rPr>
              <a:t>المخاريط</a:t>
            </a:r>
            <a:r>
              <a:rPr lang="ar-SA" sz="2800" dirty="0" smtClean="0">
                <a:solidFill>
                  <a:schemeClr val="accent2">
                    <a:lumMod val="75000"/>
                  </a:schemeClr>
                </a:solidFill>
              </a:rPr>
              <a:t> </a:t>
            </a:r>
            <a:r>
              <a:rPr lang="ar-SA" sz="2800" dirty="0" err="1" smtClean="0">
                <a:solidFill>
                  <a:schemeClr val="accent2">
                    <a:lumMod val="75000"/>
                  </a:schemeClr>
                </a:solidFill>
              </a:rPr>
              <a:t>الشوكية</a:t>
            </a:r>
            <a:r>
              <a:rPr lang="ar-SA" sz="2800" dirty="0" smtClean="0">
                <a:solidFill>
                  <a:schemeClr val="accent2">
                    <a:lumMod val="75000"/>
                  </a:schemeClr>
                </a:solidFill>
              </a:rPr>
              <a:t> له مدة حياة اكثر من </a:t>
            </a:r>
            <a:r>
              <a:rPr lang="ar-SA" sz="2800" dirty="0" err="1" smtClean="0">
                <a:solidFill>
                  <a:schemeClr val="accent2">
                    <a:lumMod val="75000"/>
                  </a:schemeClr>
                </a:solidFill>
              </a:rPr>
              <a:t>7000سنة</a:t>
            </a:r>
            <a:r>
              <a:rPr lang="ar-SA" sz="2800" dirty="0" smtClean="0">
                <a:solidFill>
                  <a:schemeClr val="accent2">
                    <a:lumMod val="75000"/>
                  </a:schemeClr>
                </a:solidFill>
              </a:rPr>
              <a:t>.والعمر المتوقع له هو مقدار الزمن الذي سيعيشه المخلوق الحي ويختلف مقدار العمر المتوقع للمخلوق الحي اعتمادا على الظروف التي </a:t>
            </a:r>
            <a:r>
              <a:rPr lang="ar-SA" sz="2800" dirty="0" err="1" smtClean="0">
                <a:solidFill>
                  <a:schemeClr val="accent2">
                    <a:lumMod val="75000"/>
                  </a:schemeClr>
                </a:solidFill>
              </a:rPr>
              <a:t>يعيشها </a:t>
            </a:r>
            <a:r>
              <a:rPr lang="ar-SA" sz="2800" dirty="0" smtClean="0">
                <a:solidFill>
                  <a:schemeClr val="accent2">
                    <a:lumMod val="75000"/>
                  </a:schemeClr>
                </a:solidFill>
              </a:rPr>
              <a:t>.</a:t>
            </a:r>
            <a:r>
              <a:rPr lang="ar-SA" sz="2800" dirty="0" err="1" smtClean="0">
                <a:solidFill>
                  <a:schemeClr val="accent2">
                    <a:lumMod val="75000"/>
                  </a:schemeClr>
                </a:solidFill>
              </a:rPr>
              <a:t>تؤ</a:t>
            </a:r>
            <a:r>
              <a:rPr lang="ar-SA" sz="2800" dirty="0" smtClean="0">
                <a:solidFill>
                  <a:schemeClr val="accent2">
                    <a:lumMod val="75000"/>
                  </a:schemeClr>
                </a:solidFill>
              </a:rPr>
              <a:t> ثر الظروف البيئية في العمر المتوقع ومنها توافر كمية الغذاء والماء لكن هذه العوامل </a:t>
            </a:r>
            <a:r>
              <a:rPr lang="ar-SA" sz="2800" dirty="0" err="1" smtClean="0">
                <a:solidFill>
                  <a:schemeClr val="accent2">
                    <a:lumMod val="75000"/>
                  </a:schemeClr>
                </a:solidFill>
              </a:rPr>
              <a:t>لاتؤثر</a:t>
            </a:r>
            <a:r>
              <a:rPr lang="ar-SA" sz="2800" dirty="0" smtClean="0">
                <a:solidFill>
                  <a:schemeClr val="accent2">
                    <a:lumMod val="75000"/>
                  </a:schemeClr>
                </a:solidFill>
              </a:rPr>
              <a:t> في مدة الحياة.ومثال ذلك العمر المتوقع للناس حوالي هو </a:t>
            </a:r>
            <a:r>
              <a:rPr lang="ar-SA" sz="2800" dirty="0" err="1" smtClean="0">
                <a:solidFill>
                  <a:schemeClr val="accent2">
                    <a:lumMod val="75000"/>
                  </a:schemeClr>
                </a:solidFill>
              </a:rPr>
              <a:t>75سنة</a:t>
            </a:r>
            <a:r>
              <a:rPr lang="ar-SA" sz="2800" dirty="0" smtClean="0">
                <a:solidFill>
                  <a:schemeClr val="accent2">
                    <a:lumMod val="75000"/>
                  </a:schemeClr>
                </a:solidFill>
              </a:rPr>
              <a:t>.ولكن مدة الحياة التي قد يعيشها الانسان لا يعلمها </a:t>
            </a:r>
            <a:r>
              <a:rPr lang="ar-SA" sz="2800" dirty="0" err="1" smtClean="0">
                <a:solidFill>
                  <a:schemeClr val="accent2">
                    <a:lumMod val="75000"/>
                  </a:schemeClr>
                </a:solidFill>
              </a:rPr>
              <a:t>الا</a:t>
            </a:r>
            <a:r>
              <a:rPr lang="ar-SA" sz="2800" dirty="0" smtClean="0">
                <a:solidFill>
                  <a:schemeClr val="accent2">
                    <a:lumMod val="75000"/>
                  </a:schemeClr>
                </a:solidFill>
              </a:rPr>
              <a:t> الله فقد تمتد الى اكثر من </a:t>
            </a:r>
            <a:r>
              <a:rPr lang="ar-SA" sz="2800" dirty="0" err="1" smtClean="0">
                <a:solidFill>
                  <a:schemeClr val="accent2">
                    <a:lumMod val="75000"/>
                  </a:schemeClr>
                </a:solidFill>
              </a:rPr>
              <a:t>100سنة</a:t>
            </a:r>
            <a:r>
              <a:rPr lang="ar-SA" sz="2800" dirty="0" smtClean="0">
                <a:solidFill>
                  <a:schemeClr val="accent2">
                    <a:lumMod val="75000"/>
                  </a:schemeClr>
                </a:solidFill>
              </a:rPr>
              <a:t> يقول تعالى(ولكل امة اجل فإذا جاء اجلهم لا يستأخرون ساعة و لا يستقدمون</a:t>
            </a:r>
            <a:r>
              <a:rPr lang="ar-SA" sz="2800" dirty="0" err="1" smtClean="0">
                <a:solidFill>
                  <a:schemeClr val="accent2">
                    <a:lumMod val="75000"/>
                  </a:schemeClr>
                </a:solidFill>
              </a:rPr>
              <a:t>)</a:t>
            </a:r>
            <a:endParaRPr lang="ar-SA" sz="2800" dirty="0">
              <a:solidFill>
                <a:schemeClr val="accent2">
                  <a:lumMod val="75000"/>
                </a:schemeClr>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ءرء.jpg"/>
          <p:cNvPicPr>
            <a:picLocks noChangeAspect="1"/>
          </p:cNvPicPr>
          <p:nvPr/>
        </p:nvPicPr>
        <p:blipFill>
          <a:blip r:embed="rId2" cstate="print">
            <a:duotone>
              <a:schemeClr val="accent5">
                <a:shade val="45000"/>
                <a:satMod val="135000"/>
              </a:schemeClr>
              <a:prstClr val="white"/>
            </a:duotone>
          </a:blip>
          <a:stretch>
            <a:fillRect/>
          </a:stretch>
        </p:blipFill>
        <p:spPr>
          <a:xfrm>
            <a:off x="0" y="-41663"/>
            <a:ext cx="9144000" cy="6899663"/>
          </a:xfrm>
          <a:prstGeom prst="rect">
            <a:avLst/>
          </a:prstGeom>
          <a:ln>
            <a:solidFill>
              <a:schemeClr val="tx2">
                <a:lumMod val="60000"/>
                <a:lumOff val="40000"/>
              </a:schemeClr>
            </a:solidFill>
          </a:ln>
        </p:spPr>
      </p:pic>
      <p:pic>
        <p:nvPicPr>
          <p:cNvPr id="11266" name="Picture 2"/>
          <p:cNvPicPr>
            <a:picLocks noChangeAspect="1" noChangeArrowheads="1"/>
          </p:cNvPicPr>
          <p:nvPr/>
        </p:nvPicPr>
        <p:blipFill>
          <a:blip r:embed="rId3" cstate="print"/>
          <a:srcRect/>
          <a:stretch>
            <a:fillRect/>
          </a:stretch>
        </p:blipFill>
        <p:spPr bwMode="auto">
          <a:xfrm>
            <a:off x="0" y="1556792"/>
            <a:ext cx="9144000" cy="468052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diamond(in)">
                                      <p:cBhvr>
                                        <p:cTn id="7" dur="2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9525" y="0"/>
            <a:ext cx="9124950" cy="6858000"/>
          </a:xfrm>
          <a:prstGeom prst="rect">
            <a:avLst/>
          </a:prstGeom>
          <a:noFill/>
          <a:ln w="9525">
            <a:noFill/>
            <a:miter lim="800000"/>
            <a:headEnd/>
            <a:tailEnd/>
          </a:ln>
        </p:spPr>
      </p:pic>
      <p:sp>
        <p:nvSpPr>
          <p:cNvPr id="4" name="مستطيل 3"/>
          <p:cNvSpPr/>
          <p:nvPr/>
        </p:nvSpPr>
        <p:spPr>
          <a:xfrm>
            <a:off x="0" y="0"/>
            <a:ext cx="9144000" cy="2646878"/>
          </a:xfrm>
          <a:prstGeom prst="rect">
            <a:avLst/>
          </a:prstGeom>
        </p:spPr>
        <p:txBody>
          <a:bodyPr wrap="square">
            <a:spAutoFit/>
          </a:bodyPr>
          <a:lstStyle/>
          <a:p>
            <a:pPr algn="ctr"/>
            <a:r>
              <a:rPr lang="ar-SA" sz="16600" dirty="0" err="1" smtClean="0">
                <a:solidFill>
                  <a:schemeClr val="accent6">
                    <a:lumMod val="60000"/>
                    <a:lumOff val="40000"/>
                  </a:schemeClr>
                </a:solidFill>
                <a:cs typeface="DecoType Naskh Special" pitchFamily="2" charset="-78"/>
              </a:rPr>
              <a:t>إنقسام</a:t>
            </a:r>
            <a:r>
              <a:rPr lang="ar-SA" sz="16600" dirty="0" smtClean="0">
                <a:solidFill>
                  <a:schemeClr val="accent6">
                    <a:lumMod val="60000"/>
                    <a:lumOff val="40000"/>
                  </a:schemeClr>
                </a:solidFill>
                <a:cs typeface="DecoType Naskh Special" pitchFamily="2" charset="-78"/>
              </a:rPr>
              <a:t> الخلايا</a:t>
            </a:r>
            <a:endParaRPr lang="ar-SA" sz="16600" dirty="0">
              <a:solidFill>
                <a:schemeClr val="accent6">
                  <a:lumMod val="60000"/>
                  <a:lumOff val="40000"/>
                </a:schemeClr>
              </a:solidFill>
              <a:cs typeface="DecoType Naskh Special" pitchFamily="2" charset="-78"/>
            </a:endParaRPr>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ءرء.jpg"/>
          <p:cNvPicPr>
            <a:picLocks noChangeAspect="1"/>
          </p:cNvPicPr>
          <p:nvPr/>
        </p:nvPicPr>
        <p:blipFill>
          <a:blip r:embed="rId2" cstate="print">
            <a:duotone>
              <a:schemeClr val="accent5">
                <a:shade val="45000"/>
                <a:satMod val="135000"/>
              </a:schemeClr>
              <a:prstClr val="white"/>
            </a:duotone>
          </a:blip>
          <a:stretch>
            <a:fillRect/>
          </a:stretch>
        </p:blipFill>
        <p:spPr>
          <a:xfrm>
            <a:off x="0" y="-41663"/>
            <a:ext cx="9144000" cy="6899663"/>
          </a:xfrm>
          <a:prstGeom prst="rect">
            <a:avLst/>
          </a:prstGeom>
          <a:ln>
            <a:solidFill>
              <a:schemeClr val="tx2">
                <a:lumMod val="60000"/>
                <a:lumOff val="40000"/>
              </a:schemeClr>
            </a:solidFill>
          </a:ln>
        </p:spPr>
      </p:pic>
      <p:sp>
        <p:nvSpPr>
          <p:cNvPr id="2" name="عنوان 1"/>
          <p:cNvSpPr>
            <a:spLocks noGrp="1"/>
          </p:cNvSpPr>
          <p:nvPr>
            <p:ph type="title"/>
          </p:nvPr>
        </p:nvSpPr>
        <p:spPr/>
        <p:txBody>
          <a:bodyPr>
            <a:noAutofit/>
          </a:bodyPr>
          <a:lstStyle/>
          <a:p>
            <a:r>
              <a:rPr lang="ar-SA" sz="8800" dirty="0" err="1" smtClean="0">
                <a:solidFill>
                  <a:srgbClr val="CC0066"/>
                </a:solidFill>
                <a:cs typeface="DecoType Naskh Special" pitchFamily="2" charset="-78"/>
              </a:rPr>
              <a:t>الاهداف :</a:t>
            </a:r>
            <a:endParaRPr lang="ar-SA" sz="8800" dirty="0">
              <a:solidFill>
                <a:srgbClr val="CC0066"/>
              </a:solidFill>
              <a:cs typeface="DecoType Naskh Special" pitchFamily="2" charset="-78"/>
            </a:endParaRPr>
          </a:p>
        </p:txBody>
      </p:sp>
      <p:sp>
        <p:nvSpPr>
          <p:cNvPr id="3" name="عنصر نائب للمحتوى 2"/>
          <p:cNvSpPr>
            <a:spLocks noGrp="1"/>
          </p:cNvSpPr>
          <p:nvPr>
            <p:ph idx="1"/>
          </p:nvPr>
        </p:nvSpPr>
        <p:spPr>
          <a:xfrm>
            <a:off x="457200" y="1600200"/>
            <a:ext cx="6203032" cy="4525963"/>
          </a:xfrm>
        </p:spPr>
        <p:txBody>
          <a:bodyPr>
            <a:normAutofit lnSpcReduction="10000"/>
          </a:bodyPr>
          <a:lstStyle/>
          <a:p>
            <a:pPr algn="ctr"/>
            <a:r>
              <a:rPr lang="ar-SA" sz="6000" dirty="0" smtClean="0">
                <a:solidFill>
                  <a:schemeClr val="accent2">
                    <a:lumMod val="75000"/>
                  </a:schemeClr>
                </a:solidFill>
              </a:rPr>
              <a:t>يلخص دورة حياة الخلية</a:t>
            </a:r>
          </a:p>
          <a:p>
            <a:pPr algn="ctr"/>
            <a:r>
              <a:rPr lang="ar-SA" sz="6000" dirty="0" smtClean="0">
                <a:solidFill>
                  <a:schemeClr val="accent2">
                    <a:lumMod val="75000"/>
                  </a:schemeClr>
                </a:solidFill>
              </a:rPr>
              <a:t>يقارن بين طرائق التكاثر في المخلوقات الحية</a:t>
            </a:r>
            <a:endParaRPr lang="ar-SA" sz="6000" dirty="0">
              <a:solidFill>
                <a:schemeClr val="accent2">
                  <a:lumMod val="75000"/>
                </a:schemeClr>
              </a:solidFill>
            </a:endParaRPr>
          </a:p>
        </p:txBody>
      </p:sp>
      <p:pic>
        <p:nvPicPr>
          <p:cNvPr id="5" name="صورة 4" descr="imagesCA72269F.jpg"/>
          <p:cNvPicPr>
            <a:picLocks noChangeAspect="1"/>
          </p:cNvPicPr>
          <p:nvPr/>
        </p:nvPicPr>
        <p:blipFill>
          <a:blip r:embed="rId3" cstate="print"/>
          <a:stretch>
            <a:fillRect/>
          </a:stretch>
        </p:blipFill>
        <p:spPr>
          <a:xfrm>
            <a:off x="6429375" y="2348880"/>
            <a:ext cx="2714625" cy="4176464"/>
          </a:xfrm>
          <a:prstGeom prst="ellipse">
            <a:avLst/>
          </a:prstGeom>
          <a:ln>
            <a:noFill/>
          </a:ln>
          <a:effectLst>
            <a:softEdge rad="112500"/>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ءرء.jpg"/>
          <p:cNvPicPr>
            <a:picLocks noChangeAspect="1"/>
          </p:cNvPicPr>
          <p:nvPr/>
        </p:nvPicPr>
        <p:blipFill>
          <a:blip r:embed="rId2" cstate="print">
            <a:duotone>
              <a:schemeClr val="accent5">
                <a:shade val="45000"/>
                <a:satMod val="135000"/>
              </a:schemeClr>
              <a:prstClr val="white"/>
            </a:duotone>
          </a:blip>
          <a:stretch>
            <a:fillRect/>
          </a:stretch>
        </p:blipFill>
        <p:spPr>
          <a:xfrm>
            <a:off x="0" y="-41663"/>
            <a:ext cx="9144000" cy="6899663"/>
          </a:xfrm>
          <a:prstGeom prst="rect">
            <a:avLst/>
          </a:prstGeom>
          <a:ln>
            <a:solidFill>
              <a:schemeClr val="tx2">
                <a:lumMod val="60000"/>
                <a:lumOff val="40000"/>
              </a:schemeClr>
            </a:solidFill>
          </a:ln>
        </p:spPr>
      </p:pic>
      <p:sp>
        <p:nvSpPr>
          <p:cNvPr id="2" name="عنوان 1"/>
          <p:cNvSpPr>
            <a:spLocks noGrp="1"/>
          </p:cNvSpPr>
          <p:nvPr>
            <p:ph type="title"/>
          </p:nvPr>
        </p:nvSpPr>
        <p:spPr/>
        <p:txBody>
          <a:bodyPr>
            <a:noAutofit/>
          </a:bodyPr>
          <a:lstStyle/>
          <a:p>
            <a:pPr algn="r"/>
            <a:r>
              <a:rPr lang="ar-SA" sz="11500" dirty="0" err="1" smtClean="0">
                <a:solidFill>
                  <a:schemeClr val="accent2">
                    <a:lumMod val="75000"/>
                  </a:schemeClr>
                </a:solidFill>
                <a:cs typeface="DecoType Naskh Special" pitchFamily="2" charset="-78"/>
              </a:rPr>
              <a:t>التهيئة:</a:t>
            </a:r>
            <a:endParaRPr lang="ar-SA" sz="11500" dirty="0">
              <a:solidFill>
                <a:schemeClr val="accent2">
                  <a:lumMod val="75000"/>
                </a:schemeClr>
              </a:solidFill>
              <a:cs typeface="DecoType Naskh Special" pitchFamily="2" charset="-78"/>
            </a:endParaRPr>
          </a:p>
        </p:txBody>
      </p:sp>
      <p:graphicFrame>
        <p:nvGraphicFramePr>
          <p:cNvPr id="4" name="جدول 3"/>
          <p:cNvGraphicFramePr>
            <a:graphicFrameLocks noGrp="1"/>
          </p:cNvGraphicFramePr>
          <p:nvPr/>
        </p:nvGraphicFramePr>
        <p:xfrm>
          <a:off x="467544" y="1844825"/>
          <a:ext cx="8208912" cy="4752528"/>
        </p:xfrm>
        <a:graphic>
          <a:graphicData uri="http://schemas.openxmlformats.org/drawingml/2006/table">
            <a:tbl>
              <a:tblPr rtl="1" firstRow="1" bandRow="1">
                <a:tableStyleId>{21E4AEA4-8DFA-4A89-87EB-49C32662AFE0}</a:tableStyleId>
              </a:tblPr>
              <a:tblGrid>
                <a:gridCol w="2736304"/>
                <a:gridCol w="2736304"/>
                <a:gridCol w="2736304"/>
              </a:tblGrid>
              <a:tr h="1584176">
                <a:tc>
                  <a:txBody>
                    <a:bodyPr/>
                    <a:lstStyle/>
                    <a:p>
                      <a:pPr algn="ctr" rtl="1"/>
                      <a:r>
                        <a:rPr lang="ar-SA" sz="4400" dirty="0" smtClean="0"/>
                        <a:t>ماذا </a:t>
                      </a:r>
                      <a:r>
                        <a:rPr lang="ar-SA" sz="4400" dirty="0" err="1" smtClean="0"/>
                        <a:t>أعرف؟</a:t>
                      </a:r>
                      <a:endParaRPr lang="ar-SA" sz="4400" dirty="0"/>
                    </a:p>
                  </a:txBody>
                  <a:tcPr/>
                </a:tc>
                <a:tc>
                  <a:txBody>
                    <a:bodyPr/>
                    <a:lstStyle/>
                    <a:p>
                      <a:pPr algn="ctr" rtl="1"/>
                      <a:r>
                        <a:rPr lang="ar-SA" sz="4400" dirty="0" smtClean="0"/>
                        <a:t>ماذا أريد أن </a:t>
                      </a:r>
                      <a:r>
                        <a:rPr lang="ar-SA" sz="4400" dirty="0" err="1" smtClean="0"/>
                        <a:t>أعرف؟</a:t>
                      </a:r>
                      <a:endParaRPr lang="ar-SA" sz="4400" dirty="0"/>
                    </a:p>
                  </a:txBody>
                  <a:tcPr/>
                </a:tc>
                <a:tc>
                  <a:txBody>
                    <a:bodyPr/>
                    <a:lstStyle/>
                    <a:p>
                      <a:pPr algn="ctr" rtl="1"/>
                      <a:r>
                        <a:rPr lang="ar-SA" sz="4400" dirty="0" smtClean="0"/>
                        <a:t>ماذا </a:t>
                      </a:r>
                      <a:r>
                        <a:rPr lang="ar-SA" sz="4400" dirty="0" err="1" smtClean="0"/>
                        <a:t>تعلمت؟</a:t>
                      </a:r>
                      <a:endParaRPr lang="ar-SA" sz="4400" dirty="0"/>
                    </a:p>
                  </a:txBody>
                  <a:tcPr/>
                </a:tc>
              </a:tr>
              <a:tr h="1584176">
                <a:tc>
                  <a:txBody>
                    <a:bodyPr/>
                    <a:lstStyle/>
                    <a:p>
                      <a:pPr rtl="1"/>
                      <a:endParaRPr lang="ar-SA"/>
                    </a:p>
                  </a:txBody>
                  <a:tcPr/>
                </a:tc>
                <a:tc>
                  <a:txBody>
                    <a:bodyPr/>
                    <a:lstStyle/>
                    <a:p>
                      <a:pPr rtl="1"/>
                      <a:endParaRPr lang="ar-SA" dirty="0"/>
                    </a:p>
                  </a:txBody>
                  <a:tcPr/>
                </a:tc>
                <a:tc>
                  <a:txBody>
                    <a:bodyPr/>
                    <a:lstStyle/>
                    <a:p>
                      <a:pPr rtl="1"/>
                      <a:endParaRPr lang="ar-SA"/>
                    </a:p>
                  </a:txBody>
                  <a:tcPr/>
                </a:tc>
              </a:tr>
              <a:tr h="1584176">
                <a:tc>
                  <a:txBody>
                    <a:bodyPr/>
                    <a:lstStyle/>
                    <a:p>
                      <a:pPr rtl="1"/>
                      <a:endParaRPr lang="ar-SA"/>
                    </a:p>
                  </a:txBody>
                  <a:tcPr/>
                </a:tc>
                <a:tc>
                  <a:txBody>
                    <a:bodyPr/>
                    <a:lstStyle/>
                    <a:p>
                      <a:pPr rtl="1"/>
                      <a:endParaRPr lang="ar-SA"/>
                    </a:p>
                  </a:txBody>
                  <a:tcPr/>
                </a:tc>
                <a:tc>
                  <a:txBody>
                    <a:bodyPr/>
                    <a:lstStyle/>
                    <a:p>
                      <a:pPr rtl="1"/>
                      <a:endParaRPr lang="ar-SA" dirty="0"/>
                    </a:p>
                  </a:txBody>
                  <a:tcPr/>
                </a:tc>
              </a:tr>
            </a:tbl>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ءرء.jpg"/>
          <p:cNvPicPr>
            <a:picLocks noChangeAspect="1"/>
          </p:cNvPicPr>
          <p:nvPr/>
        </p:nvPicPr>
        <p:blipFill>
          <a:blip r:embed="rId2" cstate="print">
            <a:duotone>
              <a:schemeClr val="accent5">
                <a:shade val="45000"/>
                <a:satMod val="135000"/>
              </a:schemeClr>
              <a:prstClr val="white"/>
            </a:duotone>
          </a:blip>
          <a:stretch>
            <a:fillRect/>
          </a:stretch>
        </p:blipFill>
        <p:spPr>
          <a:xfrm>
            <a:off x="0" y="-41663"/>
            <a:ext cx="9144000" cy="6899663"/>
          </a:xfrm>
          <a:prstGeom prst="rect">
            <a:avLst/>
          </a:prstGeom>
          <a:ln>
            <a:solidFill>
              <a:schemeClr val="tx2">
                <a:lumMod val="60000"/>
                <a:lumOff val="40000"/>
              </a:schemeClr>
            </a:solidFill>
          </a:ln>
        </p:spPr>
      </p:pic>
      <p:sp>
        <p:nvSpPr>
          <p:cNvPr id="2" name="عنوان 1"/>
          <p:cNvSpPr>
            <a:spLocks noGrp="1"/>
          </p:cNvSpPr>
          <p:nvPr>
            <p:ph type="title"/>
          </p:nvPr>
        </p:nvSpPr>
        <p:spPr/>
        <p:txBody>
          <a:bodyPr>
            <a:noAutofit/>
          </a:bodyPr>
          <a:lstStyle/>
          <a:p>
            <a:r>
              <a:rPr lang="ar-SA" sz="9600" dirty="0" smtClean="0">
                <a:solidFill>
                  <a:srgbClr val="CC0066"/>
                </a:solidFill>
                <a:cs typeface="DecoType Naskh Special" pitchFamily="2" charset="-78"/>
              </a:rPr>
              <a:t>تقويم المعرفة السابقة</a:t>
            </a:r>
            <a:endParaRPr lang="ar-SA" sz="9600" dirty="0">
              <a:solidFill>
                <a:srgbClr val="CC0066"/>
              </a:solidFill>
              <a:cs typeface="DecoType Naskh Special" pitchFamily="2" charset="-78"/>
            </a:endParaRPr>
          </a:p>
        </p:txBody>
      </p:sp>
      <p:sp>
        <p:nvSpPr>
          <p:cNvPr id="3" name="عنصر نائب للمحتوى 2"/>
          <p:cNvSpPr>
            <a:spLocks noGrp="1"/>
          </p:cNvSpPr>
          <p:nvPr>
            <p:ph idx="1"/>
          </p:nvPr>
        </p:nvSpPr>
        <p:spPr>
          <a:xfrm>
            <a:off x="457200" y="1600200"/>
            <a:ext cx="4978896" cy="4525963"/>
          </a:xfrm>
        </p:spPr>
        <p:txBody>
          <a:bodyPr>
            <a:normAutofit/>
          </a:bodyPr>
          <a:lstStyle/>
          <a:p>
            <a:pPr algn="ctr"/>
            <a:r>
              <a:rPr lang="ar-SA" sz="6600" dirty="0" smtClean="0">
                <a:solidFill>
                  <a:schemeClr val="accent2">
                    <a:lumMod val="75000"/>
                  </a:schemeClr>
                </a:solidFill>
              </a:rPr>
              <a:t>مم تتكون جميع المخلوقات </a:t>
            </a:r>
            <a:r>
              <a:rPr lang="ar-SA" sz="6600" dirty="0" err="1" smtClean="0">
                <a:solidFill>
                  <a:schemeClr val="accent2">
                    <a:lumMod val="75000"/>
                  </a:schemeClr>
                </a:solidFill>
              </a:rPr>
              <a:t>الحية؟</a:t>
            </a:r>
            <a:r>
              <a:rPr lang="ar-SA" sz="6600" dirty="0" smtClean="0">
                <a:solidFill>
                  <a:schemeClr val="accent2">
                    <a:lumMod val="75000"/>
                  </a:schemeClr>
                </a:solidFill>
              </a:rPr>
              <a:t> </a:t>
            </a:r>
          </a:p>
          <a:p>
            <a:pPr algn="ctr"/>
            <a:r>
              <a:rPr lang="ar-SA" sz="6600" dirty="0" smtClean="0">
                <a:solidFill>
                  <a:schemeClr val="accent2">
                    <a:lumMod val="75000"/>
                  </a:schemeClr>
                </a:solidFill>
              </a:rPr>
              <a:t>عم تنتج </a:t>
            </a:r>
            <a:r>
              <a:rPr lang="ar-SA" sz="6600" dirty="0" err="1" smtClean="0">
                <a:solidFill>
                  <a:schemeClr val="accent2">
                    <a:lumMod val="75000"/>
                  </a:schemeClr>
                </a:solidFill>
              </a:rPr>
              <a:t>الخلايا؟</a:t>
            </a:r>
            <a:endParaRPr lang="ar-SA" sz="6600" dirty="0">
              <a:solidFill>
                <a:schemeClr val="accent2">
                  <a:lumMod val="75000"/>
                </a:schemeClr>
              </a:solidFill>
            </a:endParaRPr>
          </a:p>
        </p:txBody>
      </p:sp>
      <p:pic>
        <p:nvPicPr>
          <p:cNvPr id="6" name="صورة 5" descr="imagesCAMQ5H15.jpg"/>
          <p:cNvPicPr>
            <a:picLocks noChangeAspect="1"/>
          </p:cNvPicPr>
          <p:nvPr/>
        </p:nvPicPr>
        <p:blipFill>
          <a:blip r:embed="rId3" cstate="print"/>
          <a:stretch>
            <a:fillRect/>
          </a:stretch>
        </p:blipFill>
        <p:spPr>
          <a:xfrm>
            <a:off x="6660232" y="1916832"/>
            <a:ext cx="2047875" cy="4536504"/>
          </a:xfrm>
          <a:prstGeom prst="ellipse">
            <a:avLst/>
          </a:prstGeom>
          <a:ln>
            <a:noFill/>
          </a:ln>
          <a:effectLst>
            <a:softEdge rad="112500"/>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 y="0"/>
            <a:ext cx="9144000" cy="68580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ءرء.jpg"/>
          <p:cNvPicPr>
            <a:picLocks noChangeAspect="1"/>
          </p:cNvPicPr>
          <p:nvPr/>
        </p:nvPicPr>
        <p:blipFill>
          <a:blip r:embed="rId2" cstate="print">
            <a:duotone>
              <a:schemeClr val="accent5">
                <a:shade val="45000"/>
                <a:satMod val="135000"/>
              </a:schemeClr>
              <a:prstClr val="white"/>
            </a:duotone>
          </a:blip>
          <a:stretch>
            <a:fillRect/>
          </a:stretch>
        </p:blipFill>
        <p:spPr>
          <a:xfrm>
            <a:off x="0" y="-41663"/>
            <a:ext cx="9144000" cy="6899663"/>
          </a:xfrm>
          <a:prstGeom prst="rect">
            <a:avLst/>
          </a:prstGeom>
          <a:ln>
            <a:solidFill>
              <a:schemeClr val="tx2">
                <a:lumMod val="60000"/>
                <a:lumOff val="40000"/>
              </a:schemeClr>
            </a:solidFill>
          </a:ln>
        </p:spPr>
      </p:pic>
      <p:pic>
        <p:nvPicPr>
          <p:cNvPr id="2050" name="Picture 2"/>
          <p:cNvPicPr>
            <a:picLocks noChangeAspect="1" noChangeArrowheads="1"/>
          </p:cNvPicPr>
          <p:nvPr/>
        </p:nvPicPr>
        <p:blipFill>
          <a:blip r:embed="rId3" cstate="print"/>
          <a:srcRect/>
          <a:stretch>
            <a:fillRect/>
          </a:stretch>
        </p:blipFill>
        <p:spPr bwMode="auto">
          <a:xfrm>
            <a:off x="1835696" y="0"/>
            <a:ext cx="5508104" cy="68580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ءرء.jpg"/>
          <p:cNvPicPr>
            <a:picLocks noChangeAspect="1"/>
          </p:cNvPicPr>
          <p:nvPr/>
        </p:nvPicPr>
        <p:blipFill>
          <a:blip r:embed="rId2" cstate="print">
            <a:duotone>
              <a:schemeClr val="accent5">
                <a:shade val="45000"/>
                <a:satMod val="135000"/>
              </a:schemeClr>
              <a:prstClr val="white"/>
            </a:duotone>
          </a:blip>
          <a:stretch>
            <a:fillRect/>
          </a:stretch>
        </p:blipFill>
        <p:spPr>
          <a:xfrm>
            <a:off x="0" y="-41663"/>
            <a:ext cx="9144000" cy="6899663"/>
          </a:xfrm>
          <a:prstGeom prst="rect">
            <a:avLst/>
          </a:prstGeom>
          <a:ln>
            <a:solidFill>
              <a:schemeClr val="tx2">
                <a:lumMod val="60000"/>
                <a:lumOff val="40000"/>
              </a:schemeClr>
            </a:solidFill>
          </a:ln>
        </p:spPr>
      </p:pic>
      <p:pic>
        <p:nvPicPr>
          <p:cNvPr id="3074" name="Picture 2"/>
          <p:cNvPicPr>
            <a:picLocks noChangeAspect="1" noChangeArrowheads="1"/>
          </p:cNvPicPr>
          <p:nvPr/>
        </p:nvPicPr>
        <p:blipFill>
          <a:blip r:embed="rId3" cstate="print"/>
          <a:srcRect/>
          <a:stretch>
            <a:fillRect/>
          </a:stretch>
        </p:blipFill>
        <p:spPr bwMode="auto">
          <a:xfrm>
            <a:off x="1979712" y="0"/>
            <a:ext cx="5580112" cy="68580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TotalTime>
  <Words>1060</Words>
  <Application>Microsoft Office PowerPoint</Application>
  <PresentationFormat>عرض على الشاشة (3:4)‏</PresentationFormat>
  <Paragraphs>57</Paragraphs>
  <Slides>27</Slides>
  <Notes>0</Notes>
  <HiddenSlides>0</HiddenSlides>
  <MMClips>0</MMClips>
  <ScaleCrop>false</ScaleCrop>
  <HeadingPairs>
    <vt:vector size="4" baseType="variant">
      <vt:variant>
        <vt:lpstr>سمة</vt:lpstr>
      </vt:variant>
      <vt:variant>
        <vt:i4>1</vt:i4>
      </vt:variant>
      <vt:variant>
        <vt:lpstr>عناوين الشرائح</vt:lpstr>
      </vt:variant>
      <vt:variant>
        <vt:i4>27</vt:i4>
      </vt:variant>
    </vt:vector>
  </HeadingPairs>
  <TitlesOfParts>
    <vt:vector size="28" baseType="lpstr">
      <vt:lpstr>سمة Office</vt:lpstr>
      <vt:lpstr>الشريحة 1</vt:lpstr>
      <vt:lpstr>الشريحة 2</vt:lpstr>
      <vt:lpstr>الشريحة 3</vt:lpstr>
      <vt:lpstr>الاهداف :</vt:lpstr>
      <vt:lpstr>التهيئة:</vt:lpstr>
      <vt:lpstr>تقويم المعرفة السابقة</vt:lpstr>
      <vt:lpstr>الشريحة 7</vt:lpstr>
      <vt:lpstr>الشريحة 8</vt:lpstr>
      <vt:lpstr>الشريحة 9</vt:lpstr>
      <vt:lpstr>ما دورة الخلية؟</vt:lpstr>
      <vt:lpstr>الشريحة 11</vt:lpstr>
      <vt:lpstr>محددات حجم الخلية.</vt:lpstr>
      <vt:lpstr>الشريحة 13</vt:lpstr>
      <vt:lpstr>مرض السرطان ودورة الخلية.</vt:lpstr>
      <vt:lpstr>ما الانقسام المتساوي؟</vt:lpstr>
      <vt:lpstr>الشريحة 16</vt:lpstr>
      <vt:lpstr>الانقسام المتساوي في النباتات والحيوانات.</vt:lpstr>
      <vt:lpstr>الشريحة 18</vt:lpstr>
      <vt:lpstr>الشريحة 19</vt:lpstr>
      <vt:lpstr>الشريحة 20</vt:lpstr>
      <vt:lpstr>ما الانقسام المنصف؟</vt:lpstr>
      <vt:lpstr>الشريحة 22</vt:lpstr>
      <vt:lpstr>الشريحة 23</vt:lpstr>
      <vt:lpstr>المقارنة بين الانقسام المتساوي والانقسام المنصف.</vt:lpstr>
      <vt:lpstr>الشريحة 25</vt:lpstr>
      <vt:lpstr>ما مدة الحياة؟</vt:lpstr>
      <vt:lpstr>الشريحة 27</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انقسام الخلايا</dc:title>
  <dc:creator>روان</dc:creator>
  <cp:lastModifiedBy>روان</cp:lastModifiedBy>
  <cp:revision>20</cp:revision>
  <dcterms:created xsi:type="dcterms:W3CDTF">2014-08-23T22:10:15Z</dcterms:created>
  <dcterms:modified xsi:type="dcterms:W3CDTF">2014-08-28T03:20:04Z</dcterms:modified>
</cp:coreProperties>
</file>