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13"/>
          </p:nvPr>
        </p:nvSpPr>
        <p:spPr>
          <a:xfrm>
            <a:off x="1270000" y="6362700"/>
            <a:ext cx="10464800" cy="5972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اكتب الاقتباس هنا.&quot;"/>
          <p:cNvSpPr txBox="1"/>
          <p:nvPr>
            <p:ph type="body" sz="quarter" idx="14"/>
          </p:nvPr>
        </p:nvSpPr>
        <p:spPr>
          <a:xfrm>
            <a:off x="1270000" y="4214878"/>
            <a:ext cx="10464800" cy="790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pPr rtl="0">
              <a:defRPr/>
            </a:pPr>
            <a:r>
              <a:t>"اكتب الاقتباس هنا." 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13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رجم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749300" y="1765300"/>
            <a:ext cx="10464800" cy="3124200"/>
          </a:xfrm>
          <a:prstGeom prst="rect">
            <a:avLst/>
          </a:prstGeom>
        </p:spPr>
        <p:txBody>
          <a:bodyPr anchor="b"/>
          <a:lstStyle>
            <a:lvl1pPr defTabSz="457200">
              <a:buClrTx/>
              <a:tabLst>
                <a:tab pos="14859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749300" y="5029200"/>
            <a:ext cx="10464800" cy="1549400"/>
          </a:xfrm>
          <a:prstGeom prst="rect">
            <a:avLst/>
          </a:prstGeom>
        </p:spPr>
        <p:txBody>
          <a:bodyPr anchor="t"/>
          <a:lstStyle>
            <a:lvl1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  <a:lvl2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2pPr>
            <a:lvl3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3pPr>
            <a:lvl4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4pPr>
            <a:lvl5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834237" y="9164669"/>
            <a:ext cx="434534" cy="466662"/>
          </a:xfrm>
          <a:prstGeom prst="rect">
            <a:avLst/>
          </a:prstGeom>
        </p:spPr>
        <p:txBody>
          <a:bodyPr anchor="ctr"/>
          <a:lstStyle>
            <a:lvl1pPr algn="l" defTabSz="457200">
              <a:buClrTx/>
              <a:defRPr sz="2400">
                <a:solidFill>
                  <a:srgbClr val="363929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7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buClrTx/>
              <a:defRPr b="1" sz="17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8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30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39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0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1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42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43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traight Connector 6"/>
          <p:cNvSpPr/>
          <p:nvPr/>
        </p:nvSpPr>
        <p:spPr>
          <a:xfrm>
            <a:off x="731519" y="1494610"/>
            <a:ext cx="12273282" cy="3387"/>
          </a:xfrm>
          <a:prstGeom prst="line">
            <a:avLst/>
          </a:prstGeom>
          <a:ln w="3175">
            <a:solidFill>
              <a:srgbClr val="F0A22E">
                <a:alpha val="50000"/>
              </a:srgbClr>
            </a:solidFill>
          </a:ln>
        </p:spPr>
        <p:txBody>
          <a:bodyPr lIns="65023" tIns="65023" rIns="65023" bIns="65023"/>
          <a:lstStyle/>
          <a:p>
            <a:pPr algn="r" defTabSz="1300480" rtl="0">
              <a:buClrTx/>
              <a:defRPr sz="2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1" name="Straight Connector 8"/>
          <p:cNvSpPr/>
          <p:nvPr/>
        </p:nvSpPr>
        <p:spPr>
          <a:xfrm>
            <a:off x="731519" y="1494610"/>
            <a:ext cx="12273282" cy="3387"/>
          </a:xfrm>
          <a:prstGeom prst="line">
            <a:avLst/>
          </a:prstGeom>
          <a:ln w="3175">
            <a:solidFill>
              <a:srgbClr val="F0A22E">
                <a:alpha val="50000"/>
              </a:srgbClr>
            </a:solidFill>
          </a:ln>
        </p:spPr>
        <p:txBody>
          <a:bodyPr lIns="65023" tIns="65023" rIns="65023" bIns="65023"/>
          <a:lstStyle/>
          <a:p>
            <a:pPr algn="r" defTabSz="1300480" rtl="0">
              <a:buClrTx/>
              <a:defRPr sz="2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2" name="Straight Connector 11"/>
          <p:cNvSpPr/>
          <p:nvPr/>
        </p:nvSpPr>
        <p:spPr>
          <a:xfrm>
            <a:off x="731519" y="1504691"/>
            <a:ext cx="12273282" cy="3387"/>
          </a:xfrm>
          <a:prstGeom prst="line">
            <a:avLst/>
          </a:prstGeom>
          <a:ln w="3175">
            <a:solidFill>
              <a:srgbClr val="F0A22E">
                <a:alpha val="50000"/>
              </a:srgbClr>
            </a:solidFill>
          </a:ln>
        </p:spPr>
        <p:txBody>
          <a:bodyPr lIns="65023" tIns="65023" rIns="65023" bIns="65023"/>
          <a:lstStyle/>
          <a:p>
            <a:pPr algn="r" defTabSz="1300480" rtl="0">
              <a:buClrTx/>
              <a:defRPr sz="2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3" name="نص العنوان"/>
          <p:cNvSpPr txBox="1"/>
          <p:nvPr>
            <p:ph type="title"/>
          </p:nvPr>
        </p:nvSpPr>
        <p:spPr>
          <a:xfrm>
            <a:off x="429158" y="650239"/>
            <a:ext cx="12354562" cy="1196443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buClrTx/>
              <a:defRPr b="1" cap="all" sz="4800">
                <a:solidFill>
                  <a:srgbClr val="4E3B3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4" name="رقم الشريحة"/>
          <p:cNvSpPr txBox="1"/>
          <p:nvPr>
            <p:ph type="sldNum" sz="quarter" idx="2"/>
          </p:nvPr>
        </p:nvSpPr>
        <p:spPr>
          <a:xfrm>
            <a:off x="12458503" y="9211733"/>
            <a:ext cx="329551" cy="359935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buClrTx/>
              <a:defRPr sz="1400">
                <a:solidFill>
                  <a:srgbClr val="D38E2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13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idx="13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sz="half" idx="13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half" idx="13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half" idx="14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idx="15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14885" y="9378203"/>
            <a:ext cx="362330" cy="37539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51573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81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1pPr>
      <a:lvl2pPr marL="762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2pPr>
      <a:lvl3pPr marL="1143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3pPr>
      <a:lvl4pPr marL="1524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4pPr>
      <a:lvl5pPr marL="1905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5pPr>
      <a:lvl6pPr marL="2286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6pPr>
      <a:lvl7pPr marL="2667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7pPr>
      <a:lvl8pPr marL="3048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8pPr>
      <a:lvl9pPr marL="3429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6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1529556"/>
            <a:ext cx="11901311" cy="669448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باستخدام أدوات الاستفهام  صيغي اسئله جيده حول الدرس"/>
          <p:cNvSpPr/>
          <p:nvPr/>
        </p:nvSpPr>
        <p:spPr>
          <a:xfrm>
            <a:off x="9474430" y="939224"/>
            <a:ext cx="3001520" cy="764269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باستخدام أدوات الاستفهام  صيغي اسئله جيده حول الدرس </a:t>
            </a:r>
          </a:p>
        </p:txBody>
      </p:sp>
      <p:pic>
        <p:nvPicPr>
          <p:cNvPr id="203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0501" y="3788070"/>
            <a:ext cx="2088411" cy="19450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04" name="كيف؟"/>
          <p:cNvSpPr/>
          <p:nvPr/>
        </p:nvSpPr>
        <p:spPr>
          <a:xfrm>
            <a:off x="869071" y="1419496"/>
            <a:ext cx="3614289" cy="247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كيف؟</a:t>
            </a:r>
          </a:p>
        </p:txBody>
      </p:sp>
      <p:sp>
        <p:nvSpPr>
          <p:cNvPr id="205" name="هل؟"/>
          <p:cNvSpPr/>
          <p:nvPr/>
        </p:nvSpPr>
        <p:spPr>
          <a:xfrm>
            <a:off x="326835" y="4324565"/>
            <a:ext cx="3356874" cy="2343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هل؟</a:t>
            </a:r>
          </a:p>
        </p:txBody>
      </p:sp>
      <p:sp>
        <p:nvSpPr>
          <p:cNvPr id="206" name="متى؟"/>
          <p:cNvSpPr/>
          <p:nvPr/>
        </p:nvSpPr>
        <p:spPr>
          <a:xfrm>
            <a:off x="2372221" y="6250614"/>
            <a:ext cx="3491436" cy="2473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6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متى؟</a:t>
            </a:r>
          </a:p>
        </p:txBody>
      </p:sp>
      <p:sp>
        <p:nvSpPr>
          <p:cNvPr id="207" name="ما؟"/>
          <p:cNvSpPr/>
          <p:nvPr/>
        </p:nvSpPr>
        <p:spPr>
          <a:xfrm>
            <a:off x="6008453" y="6022060"/>
            <a:ext cx="3073459" cy="24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7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ما؟</a:t>
            </a:r>
          </a:p>
        </p:txBody>
      </p:sp>
      <p:sp>
        <p:nvSpPr>
          <p:cNvPr id="208" name="لماذا ؟"/>
          <p:cNvSpPr/>
          <p:nvPr/>
        </p:nvSpPr>
        <p:spPr>
          <a:xfrm>
            <a:off x="4380011" y="804945"/>
            <a:ext cx="3566523" cy="2172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8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sz="3700"/>
              <a:t>لماذا</a:t>
            </a:r>
            <a:r>
              <a:t> ؟</a:t>
            </a:r>
          </a:p>
        </p:txBody>
      </p:sp>
      <p:pic>
        <p:nvPicPr>
          <p:cNvPr id="209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2082" y="3788070"/>
            <a:ext cx="2088412" cy="19450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2088" t="9115" r="2088" b="17865"/>
          <a:stretch>
            <a:fillRect/>
          </a:stretch>
        </p:blipFill>
        <p:spPr>
          <a:xfrm>
            <a:off x="337494" y="943101"/>
            <a:ext cx="12431795" cy="710489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1948" y="350948"/>
            <a:ext cx="4362580" cy="238219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14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2619" y="3158232"/>
            <a:ext cx="8566169" cy="575246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15" name="صفحة  ٥٥،،، ١،٢،٣"/>
          <p:cNvSpPr txBox="1"/>
          <p:nvPr/>
        </p:nvSpPr>
        <p:spPr>
          <a:xfrm>
            <a:off x="8269616" y="7731886"/>
            <a:ext cx="3362001" cy="605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 ٥٥،،، ١،٢،٣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269" y="1822130"/>
            <a:ext cx="11008262" cy="331055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66" name="طالبتي المبدعه بالتعاون مع مجموعتك دوني جميع أفكار الدرس السابق باستخدام شريط الذكريات ."/>
          <p:cNvSpPr/>
          <p:nvPr/>
        </p:nvSpPr>
        <p:spPr>
          <a:xfrm>
            <a:off x="1971754" y="5816887"/>
            <a:ext cx="9061292" cy="2794261"/>
          </a:xfrm>
          <a:prstGeom prst="rect">
            <a:avLst/>
          </a:prstGeom>
          <a:solidFill>
            <a:srgbClr val="E5CB7D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buClrTx/>
              <a:defRPr b="1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طالبتي المبدعه بالتعاون مع مجموعتك دوني جميع أفكار الدرس السابق باستخدام شريط الذكريات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409" y="6860588"/>
            <a:ext cx="2705974" cy="232513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69" name="١-تعريف التوحيد…"/>
          <p:cNvSpPr/>
          <p:nvPr/>
        </p:nvSpPr>
        <p:spPr>
          <a:xfrm>
            <a:off x="506013" y="1980697"/>
            <a:ext cx="11992774" cy="4467695"/>
          </a:xfrm>
          <a:prstGeom prst="roundRect">
            <a:avLst>
              <a:gd name="adj" fmla="val 4264"/>
            </a:avLst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65666" indent="-465666" rtl="0">
              <a:buSzPct val="80000"/>
              <a:buFont typeface="Georgia"/>
              <a:buChar char="-"/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١-تعريف التوحيد</a:t>
            </a:r>
          </a:p>
          <a:p>
            <a:pPr marL="465666" indent="-465666" rtl="0">
              <a:buSzPct val="80000"/>
              <a:buFont typeface="Georgia"/>
              <a:buChar char="-"/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٢- أقسام التوحيد</a:t>
            </a:r>
          </a:p>
          <a:p>
            <a:pPr marL="465666" indent="-465666" rtl="0">
              <a:buSzPct val="80000"/>
              <a:buFont typeface="Georgia"/>
              <a:buChar char="-"/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٣- كيف وقع الشرك في البشريه .</a:t>
            </a:r>
          </a:p>
        </p:txBody>
      </p:sp>
      <p:sp>
        <p:nvSpPr>
          <p:cNvPr id="170" name="ماذا سنتعلم ….."/>
          <p:cNvSpPr/>
          <p:nvPr/>
        </p:nvSpPr>
        <p:spPr>
          <a:xfrm>
            <a:off x="6948220" y="474807"/>
            <a:ext cx="4830090" cy="1270001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ماذا سنتعلم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العنوان"/>
          <p:cNvSpPr txBox="1"/>
          <p:nvPr>
            <p:ph type="ctrTitle"/>
          </p:nvPr>
        </p:nvSpPr>
        <p:spPr>
          <a:xfrm>
            <a:off x="1104900" y="1467113"/>
            <a:ext cx="10795000" cy="6819374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/>
          <a:lstStyle/>
          <a:p>
            <a:pPr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73" name="منزلة التوحيد"/>
          <p:cNvSpPr/>
          <p:nvPr/>
        </p:nvSpPr>
        <p:spPr>
          <a:xfrm>
            <a:off x="1989670" y="2451791"/>
            <a:ext cx="9025460" cy="4850018"/>
          </a:xfrm>
          <a:prstGeom prst="roundRect">
            <a:avLst>
              <a:gd name="adj" fmla="val 3928"/>
            </a:avLst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65666" indent="-465666">
              <a:buSzPct val="80000"/>
              <a:buFont typeface="Georgia"/>
              <a:buChar char="-"/>
              <a:defRPr sz="11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منزلة التوحيد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"/>
      <p:bldP build="whole" bldLvl="1" animBg="1" rev="0" advAuto="0" spid="17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بالتعاون مع مجموعتك استنتجي من خلال الآيات والحديث منزلة التوحيد"/>
          <p:cNvSpPr/>
          <p:nvPr/>
        </p:nvSpPr>
        <p:spPr>
          <a:xfrm>
            <a:off x="829503" y="110930"/>
            <a:ext cx="11014155" cy="198664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بالتعاون مع مجموعتك استنتجي من خلال الآيات والحديث منزلة التوحيد</a:t>
            </a:r>
          </a:p>
        </p:txBody>
      </p:sp>
      <p:sp>
        <p:nvSpPr>
          <p:cNvPr id="176" name="مستطيل"/>
          <p:cNvSpPr/>
          <p:nvPr/>
        </p:nvSpPr>
        <p:spPr>
          <a:xfrm>
            <a:off x="115279" y="2273182"/>
            <a:ext cx="12774242" cy="1270001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77" name="مستطيل"/>
          <p:cNvSpPr/>
          <p:nvPr/>
        </p:nvSpPr>
        <p:spPr>
          <a:xfrm>
            <a:off x="115279" y="3718792"/>
            <a:ext cx="12774242" cy="1270001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78" name="مستطيل"/>
          <p:cNvSpPr/>
          <p:nvPr/>
        </p:nvSpPr>
        <p:spPr>
          <a:xfrm>
            <a:off x="115279" y="6610010"/>
            <a:ext cx="12774242" cy="1270001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79" name="مستطيل"/>
          <p:cNvSpPr/>
          <p:nvPr/>
        </p:nvSpPr>
        <p:spPr>
          <a:xfrm>
            <a:off x="115279" y="5164401"/>
            <a:ext cx="12774242" cy="1270001"/>
          </a:xfrm>
          <a:prstGeom prst="rect">
            <a:avLst/>
          </a:prstGeom>
          <a:blipFill>
            <a:blip r:embed="rId6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80" name="وَلَقَدْ بَعَثْنَا فِي كُلِّ أُمَّةٍ رَّسُولًا أَنِ اعْبُدُوا اللَّهَ وَاجْتَنِبُوا الطَّاغُوتَ ۖ"/>
          <p:cNvSpPr txBox="1"/>
          <p:nvPr/>
        </p:nvSpPr>
        <p:spPr>
          <a:xfrm>
            <a:off x="1081637" y="2582724"/>
            <a:ext cx="11060789" cy="65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>
              <a:spcBef>
                <a:spcPts val="2800"/>
              </a:spcBef>
              <a:defRPr sz="3200"/>
            </a:pPr>
            <a:r>
              <a:rPr sz="3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rPr>
              <a:t>وَلَقَدْ بَعَثْنَا فِي كُلِّ أُمَّةٍ رَّسُولًا أَنِ اعْبُدُوا اللَّهَ وَاجْتَنِبُوا الطَّاغُوتَ ۖ</a:t>
            </a:r>
            <a:r>
              <a:t> </a:t>
            </a:r>
          </a:p>
        </p:txBody>
      </p:sp>
      <p:sp>
        <p:nvSpPr>
          <p:cNvPr id="181" name="إنك تقدم على قوم من أهل الكتاب فليكن أول ما تدعوهم إلى أن يوحدوا الله تعالى"/>
          <p:cNvSpPr txBox="1"/>
          <p:nvPr/>
        </p:nvSpPr>
        <p:spPr>
          <a:xfrm>
            <a:off x="1057670" y="4117978"/>
            <a:ext cx="11589796" cy="535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2800"/>
              </a:spcBef>
              <a:defRPr sz="2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إنك تقدم على قوم من أهل الكتاب فليكن أول ما تدعوهم إلى أن يوحدوا الله تعالى </a:t>
            </a:r>
          </a:p>
        </p:txBody>
      </p:sp>
      <p:sp>
        <p:nvSpPr>
          <p:cNvPr id="182" name="وَعَدَ اللَّهُ الَّذِينَ آمَنُوا مِنكُمْ وَعَمِلُوا الصَّالِحَاتِ لَيَسْتَخْلِفَنَّهُمْ فِي الْأَرْضِ كَمَا اسْتَخْلَفَ الَّذِينَ مِن قَبْلِهِمْ وَلَيُمَكِّنَنَّ لَهُمْ دِينَهُمُ الَّذِي ارْتَضَىٰ لَهُمْ وَلَيُبَدِّلَنَّهُم مِّن بَعْدِ خَوْفِهِمْ أَمْنًا ۚ يَعْبُدُونَنِي لَا يُشْرِكُونَ بِي شَيْئًا ۚ"/>
          <p:cNvSpPr txBox="1"/>
          <p:nvPr/>
        </p:nvSpPr>
        <p:spPr>
          <a:xfrm>
            <a:off x="191514" y="5272658"/>
            <a:ext cx="12290132" cy="101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spcBef>
                <a:spcPts val="2800"/>
              </a:spcBef>
              <a:defRPr sz="3200"/>
            </a:pPr>
            <a:r>
              <a:rPr sz="2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rPr>
              <a:t>وَعَدَ اللَّهُ الَّذِينَ آمَنُوا مِنكُمْ وَعَمِلُوا الصَّالِحَاتِ لَيَسْتَخْلِفَنَّهُمْ فِي الْأَرْضِ كَمَا اسْتَخْلَفَ الَّذِينَ مِن قَبْلِهِمْ وَلَيُمَكِّنَنَّ لَهُمْ دِينَهُمُ الَّذِي ارْتَضَىٰ لَهُمْ وَلَيُبَدِّلَنَّهُم مِّن بَعْدِ خَوْفِهِمْ أَمْنًا ۚ يَعْبُدُونَنِي لَا يُشْرِكُونَ بِي شَيْئًا ۚ</a:t>
            </a:r>
            <a:r>
              <a:t> </a:t>
            </a:r>
          </a:p>
        </p:txBody>
      </p:sp>
      <p:sp>
        <p:nvSpPr>
          <p:cNvPr id="183" name="لَّذِينَ آمَنُوا وَلَمْ يَلْبِسُوا إِيمَانَهُم بِظُلْمٍ أُولَٰئِكَ لَهُمُ الْأَمْنُ وَهُم مُّهْتَدُونَ"/>
          <p:cNvSpPr txBox="1"/>
          <p:nvPr/>
        </p:nvSpPr>
        <p:spPr>
          <a:xfrm>
            <a:off x="1320498" y="6942368"/>
            <a:ext cx="10984961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>
              <a:spcBef>
                <a:spcPts val="2800"/>
              </a:spcBef>
              <a:defRPr sz="3200"/>
            </a:pPr>
            <a:r>
              <a:rPr sz="3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rPr>
              <a:t>لَّذِينَ آمَنُوا وَلَمْ يَلْبِسُوا إِيمَانَهُم بِظُلْمٍ أُولَٰئِكَ لَهُمُ الْأَمْنُ وَهُم مُّهْتَدُونَ</a:t>
            </a:r>
            <a:r>
              <a:rPr>
                <a:solidFill>
                  <a:srgbClr val="3C4043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منزلة التوحيد"/>
          <p:cNvSpPr/>
          <p:nvPr/>
        </p:nvSpPr>
        <p:spPr>
          <a:xfrm>
            <a:off x="829503" y="110930"/>
            <a:ext cx="11014155" cy="153664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منزلة التوحيد</a:t>
            </a:r>
          </a:p>
        </p:txBody>
      </p:sp>
      <p:sp>
        <p:nvSpPr>
          <p:cNvPr id="186" name="٤- أن التوحيد السبب الأعظم لتفريج كربات الدنيا والآخره ."/>
          <p:cNvSpPr/>
          <p:nvPr/>
        </p:nvSpPr>
        <p:spPr>
          <a:xfrm>
            <a:off x="115279" y="6796326"/>
            <a:ext cx="12774242" cy="1270001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٤- أن التوحيد السبب الأعظم لتفريج كربات الدنيا والآخره .</a:t>
            </a:r>
          </a:p>
        </p:txBody>
      </p:sp>
      <p:sp>
        <p:nvSpPr>
          <p:cNvPr id="187" name="٣- أن التوحيد سبب التمكين في الأرض ."/>
          <p:cNvSpPr/>
          <p:nvPr/>
        </p:nvSpPr>
        <p:spPr>
          <a:xfrm>
            <a:off x="115279" y="5191637"/>
            <a:ext cx="12774242" cy="1270001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1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٣- أن التوحيد سبب التمكين في الأرض .</a:t>
            </a:r>
          </a:p>
        </p:txBody>
      </p:sp>
      <p:sp>
        <p:nvSpPr>
          <p:cNvPr id="188" name="٢- أن التوحيد أول الواجبات ."/>
          <p:cNvSpPr/>
          <p:nvPr/>
        </p:nvSpPr>
        <p:spPr>
          <a:xfrm>
            <a:off x="115279" y="3586949"/>
            <a:ext cx="12774242" cy="1270001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٢- أن التوحيد أول الواجبات .</a:t>
            </a:r>
          </a:p>
        </p:txBody>
      </p:sp>
      <p:sp>
        <p:nvSpPr>
          <p:cNvPr id="189" name="١- أن التوحيد من أجله أرسلت الرسل ، وأنزلت الكتب ."/>
          <p:cNvSpPr/>
          <p:nvPr/>
        </p:nvSpPr>
        <p:spPr>
          <a:xfrm>
            <a:off x="115279" y="1982261"/>
            <a:ext cx="12774242" cy="1270001"/>
          </a:xfrm>
          <a:prstGeom prst="rect">
            <a:avLst/>
          </a:prstGeom>
          <a:blipFill>
            <a:blip r:embed="rId6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١- أن التوحيد من أجله أرسلت الرسل ، وأنزلت الكتب .</a:t>
            </a:r>
          </a:p>
        </p:txBody>
      </p:sp>
      <p:sp>
        <p:nvSpPr>
          <p:cNvPr id="190" name="٥- أن التوحيد يحرر العبد من رق المخلوقين والتعلق بهم وخوفهم."/>
          <p:cNvSpPr/>
          <p:nvPr/>
        </p:nvSpPr>
        <p:spPr>
          <a:xfrm>
            <a:off x="115279" y="8265091"/>
            <a:ext cx="12774242" cy="1270001"/>
          </a:xfrm>
          <a:prstGeom prst="rect">
            <a:avLst/>
          </a:prstGeom>
          <a:blipFill>
            <a:blip r:embed="rId7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٥- أن التوحيد يحرر العبد من رق المخلوقين والتعلق بهم وخوفهم.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8227" y="719294"/>
            <a:ext cx="6469715" cy="807909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93" name="عددي أركان الاسلام الخمسه ، ثم أحدد الركن الاساسي منها المتعلق بالدرس ."/>
          <p:cNvSpPr/>
          <p:nvPr/>
        </p:nvSpPr>
        <p:spPr>
          <a:xfrm>
            <a:off x="7686754" y="1362269"/>
            <a:ext cx="4694738" cy="4031574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عددي أركان الاسلام الخمسه ، ثم أحدد الركن الاساسي منها المتعلق بالدرس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1"/>
      <p:bldP build="whole" bldLvl="1" animBg="1" rev="0" advAuto="0" spid="19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122" y="405895"/>
            <a:ext cx="11458556" cy="414719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96" name="بالتعاون مع مجموعتك حددي صفات أهل التمكين في الارض الوارده في الآيه."/>
          <p:cNvSpPr/>
          <p:nvPr/>
        </p:nvSpPr>
        <p:spPr>
          <a:xfrm>
            <a:off x="702675" y="5245100"/>
            <a:ext cx="11288545" cy="2782712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بالتعاون مع مجموعتك حددي صفات أهل التمكين في الارض الوارده في الآيه.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199" name="النص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00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5147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