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1pPr>
    <a:lvl2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2pPr>
    <a:lvl3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3pPr>
    <a:lvl4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4pPr>
    <a:lvl5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5pPr>
    <a:lvl6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6pPr>
    <a:lvl7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7pPr>
    <a:lvl8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8pPr>
    <a:lvl9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5972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0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اكتب الاقتباس هنا.&quot;"/>
          <p:cNvSpPr txBox="1"/>
          <p:nvPr>
            <p:ph type="body" sz="quarter" idx="22"/>
          </p:nvPr>
        </p:nvSpPr>
        <p:spPr>
          <a:xfrm>
            <a:off x="1270000" y="4214878"/>
            <a:ext cx="10464800" cy="790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defRPr sz="4200"/>
            </a:lvl1pPr>
          </a:lstStyle>
          <a:p>
            <a:pPr rtl="0">
              <a:defRPr/>
            </a:pPr>
            <a:r>
              <a:t>"اكتب الاقتباس هنا." 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/>
          <p:nvPr>
            <p:ph type="pic" idx="21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رجم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749300" y="1765300"/>
            <a:ext cx="10464800" cy="3124200"/>
          </a:xfrm>
          <a:prstGeom prst="rect">
            <a:avLst/>
          </a:prstGeom>
        </p:spPr>
        <p:txBody>
          <a:bodyPr anchor="b"/>
          <a:lstStyle>
            <a:lvl1pPr defTabSz="457200">
              <a:buClrTx/>
              <a:tabLst>
                <a:tab pos="14859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749300" y="5029200"/>
            <a:ext cx="10464800" cy="1549400"/>
          </a:xfrm>
          <a:prstGeom prst="rect">
            <a:avLst/>
          </a:prstGeom>
        </p:spPr>
        <p:txBody>
          <a:bodyPr anchor="t"/>
          <a:lstStyle>
            <a:lvl1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  <a:lvl2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2pPr>
            <a:lvl3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3pPr>
            <a:lvl4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4pPr>
            <a:lvl5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834237" y="9164669"/>
            <a:ext cx="434534" cy="466662"/>
          </a:xfrm>
          <a:prstGeom prst="rect">
            <a:avLst/>
          </a:prstGeom>
        </p:spPr>
        <p:txBody>
          <a:bodyPr anchor="ctr"/>
          <a:lstStyle>
            <a:lvl1pPr algn="l" defTabSz="457200">
              <a:buClrTx/>
              <a:defRPr sz="2400">
                <a:solidFill>
                  <a:srgbClr val="363929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7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buClrTx/>
              <a:defRPr b="1" sz="17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8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9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30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31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39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40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41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42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43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traight Connector 6"/>
          <p:cNvSpPr/>
          <p:nvPr/>
        </p:nvSpPr>
        <p:spPr>
          <a:xfrm>
            <a:off x="731519" y="1494610"/>
            <a:ext cx="12273282" cy="3387"/>
          </a:xfrm>
          <a:prstGeom prst="line">
            <a:avLst/>
          </a:prstGeom>
          <a:ln w="3175">
            <a:solidFill>
              <a:srgbClr val="F0A22E">
                <a:alpha val="50000"/>
              </a:srgbClr>
            </a:solidFill>
          </a:ln>
        </p:spPr>
        <p:txBody>
          <a:bodyPr lIns="65023" tIns="65023" rIns="65023" bIns="65023"/>
          <a:lstStyle/>
          <a:p>
            <a:pPr algn="r" defTabSz="1300480" rtl="0">
              <a:buClrTx/>
              <a:defRPr sz="2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51" name="Straight Connector 8"/>
          <p:cNvSpPr/>
          <p:nvPr/>
        </p:nvSpPr>
        <p:spPr>
          <a:xfrm>
            <a:off x="731519" y="1494610"/>
            <a:ext cx="12273282" cy="3387"/>
          </a:xfrm>
          <a:prstGeom prst="line">
            <a:avLst/>
          </a:prstGeom>
          <a:ln w="3175">
            <a:solidFill>
              <a:srgbClr val="F0A22E">
                <a:alpha val="50000"/>
              </a:srgbClr>
            </a:solidFill>
          </a:ln>
        </p:spPr>
        <p:txBody>
          <a:bodyPr lIns="65023" tIns="65023" rIns="65023" bIns="65023"/>
          <a:lstStyle/>
          <a:p>
            <a:pPr algn="r" defTabSz="1300480" rtl="0">
              <a:buClrTx/>
              <a:defRPr sz="2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52" name="Straight Connector 11"/>
          <p:cNvSpPr/>
          <p:nvPr/>
        </p:nvSpPr>
        <p:spPr>
          <a:xfrm>
            <a:off x="731519" y="1504691"/>
            <a:ext cx="12273282" cy="3387"/>
          </a:xfrm>
          <a:prstGeom prst="line">
            <a:avLst/>
          </a:prstGeom>
          <a:ln w="3175">
            <a:solidFill>
              <a:srgbClr val="F0A22E">
                <a:alpha val="50000"/>
              </a:srgbClr>
            </a:solidFill>
          </a:ln>
        </p:spPr>
        <p:txBody>
          <a:bodyPr lIns="65023" tIns="65023" rIns="65023" bIns="65023"/>
          <a:lstStyle/>
          <a:p>
            <a:pPr algn="r" defTabSz="1300480" rtl="0">
              <a:buClrTx/>
              <a:defRPr sz="2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53" name="نص العنوان"/>
          <p:cNvSpPr txBox="1"/>
          <p:nvPr>
            <p:ph type="title"/>
          </p:nvPr>
        </p:nvSpPr>
        <p:spPr>
          <a:xfrm>
            <a:off x="429158" y="650239"/>
            <a:ext cx="12354562" cy="1196443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buClrTx/>
              <a:defRPr b="1" cap="all" sz="4800">
                <a:solidFill>
                  <a:srgbClr val="4E3B3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4" name="رقم الشريحة"/>
          <p:cNvSpPr txBox="1"/>
          <p:nvPr>
            <p:ph type="sldNum" sz="quarter" idx="2"/>
          </p:nvPr>
        </p:nvSpPr>
        <p:spPr>
          <a:xfrm>
            <a:off x="12458503" y="9211733"/>
            <a:ext cx="329551" cy="359935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buClrTx/>
              <a:defRPr sz="1400">
                <a:solidFill>
                  <a:srgbClr val="D38E2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/>
          <p:nvPr>
            <p:ph type="pic" idx="21"/>
          </p:nvPr>
        </p:nvSpPr>
        <p:spPr>
          <a:xfrm>
            <a:off x="2118171" y="468081"/>
            <a:ext cx="8787508" cy="58583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/>
          <p:nvPr>
            <p:ph type="pic" idx="21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/>
          <p:nvPr>
            <p:ph type="pic" sz="half" idx="21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/>
          <p:nvPr>
            <p:ph type="pic" sz="half" idx="21"/>
          </p:nvPr>
        </p:nvSpPr>
        <p:spPr>
          <a:xfrm>
            <a:off x="7759700" y="4151206"/>
            <a:ext cx="5118100" cy="55730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"/>
          <p:cNvSpPr/>
          <p:nvPr>
            <p:ph type="pic" sz="half" idx="22"/>
          </p:nvPr>
        </p:nvSpPr>
        <p:spPr>
          <a:xfrm>
            <a:off x="6972300" y="622300"/>
            <a:ext cx="622935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"/>
          <p:cNvSpPr/>
          <p:nvPr>
            <p:ph type="pic" idx="23"/>
          </p:nvPr>
        </p:nvSpPr>
        <p:spPr>
          <a:xfrm>
            <a:off x="609600" y="-406400"/>
            <a:ext cx="7037917" cy="1057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14885" y="9378203"/>
            <a:ext cx="362330" cy="37539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51573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81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1pPr>
      <a:lvl2pPr marL="762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2pPr>
      <a:lvl3pPr marL="1143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3pPr>
      <a:lvl4pPr marL="1524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4pPr>
      <a:lvl5pPr marL="1905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5pPr>
      <a:lvl6pPr marL="2286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6pPr>
      <a:lvl7pPr marL="2667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7pPr>
      <a:lvl8pPr marL="3048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8pPr>
      <a:lvl9pPr marL="3429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13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1529556"/>
            <a:ext cx="11901311" cy="669448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0173" y="6334360"/>
            <a:ext cx="2277870" cy="299841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92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5705" y="6404819"/>
            <a:ext cx="2857501" cy="28575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93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027" y="3381520"/>
            <a:ext cx="5057931" cy="240484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94" name="Unknown.jpeg" descr="Unknown.jpe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6680846" y="4622524"/>
            <a:ext cx="5902349" cy="468440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95" name="images.jpeg" descr="images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9237" y="358396"/>
            <a:ext cx="5167510" cy="275153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196" name="images.jpeg" descr="images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15426" y="362622"/>
            <a:ext cx="6447581" cy="299842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DI5ocSTXUAEF7aM.jpg" descr="DI5ocSTXUAEF7aM.jpg"/>
          <p:cNvPicPr>
            <a:picLocks noChangeAspect="1"/>
          </p:cNvPicPr>
          <p:nvPr/>
        </p:nvPicPr>
        <p:blipFill>
          <a:blip r:embed="rId2">
            <a:extLst/>
          </a:blip>
          <a:srcRect l="627" t="0" r="2475" b="0"/>
          <a:stretch>
            <a:fillRect/>
          </a:stretch>
        </p:blipFill>
        <p:spPr>
          <a:xfrm>
            <a:off x="925934" y="1234844"/>
            <a:ext cx="10944139" cy="403849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99" name="الاقرار بتوحيد الربوبيه مستقر في قلوب الناس فقد جبلوا على هذا الاقرار"/>
          <p:cNvSpPr/>
          <p:nvPr/>
        </p:nvSpPr>
        <p:spPr>
          <a:xfrm>
            <a:off x="1537618" y="5946432"/>
            <a:ext cx="9929564" cy="2570758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الاقرار بتوحيد الربوبيه مستقر في قلوب الناس فقد جبلوا على هذا الاقرار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1"/>
      <p:bldP build="whole" bldLvl="1" animBg="1" rev="0" advAuto="0" spid="19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بطلان الشرك في الربوبيه"/>
          <p:cNvSpPr/>
          <p:nvPr/>
        </p:nvSpPr>
        <p:spPr>
          <a:xfrm>
            <a:off x="1537618" y="6064390"/>
            <a:ext cx="9929564" cy="2570757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بطلان الشرك في الربوبيه</a:t>
            </a:r>
          </a:p>
        </p:txBody>
      </p:sp>
      <p:pic>
        <p:nvPicPr>
          <p:cNvPr id="202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31359"/>
          <a:stretch>
            <a:fillRect/>
          </a:stretch>
        </p:blipFill>
        <p:spPr>
          <a:xfrm>
            <a:off x="1771699" y="486871"/>
            <a:ext cx="9908815" cy="481448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1"/>
      <p:bldP build="whole" bldLvl="1" animBg="1" rev="0" advAuto="0" spid="201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1359"/>
          <a:stretch>
            <a:fillRect/>
          </a:stretch>
        </p:blipFill>
        <p:spPr>
          <a:xfrm>
            <a:off x="2912778" y="-50024"/>
            <a:ext cx="7775795" cy="377809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05" name="أن الاله الحق لابد أن يكون خالقاً فاعلاً، يوصل إلى عباده النفع ويدفع عنهم الضر ،فلو كان معه سبحانه إله آخر يشركه في ملكه حصل أمرين :"/>
          <p:cNvSpPr/>
          <p:nvPr/>
        </p:nvSpPr>
        <p:spPr>
          <a:xfrm>
            <a:off x="409662" y="3808194"/>
            <a:ext cx="12185476" cy="2137213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أن الاله الحق لابد أن يكون خالقاً فاعلاً، يوصل إلى عباده النفع ويدفع عنهم الضر ،فلو كان معه سبحانه إله آخر يشركه في ملكه حصل أمرين :</a:t>
            </a:r>
          </a:p>
        </p:txBody>
      </p:sp>
      <p:sp>
        <p:nvSpPr>
          <p:cNvPr id="206" name="الأول : أن يستقل كل إله بخلقه وسلطانه . وهذا ممتنع ، فالعالم منتظم انتظاماً دقيقاً يستحيل أن يكون معه هذا الأمر."/>
          <p:cNvSpPr/>
          <p:nvPr/>
        </p:nvSpPr>
        <p:spPr>
          <a:xfrm>
            <a:off x="7299237" y="6144684"/>
            <a:ext cx="5220866" cy="3420845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الأول : أن يستقل كل إله بخلقه وسلطانه . وهذا ممتنع ، فالعالم منتظم انتظاماً دقيقاً يستحيل أن يكون معه هذا الأمر.</a:t>
            </a:r>
          </a:p>
        </p:txBody>
      </p:sp>
      <p:sp>
        <p:nvSpPr>
          <p:cNvPr id="207" name="الثاني : أن يعلو بعضهم علي بعض ، وهذا ممتنع ، فإن علو بعضهم على بعض يكون بعد دمار يصيب العالم ."/>
          <p:cNvSpPr/>
          <p:nvPr/>
        </p:nvSpPr>
        <p:spPr>
          <a:xfrm>
            <a:off x="759669" y="6159597"/>
            <a:ext cx="5220866" cy="3391017"/>
          </a:xfrm>
          <a:prstGeom prst="rect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الثاني : أن يعلو بعضهم علي بعض ، وهذا ممتنع ، فإن علو بعضهم على بعض يكون بعد دمار يصيب العالم 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1"/>
      <p:bldP build="whole" bldLvl="1" animBg="1" rev="0" advAuto="0" spid="206" grpId="3"/>
      <p:bldP build="whole" bldLvl="1" animBg="1" rev="0" advAuto="0" spid="207" grpId="4"/>
      <p:bldP build="whole" bldLvl="1" animBg="1" rev="0" advAuto="0" spid="20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الأول : أن يستقل كل إله بخلقه وسلطانه . وهذا ممتنع ، فالعالم منتظم انتظاماً دقيقاً يستحيل أن يكون معه هذا الأمر."/>
          <p:cNvSpPr/>
          <p:nvPr/>
        </p:nvSpPr>
        <p:spPr>
          <a:xfrm>
            <a:off x="7329065" y="328317"/>
            <a:ext cx="5220866" cy="3420845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الأول : أن يستقل كل إله بخلقه وسلطانه . وهذا ممتنع ، فالعالم منتظم انتظاماً دقيقاً يستحيل أن يكون معه هذا الأمر.</a:t>
            </a:r>
          </a:p>
        </p:txBody>
      </p:sp>
      <p:sp>
        <p:nvSpPr>
          <p:cNvPr id="210" name="الثاني : أن يعلو بعضهم علي بعض ، وهذا ممتنع ، فإن علو بعضهم على بعض يكون بعد دمار يصيب العالم ."/>
          <p:cNvSpPr/>
          <p:nvPr/>
        </p:nvSpPr>
        <p:spPr>
          <a:xfrm>
            <a:off x="1132513" y="343231"/>
            <a:ext cx="5220866" cy="3391017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الثاني : أن يعلو بعضهم علي بعض ، وهذا ممتنع ، فإن علو بعضهم على بعض يكون بعد دمار يصيب العالم .</a:t>
            </a:r>
          </a:p>
        </p:txBody>
      </p:sp>
      <p:sp>
        <p:nvSpPr>
          <p:cNvPr id="211" name="فلما بطل الأول والثاني . تعين أن يكون العالم تحت قهر ملك واحد يتصرف فيه كيف شاء ، وكل من في الكون عبيد له مربوبون . وهذا هو الواقع والمشاهد فإن انتظام أمر العالم كله وإحكام أمره أدل دليل على أن مدبره ، ومالكه ، وربه واحد .لاإله للخلق غيره ، ولارب لهم سوا"/>
          <p:cNvSpPr/>
          <p:nvPr/>
        </p:nvSpPr>
        <p:spPr>
          <a:xfrm>
            <a:off x="720288" y="4226886"/>
            <a:ext cx="11877472" cy="4146434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فلما بطل الأول والثاني . تعين أن يكون العالم تحت قهر ملك واحد يتصرف فيه كيف شاء ، وكل من في الكون عبيد له مربوبون . وهذا هو الواقع والمشاهد فإن انتظام أمر العالم كله وإحكام أمره أدل دليل على أن مدبره ، ومالكه ، وربه واحد .لاإله للخلق غيره ، ولارب لهم سواه 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1"/>
      <p:bldP build="whole" bldLvl="1" animBg="1" rev="0" advAuto="0" spid="211" grpId="3"/>
      <p:bldP build="whole" bldLvl="1" animBg="1" rev="0" advAuto="0" spid="210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اضغط مرتين للتحرير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214" name="اضغط مرتين للتحرير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15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5147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باستخدام أدوات الاستفهام  صيغي اسئله جيده حول الدرس"/>
          <p:cNvSpPr/>
          <p:nvPr/>
        </p:nvSpPr>
        <p:spPr>
          <a:xfrm>
            <a:off x="9474430" y="939224"/>
            <a:ext cx="3001520" cy="764269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باستخدام أدوات الاستفهام  صيغي اسئله جيده حول الدرس </a:t>
            </a:r>
          </a:p>
        </p:txBody>
      </p:sp>
      <p:pic>
        <p:nvPicPr>
          <p:cNvPr id="218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0501" y="3788070"/>
            <a:ext cx="2088411" cy="19450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19" name="كيف؟"/>
          <p:cNvSpPr/>
          <p:nvPr/>
        </p:nvSpPr>
        <p:spPr>
          <a:xfrm>
            <a:off x="869071" y="1419496"/>
            <a:ext cx="3614289" cy="247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كيف؟</a:t>
            </a:r>
          </a:p>
        </p:txBody>
      </p:sp>
      <p:sp>
        <p:nvSpPr>
          <p:cNvPr id="220" name="هل؟"/>
          <p:cNvSpPr/>
          <p:nvPr/>
        </p:nvSpPr>
        <p:spPr>
          <a:xfrm>
            <a:off x="326835" y="4324565"/>
            <a:ext cx="3356874" cy="2343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هل؟</a:t>
            </a:r>
          </a:p>
        </p:txBody>
      </p:sp>
      <p:sp>
        <p:nvSpPr>
          <p:cNvPr id="221" name="متى؟"/>
          <p:cNvSpPr/>
          <p:nvPr/>
        </p:nvSpPr>
        <p:spPr>
          <a:xfrm>
            <a:off x="2372221" y="6250614"/>
            <a:ext cx="3491436" cy="2473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6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متى؟</a:t>
            </a:r>
          </a:p>
        </p:txBody>
      </p:sp>
      <p:sp>
        <p:nvSpPr>
          <p:cNvPr id="222" name="ما؟"/>
          <p:cNvSpPr/>
          <p:nvPr/>
        </p:nvSpPr>
        <p:spPr>
          <a:xfrm>
            <a:off x="6008453" y="6022060"/>
            <a:ext cx="3073459" cy="24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7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ما؟</a:t>
            </a:r>
          </a:p>
        </p:txBody>
      </p:sp>
      <p:sp>
        <p:nvSpPr>
          <p:cNvPr id="223" name="لماذا ؟"/>
          <p:cNvSpPr/>
          <p:nvPr/>
        </p:nvSpPr>
        <p:spPr>
          <a:xfrm>
            <a:off x="4380011" y="804945"/>
            <a:ext cx="3566523" cy="2172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8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sz="3700"/>
              <a:t>لماذا</a:t>
            </a:r>
            <a:r>
              <a:t> ؟</a:t>
            </a:r>
          </a:p>
        </p:txBody>
      </p:sp>
      <p:pic>
        <p:nvPicPr>
          <p:cNvPr id="224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2082" y="3788070"/>
            <a:ext cx="2088412" cy="19450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2088" t="9115" r="2088" b="17865"/>
          <a:stretch>
            <a:fillRect/>
          </a:stretch>
        </p:blipFill>
        <p:spPr>
          <a:xfrm>
            <a:off x="337494" y="943101"/>
            <a:ext cx="12431795" cy="710489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1948" y="350948"/>
            <a:ext cx="4362580" cy="238219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29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2619" y="3158232"/>
            <a:ext cx="8566169" cy="575246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30" name="صفحة ٥٨،،، ١،٢،٣"/>
          <p:cNvSpPr txBox="1"/>
          <p:nvPr/>
        </p:nvSpPr>
        <p:spPr>
          <a:xfrm>
            <a:off x="8269616" y="7731886"/>
            <a:ext cx="3362001" cy="605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٥٨،،، ١،٢،٣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269" y="1822130"/>
            <a:ext cx="11008262" cy="331055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66" name="طالبتي المبدعه بالتعاون مع مجموعتك دوني جميع أفكار الدرس السابق باستخدام شريط الذكريات ."/>
          <p:cNvSpPr/>
          <p:nvPr/>
        </p:nvSpPr>
        <p:spPr>
          <a:xfrm>
            <a:off x="1971754" y="5816887"/>
            <a:ext cx="9061292" cy="2794261"/>
          </a:xfrm>
          <a:prstGeom prst="rect">
            <a:avLst/>
          </a:prstGeom>
          <a:solidFill>
            <a:srgbClr val="E5CB7D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buClrTx/>
              <a:defRPr b="1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طالبتي المبدعه بالتعاون مع مجموعتك دوني جميع أفكار الدرس السابق باستخدام شريط الذكريات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409" y="6860588"/>
            <a:ext cx="2705974" cy="232513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69" name="١-معنى توحيد الربوبيه.…"/>
          <p:cNvSpPr/>
          <p:nvPr/>
        </p:nvSpPr>
        <p:spPr>
          <a:xfrm>
            <a:off x="506013" y="1980697"/>
            <a:ext cx="11992774" cy="4467695"/>
          </a:xfrm>
          <a:prstGeom prst="roundRect">
            <a:avLst>
              <a:gd name="adj" fmla="val 4264"/>
            </a:avLst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65666" indent="-465666" rtl="0">
              <a:buSzPct val="80000"/>
              <a:buFont typeface="Georgia"/>
              <a:buChar char="-"/>
              <a:defRPr sz="5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١-معنى توحيد الربوبيه.</a:t>
            </a:r>
          </a:p>
          <a:p>
            <a:pPr marL="465666" indent="-465666" rtl="0">
              <a:buSzPct val="80000"/>
              <a:buFont typeface="Georgia"/>
              <a:buChar char="-"/>
              <a:defRPr sz="5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٢- أقسام التوحيد.</a:t>
            </a:r>
          </a:p>
          <a:p>
            <a:pPr marL="465666" indent="-465666" rtl="0">
              <a:buSzPct val="80000"/>
              <a:buFont typeface="Georgia"/>
              <a:buChar char="-"/>
              <a:defRPr sz="5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٣-لماذا يستحيل أن يكون للعالم أكثر من إله  .</a:t>
            </a:r>
          </a:p>
        </p:txBody>
      </p:sp>
      <p:sp>
        <p:nvSpPr>
          <p:cNvPr id="170" name="ماذا سنتعلم ….."/>
          <p:cNvSpPr/>
          <p:nvPr/>
        </p:nvSpPr>
        <p:spPr>
          <a:xfrm>
            <a:off x="6948220" y="474807"/>
            <a:ext cx="4830090" cy="1270001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ماذا سنتعلم 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معنى توحيد…"/>
          <p:cNvSpPr txBox="1"/>
          <p:nvPr>
            <p:ph type="ctrTitle"/>
          </p:nvPr>
        </p:nvSpPr>
        <p:spPr>
          <a:xfrm>
            <a:off x="1104900" y="1467113"/>
            <a:ext cx="10795000" cy="6819374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</p:spPr>
        <p:txBody>
          <a:bodyPr/>
          <a:lstStyle/>
          <a:p>
            <a:pPr defTabSz="502412" rtl="0">
              <a:defRPr sz="8342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  <a:p>
            <a:pPr defTabSz="502412" rtl="0">
              <a:defRPr sz="1032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معنى توحيد</a:t>
            </a:r>
          </a:p>
          <a:p>
            <a:pPr defTabSz="502412" rtl="0">
              <a:defRPr sz="1032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الربوبيه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236" y="383083"/>
            <a:ext cx="10982606" cy="898743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معنى توحيد الربوبيه"/>
          <p:cNvSpPr/>
          <p:nvPr/>
        </p:nvSpPr>
        <p:spPr>
          <a:xfrm>
            <a:off x="6059944" y="69058"/>
            <a:ext cx="6519334" cy="2570757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توحيد الربوبيه</a:t>
            </a:r>
          </a:p>
        </p:txBody>
      </p:sp>
      <p:sp>
        <p:nvSpPr>
          <p:cNvPr id="177" name="الربوبيه مأخوذه من الرِّب ،…"/>
          <p:cNvSpPr/>
          <p:nvPr/>
        </p:nvSpPr>
        <p:spPr>
          <a:xfrm>
            <a:off x="352489" y="3032679"/>
            <a:ext cx="12299821" cy="5966812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5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الربوبيه مأخوذه من الرِّب ، </a:t>
            </a:r>
          </a:p>
          <a:p>
            <a:pPr rtl="0">
              <a:defRPr sz="5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الرب يطلق على المالك والسيد المدبر والمربي والقِّيم والمنعم ولا يطلق غير مضاف إلا على الله تعالى.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1"/>
      <p:bldP build="whole" bldLvl="1" animBg="1" rev="0" advAuto="0" spid="17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معنى توحيد الربوبيه"/>
          <p:cNvSpPr/>
          <p:nvPr/>
        </p:nvSpPr>
        <p:spPr>
          <a:xfrm>
            <a:off x="6059944" y="69058"/>
            <a:ext cx="6519334" cy="2570757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توحيد الربوبيه</a:t>
            </a:r>
          </a:p>
        </p:txBody>
      </p:sp>
      <p:sp>
        <p:nvSpPr>
          <p:cNvPr id="180" name="إفراد الله بأفعاله . وهو التصديق الجازم بوجود الله تعالى ، وأنه سبحانه هو المتفرد بالملك والخلق والرزق والتدبير .…"/>
          <p:cNvSpPr/>
          <p:nvPr/>
        </p:nvSpPr>
        <p:spPr>
          <a:xfrm>
            <a:off x="448964" y="3673179"/>
            <a:ext cx="12106872" cy="4921841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4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إفراد الله بأفعاله . وهو التصديق الجازم بوجود الله تعالى ، وأنه سبحانه هو المتفرد بالملك والخلق والرزق والتدبير .</a:t>
            </a:r>
          </a:p>
          <a:p>
            <a:pPr rtl="0">
              <a:defRPr sz="4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وأنه هو المحيي المميت ، النافع الضار ، المتفرد بإجابة الدعاء واغاثة الملهوفين.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  <p:bldP build="whole" bldLvl="1" animBg="1" rev="0" advAuto="0" spid="18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بالتعاون مع مجموعتك استنتجي من خلال الآيات توحيد الربوبيه."/>
          <p:cNvSpPr/>
          <p:nvPr/>
        </p:nvSpPr>
        <p:spPr>
          <a:xfrm>
            <a:off x="829503" y="110930"/>
            <a:ext cx="11014155" cy="198664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بالتعاون مع مجموعتك استنتجي من خلال الآيات توحيد الربوبيه.</a:t>
            </a:r>
          </a:p>
        </p:txBody>
      </p:sp>
      <p:sp>
        <p:nvSpPr>
          <p:cNvPr id="183" name="مستطيل"/>
          <p:cNvSpPr/>
          <p:nvPr/>
        </p:nvSpPr>
        <p:spPr>
          <a:xfrm>
            <a:off x="487524" y="2350017"/>
            <a:ext cx="11698112" cy="2717167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84" name="مستطيل"/>
          <p:cNvSpPr/>
          <p:nvPr/>
        </p:nvSpPr>
        <p:spPr>
          <a:xfrm>
            <a:off x="487524" y="5319627"/>
            <a:ext cx="11698112" cy="2717168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85" name="( اللَّهُ خَالِقُ كُلِّ شَيْءٍ)"/>
          <p:cNvSpPr txBox="1"/>
          <p:nvPr/>
        </p:nvSpPr>
        <p:spPr>
          <a:xfrm>
            <a:off x="828704" y="2954570"/>
            <a:ext cx="9891990" cy="1508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defRPr b="1" sz="9950">
                <a:solidFill>
                  <a:srgbClr val="000000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 اللَّهُ خَالِقُ كُلِّ شَيْءٍ)</a:t>
            </a:r>
          </a:p>
        </p:txBody>
      </p:sp>
      <p:sp>
        <p:nvSpPr>
          <p:cNvPr id="186" name="وَمَا مِن دَابَّةٍ فِي الْأَرْضِ إِلَّا عَلَى اللَّهِ رِزْقُهَا"/>
          <p:cNvSpPr txBox="1"/>
          <p:nvPr/>
        </p:nvSpPr>
        <p:spPr>
          <a:xfrm>
            <a:off x="699770" y="6170910"/>
            <a:ext cx="11273620" cy="1014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 defTabSz="457200">
              <a:defRPr b="1" sz="6450">
                <a:solidFill>
                  <a:srgbClr val="000000"/>
                </a:solidFill>
                <a:effectLst>
                  <a:outerShdw sx="100000" sy="100000" kx="0" ky="0" algn="b" rotWithShape="0" blurRad="0" dist="12700" dir="5400000">
                    <a:srgbClr val="000000">
                      <a:alpha val="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وَمَا مِن دَابَّةٍ فِي الْأَرْضِ إِلَّا عَلَى اللَّهِ رِزْقُهَا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2"/>
      <p:bldP build="whole" bldLvl="1" animBg="1" rev="0" advAuto="0" spid="182" grpId="1"/>
      <p:bldP build="whole" bldLvl="1" animBg="1" rev="0" advAuto="0" spid="184" grpId="3"/>
      <p:bldP build="whole" bldLvl="1" animBg="1" rev="0" advAuto="0" spid="186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عددي خمساً من الآيات العظيمه التي تدل على الخالق سبحانه وتعالى"/>
          <p:cNvSpPr/>
          <p:nvPr/>
        </p:nvSpPr>
        <p:spPr>
          <a:xfrm>
            <a:off x="632465" y="471455"/>
            <a:ext cx="11572091" cy="403157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عددي خمساً من الآيات العظيمه التي تدل على الخالق سبحانه وتعالى</a:t>
            </a:r>
          </a:p>
        </p:txBody>
      </p:sp>
      <p:sp>
        <p:nvSpPr>
          <p:cNvPr id="189" name="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"/>
          <p:cNvSpPr/>
          <p:nvPr/>
        </p:nvSpPr>
        <p:spPr>
          <a:xfrm>
            <a:off x="632465" y="4644628"/>
            <a:ext cx="11572091" cy="4031575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  <p:bldP build="whole" bldLvl="1" animBg="1" rev="0" advAuto="0" spid="189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