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5972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اكتب الاقتباس هنا.&quot;"/>
          <p:cNvSpPr txBox="1"/>
          <p:nvPr>
            <p:ph type="body" sz="quarter" idx="14"/>
          </p:nvPr>
        </p:nvSpPr>
        <p:spPr>
          <a:xfrm>
            <a:off x="1270000" y="4214878"/>
            <a:ext cx="10464800" cy="790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 rtl="0">
              <a:defRPr/>
            </a:pPr>
            <a:r>
              <a:t>"اكتب الاقتباس هنا."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79023" y="-126408"/>
            <a:ext cx="15544802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</p:spPr>
        <p:txBody>
          <a:bodyPr anchor="t"/>
          <a:lstStyle>
            <a:lvl1pPr>
              <a:buClrTx/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buClrTx/>
              <a:defRPr sz="8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25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</p:spPr>
        <p:txBody>
          <a:bodyPr anchor="t"/>
          <a:lstStyle>
            <a:lvl1pPr>
              <a:buClrTx/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traight Connector 6"/>
          <p:cNvSpPr/>
          <p:nvPr/>
        </p:nvSpPr>
        <p:spPr>
          <a:xfrm>
            <a:off x="731519" y="1494610"/>
            <a:ext cx="12273282" cy="3387"/>
          </a:xfrm>
          <a:prstGeom prst="line">
            <a:avLst/>
          </a:prstGeom>
          <a:ln w="12700">
            <a:solidFill>
              <a:srgbClr val="F0A22E">
                <a:alpha val="50000"/>
              </a:srgbClr>
            </a:solidFill>
          </a:ln>
        </p:spPr>
        <p:txBody>
          <a:bodyPr lIns="65023" tIns="65023" rIns="65023" bIns="65023"/>
          <a:lstStyle/>
          <a:p>
            <a:pPr algn="r" defTabSz="1300480" rtl="0">
              <a:buClrTx/>
              <a:defRPr sz="2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133" name="Straight Connector 8"/>
          <p:cNvSpPr/>
          <p:nvPr/>
        </p:nvSpPr>
        <p:spPr>
          <a:xfrm>
            <a:off x="731519" y="1494610"/>
            <a:ext cx="12273282" cy="3387"/>
          </a:xfrm>
          <a:prstGeom prst="line">
            <a:avLst/>
          </a:prstGeom>
          <a:ln w="12700">
            <a:solidFill>
              <a:srgbClr val="F0A22E">
                <a:alpha val="50000"/>
              </a:srgbClr>
            </a:solidFill>
          </a:ln>
        </p:spPr>
        <p:txBody>
          <a:bodyPr lIns="65023" tIns="65023" rIns="65023" bIns="65023"/>
          <a:lstStyle/>
          <a:p>
            <a:pPr algn="r" defTabSz="1300480" rtl="0">
              <a:buClrTx/>
              <a:defRPr sz="2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134" name="Straight Connector 11"/>
          <p:cNvSpPr/>
          <p:nvPr/>
        </p:nvSpPr>
        <p:spPr>
          <a:xfrm>
            <a:off x="731519" y="1504691"/>
            <a:ext cx="12273282" cy="3387"/>
          </a:xfrm>
          <a:prstGeom prst="line">
            <a:avLst/>
          </a:prstGeom>
          <a:ln w="12700">
            <a:solidFill>
              <a:srgbClr val="F0A22E">
                <a:alpha val="50000"/>
              </a:srgbClr>
            </a:solidFill>
          </a:ln>
        </p:spPr>
        <p:txBody>
          <a:bodyPr lIns="65023" tIns="65023" rIns="65023" bIns="65023"/>
          <a:lstStyle/>
          <a:p>
            <a:pPr algn="r" defTabSz="1300480" rtl="0">
              <a:buClrTx/>
              <a:defRPr sz="2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sp>
        <p:nvSpPr>
          <p:cNvPr id="135" name="نص العنوان"/>
          <p:cNvSpPr txBox="1"/>
          <p:nvPr>
            <p:ph type="title"/>
          </p:nvPr>
        </p:nvSpPr>
        <p:spPr>
          <a:xfrm>
            <a:off x="429158" y="650239"/>
            <a:ext cx="12354561" cy="119644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buClrTx/>
              <a:defRPr b="1" cap="all" sz="5000">
                <a:solidFill>
                  <a:srgbClr val="4E3B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36" name="مستوى النص الأول…"/>
          <p:cNvSpPr txBox="1"/>
          <p:nvPr>
            <p:ph type="body" sz="half" idx="1"/>
          </p:nvPr>
        </p:nvSpPr>
        <p:spPr>
          <a:xfrm>
            <a:off x="433493" y="2275839"/>
            <a:ext cx="5960534" cy="6719148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65364" indent="-465364" defTabSz="1300480">
              <a:spcBef>
                <a:spcPts val="900"/>
              </a:spcBef>
              <a:buClr>
                <a:srgbClr val="F0A22E"/>
              </a:buClr>
              <a:buSzPct val="70000"/>
              <a:buChar char=""/>
              <a:defRPr sz="380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909637" indent="-452437" defTabSz="1300480">
              <a:spcBef>
                <a:spcPts val="900"/>
              </a:spcBef>
              <a:buClr>
                <a:srgbClr val="F0A22E"/>
              </a:buClr>
              <a:buSzPct val="70000"/>
              <a:buChar char=""/>
              <a:defRPr sz="380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348739" indent="-434339" defTabSz="1300480">
              <a:spcBef>
                <a:spcPts val="900"/>
              </a:spcBef>
              <a:buClr>
                <a:srgbClr val="F0A22E"/>
              </a:buClr>
              <a:buSzPct val="70000"/>
              <a:buChar char="✕"/>
              <a:defRPr sz="380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854200" indent="-482600" defTabSz="1300480">
              <a:spcBef>
                <a:spcPts val="900"/>
              </a:spcBef>
              <a:buClr>
                <a:srgbClr val="F0A22E"/>
              </a:buClr>
              <a:buSzPct val="70000"/>
              <a:buChar char=""/>
              <a:defRPr sz="380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311400" indent="-482600" defTabSz="1300480">
              <a:spcBef>
                <a:spcPts val="900"/>
              </a:spcBef>
              <a:buClr>
                <a:srgbClr val="F0A22E"/>
              </a:buClr>
              <a:buSzPct val="60000"/>
              <a:buChar char=""/>
              <a:defRPr sz="3800">
                <a:solidFill>
                  <a:srgbClr val="4E3B3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xfrm>
            <a:off x="12431816" y="9211733"/>
            <a:ext cx="356238" cy="36919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buClrTx/>
              <a:defRPr sz="1600">
                <a:solidFill>
                  <a:srgbClr val="D38E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نص العنوان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buClrTx/>
              <a:defRPr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6322860" y="9258300"/>
            <a:ext cx="362330" cy="375397"/>
          </a:xfrm>
          <a:prstGeom prst="rect">
            <a:avLst/>
          </a:prstGeom>
        </p:spPr>
        <p:txBody>
          <a:bodyPr anchor="t"/>
          <a:lstStyle>
            <a:lvl1pPr>
              <a:buClrTx/>
              <a:defRPr cap="all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2118171" y="468081"/>
            <a:ext cx="8787508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4088740" y="1357394"/>
            <a:ext cx="1070197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7581900" y="2628900"/>
            <a:ext cx="4317378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half" idx="13"/>
          </p:nvPr>
        </p:nvSpPr>
        <p:spPr>
          <a:xfrm>
            <a:off x="7759700" y="4151206"/>
            <a:ext cx="5118100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half" idx="14"/>
          </p:nvPr>
        </p:nvSpPr>
        <p:spPr>
          <a:xfrm>
            <a:off x="69723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609600" y="-406400"/>
            <a:ext cx="7037917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81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1pPr>
      <a:lvl2pPr marL="762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2pPr>
      <a:lvl3pPr marL="1143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3pPr>
      <a:lvl4pPr marL="1524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4pPr>
      <a:lvl5pPr marL="1905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5pPr>
      <a:lvl6pPr marL="2286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6pPr>
      <a:lvl7pPr marL="2667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7pPr>
      <a:lvl8pPr marL="3048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8pPr>
      <a:lvl9pPr marL="3429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7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s-2.jpeg" descr="images-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6240" y="2381097"/>
            <a:ext cx="8483555" cy="564542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pic>
        <p:nvPicPr>
          <p:cNvPr id="156" name="القواعد الصفيه القواعد الصفيه" descr="القواعد الصفيه القواعد الصفيه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5511" y="829944"/>
            <a:ext cx="3485013" cy="1144009"/>
          </a:xfrm>
          <a:prstGeom prst="rect">
            <a:avLst/>
          </a:prstGeom>
          <a:effectLst>
            <a:outerShdw sx="100000" sy="100000" kx="0" ky="0" algn="b" rotWithShape="0" blurRad="88900" dist="76200" dir="13500000">
              <a:srgbClr val="808080">
                <a:alpha val="50000"/>
              </a:srgbClr>
            </a:outerShdw>
          </a:effectLst>
        </p:spPr>
      </p:pic>
      <p:sp>
        <p:nvSpPr>
          <p:cNvPr id="157" name="الهدوء"/>
          <p:cNvSpPr/>
          <p:nvPr/>
        </p:nvSpPr>
        <p:spPr>
          <a:xfrm>
            <a:off x="10708405" y="3422664"/>
            <a:ext cx="1939529" cy="889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30" y="0"/>
                </a:moveTo>
                <a:cubicBezTo>
                  <a:pt x="4474" y="0"/>
                  <a:pt x="4022" y="986"/>
                  <a:pt x="4022" y="2197"/>
                </a:cubicBezTo>
                <a:lnTo>
                  <a:pt x="4022" y="13921"/>
                </a:lnTo>
                <a:lnTo>
                  <a:pt x="0" y="17139"/>
                </a:lnTo>
                <a:lnTo>
                  <a:pt x="4164" y="20463"/>
                </a:lnTo>
                <a:cubicBezTo>
                  <a:pt x="4336" y="21130"/>
                  <a:pt x="4653" y="21600"/>
                  <a:pt x="5030" y="21600"/>
                </a:cubicBezTo>
                <a:lnTo>
                  <a:pt x="20592" y="21600"/>
                </a:lnTo>
                <a:cubicBezTo>
                  <a:pt x="21148" y="21600"/>
                  <a:pt x="21600" y="20614"/>
                  <a:pt x="21600" y="19403"/>
                </a:cubicBezTo>
                <a:lnTo>
                  <a:pt x="21600" y="2197"/>
                </a:lnTo>
                <a:cubicBezTo>
                  <a:pt x="21600" y="986"/>
                  <a:pt x="21148" y="0"/>
                  <a:pt x="20592" y="0"/>
                </a:cubicBezTo>
                <a:lnTo>
                  <a:pt x="5030" y="0"/>
                </a:lnTo>
                <a:close/>
              </a:path>
            </a:pathLst>
          </a:custGeom>
          <a:solidFill>
            <a:srgbClr val="CDDDAC"/>
          </a:solidFill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88900" dist="76200" dir="135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1300480">
              <a:buClrTx/>
              <a:defRPr b="1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الهدوء</a:t>
            </a:r>
          </a:p>
        </p:txBody>
      </p:sp>
      <p:sp>
        <p:nvSpPr>
          <p:cNvPr id="158" name="المشاركه"/>
          <p:cNvSpPr/>
          <p:nvPr/>
        </p:nvSpPr>
        <p:spPr>
          <a:xfrm>
            <a:off x="6855735" y="8229427"/>
            <a:ext cx="2537620" cy="889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0" y="0"/>
                </a:moveTo>
                <a:cubicBezTo>
                  <a:pt x="346" y="0"/>
                  <a:pt x="0" y="986"/>
                  <a:pt x="0" y="2197"/>
                </a:cubicBezTo>
                <a:lnTo>
                  <a:pt x="0" y="19403"/>
                </a:lnTo>
                <a:cubicBezTo>
                  <a:pt x="0" y="20614"/>
                  <a:pt x="346" y="21600"/>
                  <a:pt x="770" y="21600"/>
                </a:cubicBezTo>
                <a:lnTo>
                  <a:pt x="16337" y="21600"/>
                </a:lnTo>
                <a:cubicBezTo>
                  <a:pt x="16638" y="21600"/>
                  <a:pt x="16890" y="21094"/>
                  <a:pt x="17016" y="20376"/>
                </a:cubicBezTo>
                <a:lnTo>
                  <a:pt x="21600" y="15954"/>
                </a:lnTo>
                <a:lnTo>
                  <a:pt x="17104" y="11619"/>
                </a:lnTo>
                <a:lnTo>
                  <a:pt x="17104" y="2197"/>
                </a:lnTo>
                <a:cubicBezTo>
                  <a:pt x="17104" y="986"/>
                  <a:pt x="16761" y="0"/>
                  <a:pt x="16337" y="0"/>
                </a:cubicBezTo>
                <a:lnTo>
                  <a:pt x="770" y="0"/>
                </a:lnTo>
                <a:close/>
              </a:path>
            </a:pathLst>
          </a:custGeom>
          <a:solidFill>
            <a:srgbClr val="CDDDAC"/>
          </a:solidFill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88900" dist="76200" dir="135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1300480">
              <a:buClrTx/>
              <a:defRPr b="1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المشاركه</a:t>
            </a:r>
          </a:p>
        </p:txBody>
      </p:sp>
      <p:sp>
        <p:nvSpPr>
          <p:cNvPr id="159" name="التعاون"/>
          <p:cNvSpPr/>
          <p:nvPr/>
        </p:nvSpPr>
        <p:spPr>
          <a:xfrm>
            <a:off x="2731185" y="8229427"/>
            <a:ext cx="2158207" cy="889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06" y="0"/>
                </a:moveTo>
                <a:cubicBezTo>
                  <a:pt x="406" y="0"/>
                  <a:pt x="0" y="986"/>
                  <a:pt x="0" y="2197"/>
                </a:cubicBezTo>
                <a:lnTo>
                  <a:pt x="0" y="19403"/>
                </a:lnTo>
                <a:cubicBezTo>
                  <a:pt x="0" y="20614"/>
                  <a:pt x="406" y="21600"/>
                  <a:pt x="906" y="21600"/>
                </a:cubicBezTo>
                <a:lnTo>
                  <a:pt x="16238" y="21600"/>
                </a:lnTo>
                <a:cubicBezTo>
                  <a:pt x="16523" y="21600"/>
                  <a:pt x="16767" y="21254"/>
                  <a:pt x="16933" y="20752"/>
                </a:cubicBezTo>
                <a:lnTo>
                  <a:pt x="21600" y="17698"/>
                </a:lnTo>
                <a:lnTo>
                  <a:pt x="17143" y="14779"/>
                </a:lnTo>
                <a:lnTo>
                  <a:pt x="17143" y="2197"/>
                </a:lnTo>
                <a:cubicBezTo>
                  <a:pt x="17143" y="986"/>
                  <a:pt x="16737" y="0"/>
                  <a:pt x="16238" y="0"/>
                </a:cubicBezTo>
                <a:lnTo>
                  <a:pt x="906" y="0"/>
                </a:lnTo>
                <a:close/>
              </a:path>
            </a:pathLst>
          </a:custGeom>
          <a:solidFill>
            <a:srgbClr val="CDDDAC"/>
          </a:solidFill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88900" dist="76200" dir="135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1300480">
              <a:buClrTx/>
              <a:defRPr b="1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التعاون</a:t>
            </a:r>
          </a:p>
        </p:txBody>
      </p:sp>
      <p:sp>
        <p:nvSpPr>
          <p:cNvPr id="160" name="الاستئذانن"/>
          <p:cNvSpPr/>
          <p:nvPr/>
        </p:nvSpPr>
        <p:spPr>
          <a:xfrm>
            <a:off x="10708405" y="5313668"/>
            <a:ext cx="1939529" cy="889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30" y="0"/>
                </a:moveTo>
                <a:cubicBezTo>
                  <a:pt x="4474" y="0"/>
                  <a:pt x="4022" y="986"/>
                  <a:pt x="4022" y="2197"/>
                </a:cubicBezTo>
                <a:lnTo>
                  <a:pt x="4022" y="13921"/>
                </a:lnTo>
                <a:lnTo>
                  <a:pt x="0" y="17139"/>
                </a:lnTo>
                <a:lnTo>
                  <a:pt x="4164" y="20463"/>
                </a:lnTo>
                <a:cubicBezTo>
                  <a:pt x="4336" y="21130"/>
                  <a:pt x="4653" y="21600"/>
                  <a:pt x="5030" y="21600"/>
                </a:cubicBezTo>
                <a:lnTo>
                  <a:pt x="20592" y="21600"/>
                </a:lnTo>
                <a:cubicBezTo>
                  <a:pt x="21148" y="21600"/>
                  <a:pt x="21600" y="20614"/>
                  <a:pt x="21600" y="19403"/>
                </a:cubicBezTo>
                <a:lnTo>
                  <a:pt x="21600" y="2197"/>
                </a:lnTo>
                <a:cubicBezTo>
                  <a:pt x="21600" y="986"/>
                  <a:pt x="21148" y="0"/>
                  <a:pt x="20592" y="0"/>
                </a:cubicBezTo>
                <a:lnTo>
                  <a:pt x="5030" y="0"/>
                </a:lnTo>
                <a:close/>
              </a:path>
            </a:pathLst>
          </a:custGeom>
          <a:solidFill>
            <a:srgbClr val="CDDDAC"/>
          </a:solidFill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88900" dist="76200" dir="135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algn="l" defTabSz="1300480" rtl="0">
              <a:buClrTx/>
              <a:defRPr b="1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الاستئذا</a:t>
            </a:r>
            <a:r>
              <a:rPr sz="3800"/>
              <a:t>ن</a:t>
            </a:r>
            <a:r>
              <a:t>ن</a:t>
            </a:r>
          </a:p>
        </p:txBody>
      </p:sp>
      <p:sp>
        <p:nvSpPr>
          <p:cNvPr id="161" name="الالتزام…"/>
          <p:cNvSpPr/>
          <p:nvPr/>
        </p:nvSpPr>
        <p:spPr>
          <a:xfrm>
            <a:off x="10506469" y="6847114"/>
            <a:ext cx="2257426" cy="119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739" y="0"/>
                </a:moveTo>
                <a:cubicBezTo>
                  <a:pt x="7262" y="0"/>
                  <a:pt x="6873" y="734"/>
                  <a:pt x="6873" y="1636"/>
                </a:cubicBezTo>
                <a:lnTo>
                  <a:pt x="6873" y="15732"/>
                </a:lnTo>
                <a:lnTo>
                  <a:pt x="0" y="18343"/>
                </a:lnTo>
                <a:lnTo>
                  <a:pt x="7094" y="21026"/>
                </a:lnTo>
                <a:cubicBezTo>
                  <a:pt x="7252" y="21370"/>
                  <a:pt x="7479" y="21600"/>
                  <a:pt x="7739" y="21600"/>
                </a:cubicBezTo>
                <a:lnTo>
                  <a:pt x="20734" y="21600"/>
                </a:lnTo>
                <a:cubicBezTo>
                  <a:pt x="21211" y="21600"/>
                  <a:pt x="21600" y="20866"/>
                  <a:pt x="21600" y="19964"/>
                </a:cubicBezTo>
                <a:lnTo>
                  <a:pt x="21600" y="1636"/>
                </a:lnTo>
                <a:cubicBezTo>
                  <a:pt x="21600" y="734"/>
                  <a:pt x="21211" y="0"/>
                  <a:pt x="20734" y="0"/>
                </a:cubicBezTo>
                <a:lnTo>
                  <a:pt x="7739" y="0"/>
                </a:lnTo>
                <a:close/>
              </a:path>
            </a:pathLst>
          </a:custGeom>
          <a:solidFill>
            <a:srgbClr val="CDDDAC"/>
          </a:solidFill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88900" dist="76200" dir="135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algn="l" defTabSz="1300480" rtl="0">
              <a:buClrTx/>
              <a:defRPr b="1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الالتزام </a:t>
            </a:r>
          </a:p>
          <a:p>
            <a:pPr algn="l" defTabSz="1300480" rtl="0">
              <a:buClrTx/>
              <a:defRPr b="1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بالوقت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الآثار"/>
          <p:cNvSpPr/>
          <p:nvPr/>
        </p:nvSpPr>
        <p:spPr>
          <a:xfrm>
            <a:off x="4000413" y="4458650"/>
            <a:ext cx="2506134" cy="1701916"/>
          </a:xfrm>
          <a:prstGeom prst="roundRect">
            <a:avLst>
              <a:gd name="adj" fmla="val 11193"/>
            </a:avLst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Tx/>
              <a:defRPr sz="3100">
                <a:solidFill>
                  <a:srgbClr val="F6F5F4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الآثار</a:t>
            </a:r>
          </a:p>
        </p:txBody>
      </p:sp>
      <p:sp>
        <p:nvSpPr>
          <p:cNvPr id="199" name="بيضاوي"/>
          <p:cNvSpPr/>
          <p:nvPr/>
        </p:nvSpPr>
        <p:spPr>
          <a:xfrm>
            <a:off x="4884863" y="2030099"/>
            <a:ext cx="2359148" cy="1752716"/>
          </a:xfrm>
          <a:prstGeom prst="ellipse">
            <a:avLst/>
          </a:prstGeom>
          <a:solidFill>
            <a:srgbClr val="F6F5F4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rtl="0">
              <a:buClrTx/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0" name="بيضاوي"/>
          <p:cNvSpPr/>
          <p:nvPr/>
        </p:nvSpPr>
        <p:spPr>
          <a:xfrm>
            <a:off x="6818777" y="5480122"/>
            <a:ext cx="2359148" cy="1752716"/>
          </a:xfrm>
          <a:prstGeom prst="ellipse">
            <a:avLst/>
          </a:prstGeom>
          <a:solidFill>
            <a:srgbClr val="F6F5F4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rtl="0">
              <a:buClrTx/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1" name="بيضاوي"/>
          <p:cNvSpPr/>
          <p:nvPr/>
        </p:nvSpPr>
        <p:spPr>
          <a:xfrm>
            <a:off x="4608055" y="6665167"/>
            <a:ext cx="2359148" cy="1752716"/>
          </a:xfrm>
          <a:prstGeom prst="ellipse">
            <a:avLst/>
          </a:prstGeom>
          <a:solidFill>
            <a:srgbClr val="F6F5F4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rtl="0">
              <a:buClrTx/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2" name="بيضاوي"/>
          <p:cNvSpPr/>
          <p:nvPr/>
        </p:nvSpPr>
        <p:spPr>
          <a:xfrm>
            <a:off x="1329036" y="4264406"/>
            <a:ext cx="2359148" cy="1752716"/>
          </a:xfrm>
          <a:prstGeom prst="ellipse">
            <a:avLst/>
          </a:prstGeom>
          <a:solidFill>
            <a:srgbClr val="F6F5F4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rtl="0">
              <a:buClrTx/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3" name="عددي أيتها المبدعه بعض صفات المنافقين نفاق عملي"/>
          <p:cNvSpPr/>
          <p:nvPr/>
        </p:nvSpPr>
        <p:spPr>
          <a:xfrm>
            <a:off x="9687882" y="2538185"/>
            <a:ext cx="2662047" cy="5542845"/>
          </a:xfrm>
          <a:prstGeom prst="rect">
            <a:avLst/>
          </a:prstGeom>
          <a:solidFill>
            <a:srgbClr val="B5BE82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Tx/>
              <a:defRPr sz="4100">
                <a:solidFill>
                  <a:srgbClr val="000000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عددي أيتها المبدعه بعض صفات المنافقين نفاق عملي</a:t>
            </a:r>
          </a:p>
        </p:txBody>
      </p:sp>
      <p:sp>
        <p:nvSpPr>
          <p:cNvPr id="204" name="بيضاوي"/>
          <p:cNvSpPr/>
          <p:nvPr/>
        </p:nvSpPr>
        <p:spPr>
          <a:xfrm>
            <a:off x="6821887" y="3484119"/>
            <a:ext cx="2359148" cy="1752716"/>
          </a:xfrm>
          <a:prstGeom prst="ellipse">
            <a:avLst/>
          </a:prstGeom>
          <a:solidFill>
            <a:srgbClr val="F6F5F4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rtl="0">
              <a:buClrTx/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5" name="بيضاوي"/>
          <p:cNvSpPr/>
          <p:nvPr/>
        </p:nvSpPr>
        <p:spPr>
          <a:xfrm>
            <a:off x="2095759" y="2313588"/>
            <a:ext cx="2359148" cy="1752716"/>
          </a:xfrm>
          <a:prstGeom prst="ellipse">
            <a:avLst/>
          </a:prstGeom>
          <a:solidFill>
            <a:srgbClr val="F6F5F4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rtl="0">
              <a:buClrTx/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6" name="بيضاوي"/>
          <p:cNvSpPr/>
          <p:nvPr/>
        </p:nvSpPr>
        <p:spPr>
          <a:xfrm>
            <a:off x="1933567" y="6215224"/>
            <a:ext cx="2359148" cy="1752716"/>
          </a:xfrm>
          <a:prstGeom prst="ellipse">
            <a:avLst/>
          </a:prstGeom>
          <a:solidFill>
            <a:srgbClr val="F6F5F4"/>
          </a:solidFill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rtl="0">
              <a:buClrTx/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07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94129" y="603984"/>
            <a:ext cx="2431461" cy="161802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8343" y="2493347"/>
            <a:ext cx="7819943" cy="437916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أنواع النفاق"/>
          <p:cNvSpPr/>
          <p:nvPr/>
        </p:nvSpPr>
        <p:spPr>
          <a:xfrm>
            <a:off x="4614102" y="104307"/>
            <a:ext cx="4115204" cy="1270001"/>
          </a:xfrm>
          <a:prstGeom prst="rect">
            <a:avLst/>
          </a:prstGeom>
          <a:solidFill>
            <a:schemeClr val="accent3">
              <a:satOff val="9111"/>
              <a:lumOff val="9803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أنواع النفاق</a:t>
            </a:r>
          </a:p>
        </p:txBody>
      </p:sp>
      <p:sp>
        <p:nvSpPr>
          <p:cNvPr id="212" name="السرور بذل المسلمين"/>
          <p:cNvSpPr/>
          <p:nvPr/>
        </p:nvSpPr>
        <p:spPr>
          <a:xfrm>
            <a:off x="8061994" y="7736690"/>
            <a:ext cx="3053588" cy="1248604"/>
          </a:xfrm>
          <a:prstGeom prst="rect">
            <a:avLst/>
          </a:prstGeom>
          <a:solidFill>
            <a:srgbClr val="CDCDC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السرور بذل المسلمين</a:t>
            </a:r>
          </a:p>
        </p:txBody>
      </p:sp>
      <p:sp>
        <p:nvSpPr>
          <p:cNvPr id="213" name="تكذيب الرسول أوماجاء به"/>
          <p:cNvSpPr/>
          <p:nvPr/>
        </p:nvSpPr>
        <p:spPr>
          <a:xfrm>
            <a:off x="9615886" y="6366062"/>
            <a:ext cx="3053588" cy="1270001"/>
          </a:xfrm>
          <a:prstGeom prst="rect">
            <a:avLst/>
          </a:prstGeom>
          <a:solidFill>
            <a:srgbClr val="CDCDC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تكذيب الرسول أوماجاء به</a:t>
            </a:r>
          </a:p>
        </p:txBody>
      </p:sp>
      <p:sp>
        <p:nvSpPr>
          <p:cNvPr id="214" name="صفاتهم"/>
          <p:cNvSpPr/>
          <p:nvPr/>
        </p:nvSpPr>
        <p:spPr>
          <a:xfrm>
            <a:off x="7826079" y="4901048"/>
            <a:ext cx="3053588" cy="903688"/>
          </a:xfrm>
          <a:prstGeom prst="rect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صفاتهم</a:t>
            </a:r>
          </a:p>
        </p:txBody>
      </p:sp>
      <p:sp>
        <p:nvSpPr>
          <p:cNvPr id="215" name="وهوأن يظهر صاحبه الاسلام ويبطن الكفر"/>
          <p:cNvSpPr/>
          <p:nvPr/>
        </p:nvSpPr>
        <p:spPr>
          <a:xfrm>
            <a:off x="6318782" y="3268614"/>
            <a:ext cx="6068182" cy="1295573"/>
          </a:xfrm>
          <a:prstGeom prst="rect">
            <a:avLst/>
          </a:prstGeom>
          <a:solidFill>
            <a:schemeClr val="accent1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وهوأن يظهر صاحبه الاسلام ويبطن الكفر </a:t>
            </a:r>
          </a:p>
        </p:txBody>
      </p:sp>
      <p:sp>
        <p:nvSpPr>
          <p:cNvPr id="216" name="النفاق الأكبر…"/>
          <p:cNvSpPr/>
          <p:nvPr/>
        </p:nvSpPr>
        <p:spPr>
          <a:xfrm>
            <a:off x="8861547" y="1854142"/>
            <a:ext cx="3589810" cy="1114951"/>
          </a:xfrm>
          <a:prstGeom prst="rect">
            <a:avLst/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النفاق الأكبر </a:t>
            </a:r>
          </a:p>
          <a:p>
            <a:pPr rtl="0">
              <a:defRPr sz="3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الاعتقادي</a:t>
            </a:r>
          </a:p>
        </p:txBody>
      </p:sp>
      <p:sp>
        <p:nvSpPr>
          <p:cNvPr id="217" name="١- التكاسل عن صلاة الجماعه…"/>
          <p:cNvSpPr/>
          <p:nvPr/>
        </p:nvSpPr>
        <p:spPr>
          <a:xfrm>
            <a:off x="1012284" y="6012139"/>
            <a:ext cx="4236675" cy="2890590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rtl="0">
              <a:defRPr sz="2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١- التكاسل عن صلاة الجماعه</a:t>
            </a:r>
          </a:p>
          <a:p>
            <a:pPr algn="r" rtl="0">
              <a:defRPr sz="2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٢- اذا حدث كذب </a:t>
            </a:r>
          </a:p>
          <a:p>
            <a:pPr algn="r" rtl="0">
              <a:defRPr sz="2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٣- إذا وعد أخلف</a:t>
            </a:r>
          </a:p>
          <a:p>
            <a:pPr algn="r" rtl="0">
              <a:defRPr sz="2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٤- اذا حدث كذب</a:t>
            </a:r>
          </a:p>
          <a:p>
            <a:pPr algn="r" rtl="0">
              <a:defRPr sz="2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٥- اذا خاصم فجر</a:t>
            </a:r>
          </a:p>
          <a:p>
            <a:pPr algn="r" rtl="0">
              <a:defRPr sz="2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٦- اذا أوتمن خان.</a:t>
            </a:r>
          </a:p>
          <a:p>
            <a:pPr algn="r" rtl="0">
              <a:defRPr sz="2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  <a:p>
            <a:pPr>
              <a:defRPr sz="3600"/>
            </a:pPr>
            <a:r>
              <a:t> </a:t>
            </a:r>
          </a:p>
        </p:txBody>
      </p:sp>
      <p:sp>
        <p:nvSpPr>
          <p:cNvPr id="218" name="هو عمل شيء من أعمال المنافقين مع بقاء الإيمان في القلب"/>
          <p:cNvSpPr/>
          <p:nvPr/>
        </p:nvSpPr>
        <p:spPr>
          <a:xfrm>
            <a:off x="1012976" y="3448928"/>
            <a:ext cx="4235292" cy="216090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هو عمل شيء من أعمال المنافقين مع بقاء الإيمان في القلب</a:t>
            </a:r>
          </a:p>
        </p:txBody>
      </p:sp>
      <p:sp>
        <p:nvSpPr>
          <p:cNvPr id="219" name="النفاق العملي الأصغر"/>
          <p:cNvSpPr/>
          <p:nvPr/>
        </p:nvSpPr>
        <p:spPr>
          <a:xfrm>
            <a:off x="1335717" y="1776617"/>
            <a:ext cx="3589810" cy="1270001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النفاق العملي الأصغر</a:t>
            </a:r>
          </a:p>
        </p:txBody>
      </p:sp>
      <p:sp>
        <p:nvSpPr>
          <p:cNvPr id="220" name="بغض الرسول أو ماجاء به"/>
          <p:cNvSpPr/>
          <p:nvPr/>
        </p:nvSpPr>
        <p:spPr>
          <a:xfrm>
            <a:off x="6386804" y="6366062"/>
            <a:ext cx="3053588" cy="1270001"/>
          </a:xfrm>
          <a:prstGeom prst="rect">
            <a:avLst/>
          </a:prstGeom>
          <a:solidFill>
            <a:srgbClr val="CDCDC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بغض الرسول أو ماجاء به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0"/>
      <p:bldP build="whole" bldLvl="1" animBg="1" rev="0" advAuto="0" spid="212" grpId="9"/>
      <p:bldP build="whole" bldLvl="1" animBg="1" rev="0" advAuto="0" spid="211" grpId="1"/>
      <p:bldP build="whole" bldLvl="1" animBg="1" rev="0" advAuto="0" spid="214" grpId="6"/>
      <p:bldP build="whole" bldLvl="1" animBg="1" rev="0" advAuto="0" spid="218" grpId="5"/>
      <p:bldP build="whole" bldLvl="1" animBg="1" rev="0" advAuto="0" spid="215" grpId="4"/>
      <p:bldP build="whole" bldLvl="1" animBg="1" rev="0" advAuto="0" spid="213" grpId="7"/>
      <p:bldP build="whole" bldLvl="1" animBg="1" rev="0" advAuto="0" spid="216" grpId="2"/>
      <p:bldP build="whole" bldLvl="1" animBg="1" rev="0" advAuto="0" spid="220" grpId="8"/>
      <p:bldP build="whole" bldLvl="1" animBg="1" rev="0" advAuto="0" spid="219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قارني بين النفاق الأكبر والأصغر"/>
          <p:cNvSpPr/>
          <p:nvPr/>
        </p:nvSpPr>
        <p:spPr>
          <a:xfrm>
            <a:off x="2127724" y="1174908"/>
            <a:ext cx="9133346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قارني بين النفاق الأكبر والأصغر </a:t>
            </a:r>
          </a:p>
        </p:txBody>
      </p:sp>
      <p:sp>
        <p:nvSpPr>
          <p:cNvPr id="223" name="بيضاوي"/>
          <p:cNvSpPr/>
          <p:nvPr/>
        </p:nvSpPr>
        <p:spPr>
          <a:xfrm>
            <a:off x="5882144" y="3012203"/>
            <a:ext cx="6047160" cy="4946723"/>
          </a:xfrm>
          <a:prstGeom prst="ellipse">
            <a:avLst/>
          </a:prstGeom>
          <a:solidFill>
            <a:schemeClr val="accent2">
              <a:satOff val="16450"/>
              <a:lumOff val="12941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24" name="بيضاوي"/>
          <p:cNvSpPr/>
          <p:nvPr/>
        </p:nvSpPr>
        <p:spPr>
          <a:xfrm>
            <a:off x="1474064" y="3116942"/>
            <a:ext cx="6261763" cy="4737245"/>
          </a:xfrm>
          <a:prstGeom prst="ellipse">
            <a:avLst/>
          </a:prstGeom>
          <a:solidFill>
            <a:schemeClr val="accent2">
              <a:satOff val="16450"/>
              <a:lumOff val="12941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25" name="استراتيجية المقارنه"/>
          <p:cNvSpPr/>
          <p:nvPr/>
        </p:nvSpPr>
        <p:spPr>
          <a:xfrm>
            <a:off x="1208083" y="7824754"/>
            <a:ext cx="3239970" cy="1270001"/>
          </a:xfrm>
          <a:prstGeom prst="ellipse">
            <a:avLst/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استراتيجية المقارنه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8261" y="1580722"/>
            <a:ext cx="10028278" cy="622808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من خلال الحديث التالي استنتجي المشكله والحل قال رسول الله ﷺ: يأتي الشيطان أحدكم فيقول: من خلق كذا، من خلق كذا، حتى يقول: من خلق ربك؟ فإذا بلغه فليستعذ بالله ولينته["/>
          <p:cNvSpPr/>
          <p:nvPr/>
        </p:nvSpPr>
        <p:spPr>
          <a:xfrm>
            <a:off x="546330" y="190701"/>
            <a:ext cx="11912140" cy="2254208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u="sng"/>
              <a:t>من خلال الحديث التالي استنتجي المشكله والحل</a:t>
            </a:r>
            <a:r>
              <a:t> قال رسول الله ﷺ: يأتي الشيطان أحدكم فيقول: من خلق كذا، من خلق كذا، حتى يقول: من خلق ربك؟ فإذا بلغه فليستعذ بالله ولينته[</a:t>
            </a:r>
          </a:p>
        </p:txBody>
      </p:sp>
      <p:sp>
        <p:nvSpPr>
          <p:cNvPr id="230" name="مستطيل"/>
          <p:cNvSpPr/>
          <p:nvPr/>
        </p:nvSpPr>
        <p:spPr>
          <a:xfrm>
            <a:off x="6926856" y="2811051"/>
            <a:ext cx="5542615" cy="3732995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231" name="مستطيل"/>
          <p:cNvSpPr/>
          <p:nvPr/>
        </p:nvSpPr>
        <p:spPr>
          <a:xfrm>
            <a:off x="818617" y="2811051"/>
            <a:ext cx="6025273" cy="3732995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pic>
        <p:nvPicPr>
          <p:cNvPr id="232" name="images.jpeg" descr="image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3696" y="6910189"/>
            <a:ext cx="6199667" cy="194802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33" name="المشكله"/>
          <p:cNvSpPr/>
          <p:nvPr/>
        </p:nvSpPr>
        <p:spPr>
          <a:xfrm>
            <a:off x="7485944" y="3032736"/>
            <a:ext cx="4424439" cy="1270001"/>
          </a:xfrm>
          <a:prstGeom prst="roundRect">
            <a:avLst>
              <a:gd name="adj" fmla="val 15000"/>
            </a:avLst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المشكله</a:t>
            </a:r>
          </a:p>
        </p:txBody>
      </p:sp>
      <p:sp>
        <p:nvSpPr>
          <p:cNvPr id="234" name="الحل"/>
          <p:cNvSpPr/>
          <p:nvPr/>
        </p:nvSpPr>
        <p:spPr>
          <a:xfrm>
            <a:off x="1619034" y="3032736"/>
            <a:ext cx="4424439" cy="1270001"/>
          </a:xfrm>
          <a:prstGeom prst="roundRect">
            <a:avLst>
              <a:gd name="adj" fmla="val 15000"/>
            </a:avLst>
          </a:prstGeom>
          <a:blipFill>
            <a:blip r:embed="rId7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الحل</a:t>
            </a:r>
          </a:p>
        </p:txBody>
      </p:sp>
      <p:sp>
        <p:nvSpPr>
          <p:cNvPr id="235" name="استراتيجية حل المشكلات"/>
          <p:cNvSpPr/>
          <p:nvPr/>
        </p:nvSpPr>
        <p:spPr>
          <a:xfrm>
            <a:off x="770697" y="7352925"/>
            <a:ext cx="2635668" cy="1270001"/>
          </a:xfrm>
          <a:prstGeom prst="rect">
            <a:avLst/>
          </a:prstGeom>
          <a:solidFill>
            <a:schemeClr val="accent5">
              <a:hueOff val="122773"/>
              <a:satOff val="6301"/>
              <a:lumOff val="-20829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استراتيجية حل المشكلات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1" grpId="3"/>
      <p:bldP build="whole" bldLvl="1" animBg="1" rev="0" advAuto="0" spid="23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5167" y="2377018"/>
            <a:ext cx="10251176" cy="576628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أيهما أشد خطراً على المسلمين الكفار أم المنافقين .ولماذا؟"/>
          <p:cNvSpPr/>
          <p:nvPr/>
        </p:nvSpPr>
        <p:spPr>
          <a:xfrm>
            <a:off x="1512538" y="1495893"/>
            <a:ext cx="10516638" cy="2644653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أيهما أشد خطراً على المسلمين الكفار أم المنافقين .ولماذا؟</a:t>
            </a:r>
          </a:p>
        </p:txBody>
      </p:sp>
      <p:sp>
        <p:nvSpPr>
          <p:cNvPr id="240" name="المنافق أشد خطراً من الكافر…"/>
          <p:cNvSpPr/>
          <p:nvPr/>
        </p:nvSpPr>
        <p:spPr>
          <a:xfrm>
            <a:off x="1812726" y="4451449"/>
            <a:ext cx="10095509" cy="3731419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المنافق أشد خطراً من الكافر</a:t>
            </a:r>
          </a:p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لأن الكافر يُعرف بأنه كافر فيحذر منه. </a:t>
            </a:r>
          </a:p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أماالمنافق فيظهر محبته للإسلام وأهله فيبث سمومه حولهم وهم يعتقدونه بأنه مسلم مثلهم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"/>
      <p:bldP build="whole" bldLvl="1" animBg="1" rev="0" advAuto="0" spid="23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النص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3404" y="1219199"/>
            <a:ext cx="13004801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9036" y="1983272"/>
            <a:ext cx="10745380" cy="5109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صورة"/>
          <p:cNvGrpSpPr/>
          <p:nvPr/>
        </p:nvGrpSpPr>
        <p:grpSpPr>
          <a:xfrm>
            <a:off x="668334" y="535760"/>
            <a:ext cx="8205900" cy="8413451"/>
            <a:chOff x="0" y="0"/>
            <a:chExt cx="8205899" cy="8413450"/>
          </a:xfrm>
        </p:grpSpPr>
        <p:pic>
          <p:nvPicPr>
            <p:cNvPr id="164" name="صورة" descr="صورة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7875700" cy="79816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205900" cy="8413451"/>
            </a:xfrm>
            <a:prstGeom prst="rect">
              <a:avLst/>
            </a:prstGeom>
            <a:effectLst/>
          </p:spPr>
        </p:pic>
      </p:grpSp>
      <p:sp>
        <p:nvSpPr>
          <p:cNvPr id="166" name="مالمرض الذي يصاب به البعض من البشر وذكر في الآيه الكريمه"/>
          <p:cNvSpPr/>
          <p:nvPr/>
        </p:nvSpPr>
        <p:spPr>
          <a:xfrm>
            <a:off x="9420980" y="1768611"/>
            <a:ext cx="2768428" cy="5602400"/>
          </a:xfrm>
          <a:prstGeom prst="roundRect">
            <a:avLst>
              <a:gd name="adj" fmla="val 6881"/>
            </a:avLst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مالمرض الذي يصاب به البعض من البشر وذكر في الآيه الكريمه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4311" y="2509632"/>
            <a:ext cx="5291585" cy="626956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سأتعرف على…….."/>
          <p:cNvSpPr/>
          <p:nvPr/>
        </p:nvSpPr>
        <p:spPr>
          <a:xfrm>
            <a:off x="2279010" y="1469801"/>
            <a:ext cx="3872707" cy="1270001"/>
          </a:xfrm>
          <a:prstGeom prst="roundRect">
            <a:avLst>
              <a:gd name="adj" fmla="val 15000"/>
            </a:avLst>
          </a:prstGeom>
          <a:solidFill>
            <a:srgbClr val="FFFC66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Tx/>
              <a:defRPr sz="33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rtl="0">
              <a:defRPr/>
            </a:pPr>
            <a:r>
              <a:t>سأتعرف على……..</a:t>
            </a:r>
          </a:p>
        </p:txBody>
      </p:sp>
      <p:sp>
        <p:nvSpPr>
          <p:cNvPr id="170" name="١-معنى النفاق…"/>
          <p:cNvSpPr/>
          <p:nvPr/>
        </p:nvSpPr>
        <p:spPr>
          <a:xfrm>
            <a:off x="1160624" y="3294051"/>
            <a:ext cx="5844074" cy="5107647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r" rtl="0"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١-معنى النفاق</a:t>
            </a:r>
          </a:p>
          <a:p>
            <a:pPr algn="r" rtl="0"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٢-أنواع النفاق والفرق بينهما</a:t>
            </a:r>
          </a:p>
          <a:p>
            <a:pPr algn="r" rtl="0"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٣-صفات أهل النفاق</a:t>
            </a:r>
          </a:p>
          <a:p>
            <a:pPr algn="r" rtl="0"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٤-بعض صور النفاق الاعتقادي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whole" bldLvl="1" animBg="1" rev="0" advAuto="0" spid="16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النفاق"/>
          <p:cNvSpPr txBox="1"/>
          <p:nvPr>
            <p:ph type="title"/>
          </p:nvPr>
        </p:nvSpPr>
        <p:spPr>
          <a:xfrm>
            <a:off x="1104900" y="6056719"/>
            <a:ext cx="10795000" cy="2580606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النفاق</a:t>
            </a:r>
          </a:p>
        </p:txBody>
      </p:sp>
      <p:pic>
        <p:nvPicPr>
          <p:cNvPr id="17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3357" y="212591"/>
            <a:ext cx="8257219" cy="549480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قال ابن أبي مليكه رحمه الله : أدركت ثلاثين من أصحاب الرسول صلى الله عليه وسلم كلهم يخاف النفاق على نفسه ،مامنهم أحد يقول : إنه على إيمان جبريل وميكائيل."/>
          <p:cNvSpPr/>
          <p:nvPr/>
        </p:nvSpPr>
        <p:spPr>
          <a:xfrm>
            <a:off x="1633202" y="942161"/>
            <a:ext cx="10135983" cy="2647476"/>
          </a:xfrm>
          <a:prstGeom prst="rect">
            <a:avLst/>
          </a:prstGeom>
          <a:solidFill>
            <a:schemeClr val="accent3">
              <a:satOff val="9111"/>
              <a:lumOff val="9803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قال ابن أبي مليكه رحمه الله : أدركت ثلاثين من أصحاب الرسول صلى الله عليه وسلم كلهم يخاف النفاق على نفسه ،مامنهم أحد يقول : إنه على إيمان جبريل وميكائيل.</a:t>
            </a:r>
          </a:p>
        </p:txBody>
      </p:sp>
      <p:sp>
        <p:nvSpPr>
          <p:cNvPr id="176" name="ياترى لماذا خاف أولئك الأخيار على أنفسهم من النفاق ؟ ومالنفاق وماصفات المنافقين ، وما حكمه ، وكيف نحذره ؟"/>
          <p:cNvSpPr/>
          <p:nvPr/>
        </p:nvSpPr>
        <p:spPr>
          <a:xfrm>
            <a:off x="2172362" y="4241800"/>
            <a:ext cx="9057664" cy="269827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ياترى لماذا خاف أولئك الأخيار على أنفسهم من النفاق ؟ ومالنفاق وماصفات المنافقين ، وما حكمه ، وكيف نحذره 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تعريف النفاق"/>
          <p:cNvSpPr/>
          <p:nvPr/>
        </p:nvSpPr>
        <p:spPr>
          <a:xfrm>
            <a:off x="8108590" y="894759"/>
            <a:ext cx="3504567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تعريف النفاق</a:t>
            </a:r>
          </a:p>
        </p:txBody>
      </p:sp>
      <p:sp>
        <p:nvSpPr>
          <p:cNvPr id="179" name="لغة : مصدر نافق ، يقال : نافق ينافق نفاقاًومنافقة وهومأخوذ من النفقاء أحد مخارج اليربوع من جحره فإنه اذا طُلب من واحد هرب إلى الآخر وخرج منه"/>
          <p:cNvSpPr/>
          <p:nvPr/>
        </p:nvSpPr>
        <p:spPr>
          <a:xfrm>
            <a:off x="2092822" y="2582851"/>
            <a:ext cx="9813904" cy="2471865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لغة : مصدر نافق ، يقال : نافق ينافق نفاقاًومنافقة وهومأخوذ من النفقاء أحد مخارج اليربوع من جحره فإنه اذا طُلب من واحد هرب إلى الآخر وخرج منه </a:t>
            </a:r>
          </a:p>
        </p:txBody>
      </p:sp>
      <p:sp>
        <p:nvSpPr>
          <p:cNvPr id="180" name="وقيل هو النفق وهوالسرب الذي يستتر فيه"/>
          <p:cNvSpPr/>
          <p:nvPr/>
        </p:nvSpPr>
        <p:spPr>
          <a:xfrm>
            <a:off x="1689561" y="5472807"/>
            <a:ext cx="10620426" cy="1926312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وقيل هو النفق وهوالسرب الذي يستتر فيه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1"/>
      <p:bldP build="whole" bldLvl="1" animBg="1" rev="0" advAuto="0" spid="179" grpId="2"/>
      <p:bldP build="whole" bldLvl="1" animBg="1" rev="0" advAuto="0" spid="18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النفاق شرعاً"/>
          <p:cNvSpPr/>
          <p:nvPr/>
        </p:nvSpPr>
        <p:spPr>
          <a:xfrm>
            <a:off x="7725228" y="747312"/>
            <a:ext cx="4399500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النفاق شرعاً</a:t>
            </a:r>
          </a:p>
        </p:txBody>
      </p:sp>
      <p:sp>
        <p:nvSpPr>
          <p:cNvPr id="183" name="إظهار الاسلام والخير وإبطان الكفر والشر"/>
          <p:cNvSpPr/>
          <p:nvPr/>
        </p:nvSpPr>
        <p:spPr>
          <a:xfrm>
            <a:off x="1998191" y="2468753"/>
            <a:ext cx="9384350" cy="127000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إظهار الاسلام والخير وإبطان الكفر والشر </a:t>
            </a:r>
          </a:p>
        </p:txBody>
      </p:sp>
      <p:sp>
        <p:nvSpPr>
          <p:cNvPr id="184" name="سمي المنافق منافق"/>
          <p:cNvSpPr/>
          <p:nvPr/>
        </p:nvSpPr>
        <p:spPr>
          <a:xfrm>
            <a:off x="7699828" y="4164793"/>
            <a:ext cx="4450300" cy="1270001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سمي المنافق منافق </a:t>
            </a:r>
          </a:p>
        </p:txBody>
      </p:sp>
      <p:sp>
        <p:nvSpPr>
          <p:cNvPr id="185" name="لأنه يدخل من باب ويخرج من باب آخر"/>
          <p:cNvSpPr/>
          <p:nvPr/>
        </p:nvSpPr>
        <p:spPr>
          <a:xfrm>
            <a:off x="2301666" y="5860834"/>
            <a:ext cx="9518780" cy="1270001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212121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لأنه يدخل من باب ويخرج من باب آخر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85" grpId="4"/>
      <p:bldP build="whole" bldLvl="1" animBg="1" rev="0" advAuto="0" spid="183" grpId="2"/>
      <p:bldP build="whole" bldLvl="1" animBg="1" rev="0" advAuto="0" spid="18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إِنَّ الْمُنَافِقِينَ هُمُ الْفَاسِقُونَ"/>
          <p:cNvSpPr txBox="1"/>
          <p:nvPr/>
        </p:nvSpPr>
        <p:spPr>
          <a:xfrm>
            <a:off x="2804159" y="696975"/>
            <a:ext cx="7896785" cy="907924"/>
          </a:xfrm>
          <a:prstGeom prst="rect">
            <a:avLst/>
          </a:prstGeom>
          <a:solidFill>
            <a:srgbClr val="FFFC79"/>
          </a:solidFill>
          <a:ln w="50800">
            <a:solidFill>
              <a:srgbClr val="94856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إِنَّ الْمُنَافِقِينَ هُمُ الْفَاسِقُونَ</a:t>
            </a:r>
          </a:p>
        </p:txBody>
      </p:sp>
      <p:sp>
        <p:nvSpPr>
          <p:cNvPr id="188" name="إِنَّ الْمُنَافِقِينَ فِي الدَّرْكِ الأَسْفَلِ مِنَ النَّارِ"/>
          <p:cNvSpPr txBox="1"/>
          <p:nvPr/>
        </p:nvSpPr>
        <p:spPr>
          <a:xfrm>
            <a:off x="2518972" y="1911144"/>
            <a:ext cx="8579414" cy="747349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3200"/>
              </a:spcBef>
              <a:defRPr sz="3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    إِنَّ الْمُنَافِقِينَ فِي الدَّرْكِ الأَسْفَلِ مِنَ النَّارِ </a:t>
            </a:r>
          </a:p>
        </p:txBody>
      </p:sp>
      <p:sp>
        <p:nvSpPr>
          <p:cNvPr id="189" name="إِنَّ الْمُنَافِقِينَ يُخَادِعُونَ اللَّهَ وَهُوَ خَادِعُهُمْ"/>
          <p:cNvSpPr txBox="1"/>
          <p:nvPr/>
        </p:nvSpPr>
        <p:spPr>
          <a:xfrm>
            <a:off x="2076092" y="2964738"/>
            <a:ext cx="9465174" cy="884247"/>
          </a:xfrm>
          <a:prstGeom prst="rect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3200"/>
              </a:spcBef>
              <a:defRPr sz="4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إِنَّ الْمُنَافِقِينَ يُخَادِعُونَ اللَّهَ وَهُوَ خَادِعُهُمْ</a:t>
            </a:r>
          </a:p>
        </p:txBody>
      </p:sp>
      <p:sp>
        <p:nvSpPr>
          <p:cNvPr id="190" name="فِي قُلُوبِهِم مَّرَضٌ فَزَادَهُمُ اللَّهُ مَرَضًا ۖ وَلَهُمْ عَذَابٌ أَلِيمٌ بِمَا كَانُوا يَكْذِبُونَ"/>
          <p:cNvSpPr txBox="1"/>
          <p:nvPr/>
        </p:nvSpPr>
        <p:spPr>
          <a:xfrm>
            <a:off x="820149" y="4295955"/>
            <a:ext cx="11572618" cy="1431427"/>
          </a:xfrm>
          <a:prstGeom prst="rect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spcBef>
                <a:spcPts val="3200"/>
              </a:spcBef>
              <a:defRPr sz="3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 فِي قُلُوبِهِم مَّرَضٌ فَزَادَهُمُ اللَّهُ مَرَضًا ۖ وَلَهُمْ عَذَابٌ أَلِيمٌ بِمَا كَانُوا يَكْذِبُونَ </a:t>
            </a:r>
          </a:p>
        </p:txBody>
      </p:sp>
      <p:sp>
        <p:nvSpPr>
          <p:cNvPr id="191" name="استنتجي من  الآيات التاليه صفات المنافقين كما ذكر الله تعالى"/>
          <p:cNvSpPr/>
          <p:nvPr/>
        </p:nvSpPr>
        <p:spPr>
          <a:xfrm>
            <a:off x="949591" y="6174351"/>
            <a:ext cx="11105618" cy="2141106"/>
          </a:xfrm>
          <a:prstGeom prst="rect">
            <a:avLst/>
          </a:prstGeom>
          <a:solidFill>
            <a:schemeClr val="accent5">
              <a:hueOff val="-69957"/>
              <a:satOff val="-6629"/>
              <a:lumOff val="-941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استنتجي من  الآيات التاليه صفات المنافقين كما ذكر الله تعالى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88" grpId="2"/>
      <p:bldP build="whole" bldLvl="1" animBg="1" rev="0" advAuto="0" spid="189" grpId="3"/>
      <p:bldP build="whole" bldLvl="1" animBg="1" rev="0" advAuto="0" spid="190" grpId="4"/>
      <p:bldP build="whole" bldLvl="1" animBg="1" rev="0" advAuto="0" spid="191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017" y="5277215"/>
            <a:ext cx="6456411" cy="402389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94" name="استنتجي أيتها المبدعه علامات المنافقين في الآيه والحديث"/>
          <p:cNvSpPr/>
          <p:nvPr/>
        </p:nvSpPr>
        <p:spPr>
          <a:xfrm>
            <a:off x="7740663" y="1044567"/>
            <a:ext cx="4399903" cy="3977204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استنتجي أيتها المبدعه علامات المنافقين في الآيه والحديث </a:t>
            </a:r>
          </a:p>
        </p:txBody>
      </p:sp>
      <p:sp>
        <p:nvSpPr>
          <p:cNvPr id="195" name="هل كل العلامات بنفس الدرجه ….؟"/>
          <p:cNvSpPr/>
          <p:nvPr/>
        </p:nvSpPr>
        <p:spPr>
          <a:xfrm>
            <a:off x="7740663" y="5123139"/>
            <a:ext cx="4399903" cy="3977203"/>
          </a:xfrm>
          <a:prstGeom prst="rect">
            <a:avLst/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هل كل العلامات بنفس الدرجه ….؟</a:t>
            </a:r>
          </a:p>
        </p:txBody>
      </p:sp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80" y="920559"/>
            <a:ext cx="6632886" cy="422522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4"/>
      <p:bldP build="whole" bldLvl="1" animBg="1" rev="0" advAuto="0" spid="194" grpId="3"/>
      <p:bldP build="whole" bldLvl="1" animBg="1" rev="0" advAuto="0" spid="196" grpId="1"/>
      <p:bldP build="whole" bldLvl="1" animBg="1" rev="0" advAuto="0" spid="193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