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318" r:id="rId9"/>
    <p:sldId id="293" r:id="rId10"/>
    <p:sldId id="315" r:id="rId11"/>
    <p:sldId id="309" r:id="rId12"/>
    <p:sldId id="310" r:id="rId13"/>
    <p:sldId id="294" r:id="rId14"/>
    <p:sldId id="304" r:id="rId15"/>
  </p:sldIdLst>
  <p:sldSz cx="9144000" cy="6858000" type="screen4x3"/>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24/01/42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24/01/42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24/01/42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24/01/42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24/01/42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24/01/42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2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24/01/42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4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2183642" y="704919"/>
            <a:ext cx="5404514" cy="1938992"/>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Shout the opposites in two groups </a:t>
            </a:r>
            <a:endParaRPr lang="ar-SA" sz="2400" dirty="0">
              <a:solidFill>
                <a:srgbClr val="7030A0"/>
              </a:solidFill>
              <a:latin typeface="Comic Sans MS" panose="030F0702030302020204" pitchFamily="66" charset="0"/>
            </a:endParaRPr>
          </a:p>
          <a:p>
            <a:r>
              <a:rPr lang="ar-SA" sz="2400" dirty="0">
                <a:solidFill>
                  <a:srgbClr val="FF0000"/>
                </a:solidFill>
                <a:latin typeface="Comic Sans MS" panose="030F0702030302020204" pitchFamily="66" charset="0"/>
              </a:rPr>
              <a:t>كرر الكلمات من خلال مجموعتين </a:t>
            </a:r>
            <a:endParaRPr lang="en-US" sz="2400" dirty="0">
              <a:solidFill>
                <a:srgbClr val="FF0000"/>
              </a:solidFill>
              <a:latin typeface="Comic Sans MS" panose="030F0702030302020204" pitchFamily="66" charset="0"/>
            </a:endParaRPr>
          </a:p>
          <a:p>
            <a:endParaRPr lang="ar-SA" sz="2400" dirty="0">
              <a:solidFill>
                <a:srgbClr val="FF0000"/>
              </a:solidFill>
              <a:latin typeface="Comic Sans MS" panose="030F0702030302020204" pitchFamily="66" charset="0"/>
            </a:endParaRPr>
          </a:p>
          <a:p>
            <a:r>
              <a:rPr lang="en-US" sz="2400" dirty="0">
                <a:solidFill>
                  <a:srgbClr val="7030A0"/>
                </a:solidFill>
                <a:latin typeface="Comic Sans MS" panose="030F0702030302020204" pitchFamily="66" charset="0"/>
              </a:rPr>
              <a:t>Practice the action in pairs </a:t>
            </a:r>
          </a:p>
          <a:p>
            <a:r>
              <a:rPr lang="ar-SA" sz="2400" dirty="0">
                <a:solidFill>
                  <a:srgbClr val="FF0000"/>
                </a:solidFill>
                <a:latin typeface="Comic Sans MS" panose="030F0702030302020204" pitchFamily="66" charset="0"/>
              </a:rPr>
              <a:t>طبق الحركات مع زميلك </a:t>
            </a:r>
            <a:endParaRPr lang="en-US" sz="2400" dirty="0">
              <a:solidFill>
                <a:srgbClr val="FF0000"/>
              </a:solidFill>
              <a:latin typeface="Comic Sans MS" panose="030F0702030302020204" pitchFamily="66" charset="0"/>
            </a:endParaRPr>
          </a:p>
        </p:txBody>
      </p:sp>
      <p:sp>
        <p:nvSpPr>
          <p:cNvPr id="6" name="شكل بيضاوي 5">
            <a:extLst>
              <a:ext uri="{FF2B5EF4-FFF2-40B4-BE49-F238E27FC236}">
                <a16:creationId xmlns:a16="http://schemas.microsoft.com/office/drawing/2014/main" id="{C013A68B-D646-414A-BAD6-BA671E4ED307}"/>
              </a:ext>
            </a:extLst>
          </p:cNvPr>
          <p:cNvSpPr/>
          <p:nvPr/>
        </p:nvSpPr>
        <p:spPr>
          <a:xfrm>
            <a:off x="1419368" y="607026"/>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sp>
        <p:nvSpPr>
          <p:cNvPr id="11" name="شكل بيضاوي 10">
            <a:extLst>
              <a:ext uri="{FF2B5EF4-FFF2-40B4-BE49-F238E27FC236}">
                <a16:creationId xmlns:a16="http://schemas.microsoft.com/office/drawing/2014/main" id="{469F6AEF-33EE-47FF-BA03-429B269D37A3}"/>
              </a:ext>
            </a:extLst>
          </p:cNvPr>
          <p:cNvSpPr/>
          <p:nvPr/>
        </p:nvSpPr>
        <p:spPr>
          <a:xfrm>
            <a:off x="1419368" y="179665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4" name="صورة 3">
            <a:extLst>
              <a:ext uri="{FF2B5EF4-FFF2-40B4-BE49-F238E27FC236}">
                <a16:creationId xmlns:a16="http://schemas.microsoft.com/office/drawing/2014/main" id="{450603A0-3D9C-479F-BC46-F03AAE799F7F}"/>
              </a:ext>
            </a:extLst>
          </p:cNvPr>
          <p:cNvPicPr>
            <a:picLocks noChangeAspect="1"/>
          </p:cNvPicPr>
          <p:nvPr/>
        </p:nvPicPr>
        <p:blipFill>
          <a:blip r:embed="rId2"/>
          <a:stretch>
            <a:fillRect/>
          </a:stretch>
        </p:blipFill>
        <p:spPr>
          <a:xfrm>
            <a:off x="955343" y="2643911"/>
            <a:ext cx="6946711" cy="2183643"/>
          </a:xfrm>
          <a:prstGeom prst="rect">
            <a:avLst/>
          </a:prstGeom>
        </p:spPr>
      </p:pic>
    </p:spTree>
    <p:extLst>
      <p:ext uri="{BB962C8B-B14F-4D97-AF65-F5344CB8AC3E}">
        <p14:creationId xmlns:p14="http://schemas.microsoft.com/office/powerpoint/2010/main" val="1839057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2874772" cy="769441"/>
          </a:xfrm>
          <a:prstGeom prst="rect">
            <a:avLst/>
          </a:prstGeom>
          <a:noFill/>
        </p:spPr>
        <p:txBody>
          <a:bodyPr wrap="square" rtlCol="1">
            <a:spAutoFit/>
          </a:bodyPr>
          <a:lstStyle/>
          <a:p>
            <a:pPr algn="ctr"/>
            <a:r>
              <a:rPr lang="ar-SA" sz="44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2169997" y="1192504"/>
            <a:ext cx="4945249" cy="707886"/>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Guess what it is </a:t>
            </a:r>
            <a:r>
              <a:rPr lang="ar-SA" sz="2000" dirty="0">
                <a:solidFill>
                  <a:srgbClr val="C00000"/>
                </a:solidFill>
                <a:latin typeface="Comic Sans MS" panose="030F0702030302020204" pitchFamily="66" charset="0"/>
                <a:cs typeface="+mj-cs"/>
              </a:rPr>
              <a:t>احزر ما هو</a:t>
            </a:r>
            <a:endParaRPr lang="en-US" sz="2000" dirty="0">
              <a:solidFill>
                <a:srgbClr val="C00000"/>
              </a:solidFill>
              <a:latin typeface="Comic Sans MS" panose="030F0702030302020204" pitchFamily="66" charset="0"/>
              <a:cs typeface="+mj-cs"/>
            </a:endParaRPr>
          </a:p>
          <a:p>
            <a:r>
              <a:rPr lang="en-US" sz="2000" dirty="0">
                <a:solidFill>
                  <a:srgbClr val="7030A0"/>
                </a:solidFill>
                <a:latin typeface="Comic Sans MS" panose="030F0702030302020204" pitchFamily="66" charset="0"/>
                <a:cs typeface="AGA Dimnah Regular" pitchFamily="2" charset="-78"/>
              </a:rPr>
              <a:t>Do the opposite action </a:t>
            </a:r>
            <a:r>
              <a:rPr lang="ar-SA" sz="2000" dirty="0">
                <a:solidFill>
                  <a:srgbClr val="C00000"/>
                </a:solidFill>
                <a:latin typeface="Comic Sans MS" panose="030F0702030302020204" pitchFamily="66" charset="0"/>
                <a:cs typeface="+mj-cs"/>
              </a:rPr>
              <a:t>طبق الحركة المعاكسة</a:t>
            </a:r>
            <a:endParaRPr lang="ar-SA" sz="20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1452881" y="126211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pic>
        <p:nvPicPr>
          <p:cNvPr id="3" name="صورة 2">
            <a:extLst>
              <a:ext uri="{FF2B5EF4-FFF2-40B4-BE49-F238E27FC236}">
                <a16:creationId xmlns:a16="http://schemas.microsoft.com/office/drawing/2014/main" id="{1526CDE6-2903-43A0-82F6-734C05EA49D5}"/>
              </a:ext>
            </a:extLst>
          </p:cNvPr>
          <p:cNvPicPr>
            <a:picLocks noChangeAspect="1"/>
          </p:cNvPicPr>
          <p:nvPr/>
        </p:nvPicPr>
        <p:blipFill>
          <a:blip r:embed="rId4"/>
          <a:stretch>
            <a:fillRect/>
          </a:stretch>
        </p:blipFill>
        <p:spPr>
          <a:xfrm>
            <a:off x="3275463" y="71490"/>
            <a:ext cx="3303970" cy="981821"/>
          </a:xfrm>
          <a:prstGeom prst="rect">
            <a:avLst/>
          </a:prstGeom>
        </p:spPr>
      </p:pic>
      <p:pic>
        <p:nvPicPr>
          <p:cNvPr id="2" name="صورة 1">
            <a:extLst>
              <a:ext uri="{FF2B5EF4-FFF2-40B4-BE49-F238E27FC236}">
                <a16:creationId xmlns:a16="http://schemas.microsoft.com/office/drawing/2014/main" id="{44678D3C-0FA9-4AF7-8534-25BE7428D98A}"/>
              </a:ext>
            </a:extLst>
          </p:cNvPr>
          <p:cNvPicPr>
            <a:picLocks noChangeAspect="1"/>
          </p:cNvPicPr>
          <p:nvPr/>
        </p:nvPicPr>
        <p:blipFill>
          <a:blip r:embed="rId5"/>
          <a:stretch>
            <a:fillRect/>
          </a:stretch>
        </p:blipFill>
        <p:spPr>
          <a:xfrm>
            <a:off x="264496" y="2039583"/>
            <a:ext cx="6314937" cy="4246561"/>
          </a:xfrm>
          <a:prstGeom prst="rect">
            <a:avLst/>
          </a:prstGeom>
        </p:spPr>
      </p:pic>
      <p:pic>
        <p:nvPicPr>
          <p:cNvPr id="9" name="We Can 3 (2020) SB_CD 1_44">
            <a:hlinkClick r:id="" action="ppaction://media"/>
            <a:extLst>
              <a:ext uri="{FF2B5EF4-FFF2-40B4-BE49-F238E27FC236}">
                <a16:creationId xmlns:a16="http://schemas.microsoft.com/office/drawing/2014/main" id="{68EAF473-E66D-40A9-A403-0288694BD5F5}"/>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Blur/>
                    </a14:imgEffect>
                  </a14:imgLayer>
                </a14:imgProps>
              </a:ext>
            </a:extLst>
          </a:blip>
          <a:stretch>
            <a:fillRect/>
          </a:stretch>
        </p:blipFill>
        <p:spPr>
          <a:xfrm flipH="1">
            <a:off x="7283387" y="2510051"/>
            <a:ext cx="918949" cy="918949"/>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362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9"/>
                </p:tgtEl>
              </p:cMediaNode>
            </p:audio>
          </p:childTnLst>
        </p:cTn>
      </p:par>
    </p:tnLst>
    <p:bldLst>
      <p:bldP spid="5" grpId="0"/>
      <p:bldP spid="6"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729552" y="259307"/>
            <a:ext cx="6168789"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يطبق الطالب لعبة الصفة المعاكسة</a:t>
            </a:r>
          </a:p>
          <a:p>
            <a:pPr algn="ctr"/>
            <a:r>
              <a:rPr lang="ar-SA" sz="2800" dirty="0">
                <a:cs typeface="+mj-cs"/>
              </a:rPr>
              <a:t>أن يصف الطالب شيء ما </a:t>
            </a:r>
          </a:p>
        </p:txBody>
      </p:sp>
      <p:pic>
        <p:nvPicPr>
          <p:cNvPr id="3" name="صورة 2">
            <a:extLst>
              <a:ext uri="{FF2B5EF4-FFF2-40B4-BE49-F238E27FC236}">
                <a16:creationId xmlns:a16="http://schemas.microsoft.com/office/drawing/2014/main" id="{D615B121-1E2D-4170-BF4C-D08FF02CE483}"/>
              </a:ext>
            </a:extLst>
          </p:cNvPr>
          <p:cNvPicPr>
            <a:picLocks noChangeAspect="1"/>
          </p:cNvPicPr>
          <p:nvPr/>
        </p:nvPicPr>
        <p:blipFill>
          <a:blip r:embed="rId2"/>
          <a:stretch>
            <a:fillRect/>
          </a:stretch>
        </p:blipFill>
        <p:spPr>
          <a:xfrm>
            <a:off x="253051" y="2648305"/>
            <a:ext cx="7650487" cy="2074459"/>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327546" y="1982450"/>
            <a:ext cx="8475260" cy="2308324"/>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Beautiful Nature</a:t>
            </a:r>
          </a:p>
          <a:p>
            <a:pPr algn="ctr"/>
            <a:r>
              <a:rPr lang="ar-SA" sz="7200" b="1" dirty="0">
                <a:solidFill>
                  <a:srgbClr val="552579"/>
                </a:solidFill>
                <a:latin typeface="Comic Sans MS" panose="030F0702030302020204" pitchFamily="66" charset="0"/>
                <a:cs typeface="+mj-cs"/>
              </a:rPr>
              <a:t>الطبيعة الجميلة</a:t>
            </a:r>
            <a:endParaRPr lang="ar-SA" sz="72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64024" y="1914212"/>
            <a:ext cx="8270543" cy="255454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Words in Action </a:t>
            </a:r>
          </a:p>
          <a:p>
            <a:pPr algn="ctr"/>
            <a:r>
              <a:rPr lang="ar-SA" sz="8800" b="1" dirty="0">
                <a:solidFill>
                  <a:srgbClr val="552579"/>
                </a:solidFill>
                <a:latin typeface="Comic Sans MS" panose="030F0702030302020204" pitchFamily="66" charset="0"/>
                <a:cs typeface="+mj-cs"/>
              </a:rPr>
              <a:t>كلمات فعلية</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LASHCARDS - OPPOSITES |authorSTREAM">
            <a:extLst>
              <a:ext uri="{FF2B5EF4-FFF2-40B4-BE49-F238E27FC236}">
                <a16:creationId xmlns:a16="http://schemas.microsoft.com/office/drawing/2014/main" id="{DBC4BCCB-E3D0-4243-8F3F-BF7D60554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940" y="290015"/>
            <a:ext cx="3889612" cy="2917209"/>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511790" y="1965277"/>
            <a:ext cx="4844955" cy="2601607"/>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Opposites flashcards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412542" y="204716"/>
            <a:ext cx="6953535" cy="4571997"/>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r>
              <a:rPr lang="en-US" sz="2000" dirty="0">
                <a:latin typeface="Comic Sans MS" panose="030F0702030302020204" pitchFamily="66" charset="0"/>
              </a:rPr>
              <a:t>Opposites Matching Game : </a:t>
            </a:r>
          </a:p>
          <a:p>
            <a:r>
              <a:rPr lang="en-US" sz="2000" dirty="0">
                <a:latin typeface="Comic Sans MS" panose="030F0702030302020204" pitchFamily="66" charset="0"/>
              </a:rPr>
              <a:t>Divide the class into two teams. The first team will say one of the words and do the action. The second team has to say the opposite word and do that action. If the second team says the correct opposite word, they get a point. If they do not, the first team has a chance to do the action and say the word to get a point. In the next round, the second team will say a word and make the action and the first team has to say the opposite. Continue until all of the opposite words have been used. The team with the most points wins.</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39" end="568"/>
                                            </p:txEl>
                                          </p:spTgt>
                                        </p:tgtEl>
                                        <p:attrNameLst>
                                          <p:attrName>style.visibility</p:attrName>
                                        </p:attrNameLst>
                                      </p:cBhvr>
                                      <p:to>
                                        <p:strVal val="visible"/>
                                      </p:to>
                                    </p:set>
                                    <p:animEffect transition="in" filter="fade">
                                      <p:cBhvr>
                                        <p:cTn id="22" dur="500"/>
                                        <p:tgtEl>
                                          <p:spTgt spid="4">
                                            <p:txEl>
                                              <p:charRg st="39" end="5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mj-cs"/>
              </a:rPr>
              <a:t>مراجعة سريعة للدرس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00A79B5-FA5D-43AD-93B2-A753DBB145A8}"/>
              </a:ext>
            </a:extLst>
          </p:cNvPr>
          <p:cNvPicPr>
            <a:picLocks noChangeAspect="1"/>
          </p:cNvPicPr>
          <p:nvPr/>
        </p:nvPicPr>
        <p:blipFill>
          <a:blip r:embed="rId2"/>
          <a:stretch>
            <a:fillRect/>
          </a:stretch>
        </p:blipFill>
        <p:spPr>
          <a:xfrm>
            <a:off x="1364278" y="177421"/>
            <a:ext cx="6838027" cy="4767120"/>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nths of the Year Poster | Months in a year, Spanish lessons for kids,  English posters">
            <a:extLst>
              <a:ext uri="{FF2B5EF4-FFF2-40B4-BE49-F238E27FC236}">
                <a16:creationId xmlns:a16="http://schemas.microsoft.com/office/drawing/2014/main" id="{CA37CDB1-F6B0-4D1A-B6F2-0109AFDE5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91" y="941696"/>
            <a:ext cx="3997332" cy="5259648"/>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a:extLst>
              <a:ext uri="{FF2B5EF4-FFF2-40B4-BE49-F238E27FC236}">
                <a16:creationId xmlns:a16="http://schemas.microsoft.com/office/drawing/2014/main" id="{0DC5CAF1-8597-45CA-9E71-553DC3CE2767}"/>
              </a:ext>
            </a:extLst>
          </p:cNvPr>
          <p:cNvPicPr>
            <a:picLocks noChangeAspect="1"/>
          </p:cNvPicPr>
          <p:nvPr/>
        </p:nvPicPr>
        <p:blipFill>
          <a:blip r:embed="rId3"/>
          <a:stretch>
            <a:fillRect/>
          </a:stretch>
        </p:blipFill>
        <p:spPr>
          <a:xfrm>
            <a:off x="4803059" y="274162"/>
            <a:ext cx="3788182" cy="4297837"/>
          </a:xfrm>
          <a:prstGeom prst="rect">
            <a:avLst/>
          </a:prstGeom>
          <a:ln>
            <a:solidFill>
              <a:srgbClr val="0070C0"/>
            </a:solidFill>
          </a:ln>
        </p:spPr>
      </p:pic>
    </p:spTree>
    <p:extLst>
      <p:ext uri="{BB962C8B-B14F-4D97-AF65-F5344CB8AC3E}">
        <p14:creationId xmlns:p14="http://schemas.microsoft.com/office/powerpoint/2010/main" val="22035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3002513"/>
            <a:ext cx="1624083" cy="2408352"/>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 point , and say  </a:t>
            </a:r>
          </a:p>
          <a:p>
            <a:pPr algn="ctr"/>
            <a:endParaRPr lang="en-US" sz="1050" dirty="0">
              <a:solidFill>
                <a:srgbClr val="7030A0"/>
              </a:solidFill>
            </a:endParaRPr>
          </a:p>
          <a:p>
            <a:pPr algn="ctr"/>
            <a:r>
              <a:rPr lang="ar-SA" sz="2800" dirty="0">
                <a:solidFill>
                  <a:srgbClr val="7030A0"/>
                </a:solidFill>
                <a:cs typeface="+mj-cs"/>
              </a:rPr>
              <a:t>استمع ، تبع ، ثم اقراء</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234742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4" name="صورة 3">
            <a:extLst>
              <a:ext uri="{FF2B5EF4-FFF2-40B4-BE49-F238E27FC236}">
                <a16:creationId xmlns:a16="http://schemas.microsoft.com/office/drawing/2014/main" id="{1F3A9571-8AA0-4B0E-B30B-8CD04EEBA756}"/>
              </a:ext>
            </a:extLst>
          </p:cNvPr>
          <p:cNvPicPr>
            <a:picLocks noChangeAspect="1"/>
          </p:cNvPicPr>
          <p:nvPr/>
        </p:nvPicPr>
        <p:blipFill>
          <a:blip r:embed="rId4"/>
          <a:stretch>
            <a:fillRect/>
          </a:stretch>
        </p:blipFill>
        <p:spPr>
          <a:xfrm>
            <a:off x="2679010" y="21861"/>
            <a:ext cx="5141155" cy="4927749"/>
          </a:xfrm>
          <a:prstGeom prst="rect">
            <a:avLst/>
          </a:prstGeom>
        </p:spPr>
      </p:pic>
      <p:pic>
        <p:nvPicPr>
          <p:cNvPr id="7" name="We Can 3 (2020) SB_CD 1_43">
            <a:hlinkClick r:id="" action="ppaction://media"/>
            <a:extLst>
              <a:ext uri="{FF2B5EF4-FFF2-40B4-BE49-F238E27FC236}">
                <a16:creationId xmlns:a16="http://schemas.microsoft.com/office/drawing/2014/main" id="{46673406-D60A-4047-861C-385F1D5AEFF7}"/>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aintBrush/>
                    </a14:imgEffect>
                  </a14:imgLayer>
                </a14:imgProps>
              </a:ext>
            </a:extLst>
          </a:blip>
          <a:stretch>
            <a:fillRect/>
          </a:stretch>
        </p:blipFill>
        <p:spPr>
          <a:xfrm>
            <a:off x="2158120" y="4949610"/>
            <a:ext cx="1041779" cy="1041779"/>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2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798</TotalTime>
  <Words>226</Words>
  <Application>Microsoft Office PowerPoint</Application>
  <PresentationFormat>عرض على الشاشة (4:3)</PresentationFormat>
  <Paragraphs>37</Paragraphs>
  <Slides>14</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59</cp:revision>
  <dcterms:created xsi:type="dcterms:W3CDTF">2020-07-29T08:50:48Z</dcterms:created>
  <dcterms:modified xsi:type="dcterms:W3CDTF">2020-09-11T18:46:31Z</dcterms:modified>
</cp:coreProperties>
</file>