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 id="2147483876" r:id="rId2"/>
    <p:sldMasterId id="2147483888" r:id="rId3"/>
    <p:sldMasterId id="2147483900" r:id="rId4"/>
    <p:sldMasterId id="2147483912" r:id="rId5"/>
  </p:sldMasterIdLst>
  <p:sldIdLst>
    <p:sldId id="263" r:id="rId6"/>
    <p:sldId id="258" r:id="rId7"/>
    <p:sldId id="259" r:id="rId8"/>
    <p:sldId id="260" r:id="rId9"/>
    <p:sldId id="261" r:id="rId10"/>
    <p:sldId id="262"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1" d="100"/>
          <a:sy n="71" d="100"/>
        </p:scale>
        <p:origin x="-113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a:xfrm>
            <a:off x="1174044" y="5357592"/>
            <a:ext cx="5034845" cy="365125"/>
          </a:xfrm>
        </p:spPr>
        <p:txBody>
          <a:bodyPr/>
          <a:lstStyle/>
          <a:p>
            <a:endParaRPr lang="ar-SA"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CC9E86C-B885-4FC4-B333-2B4C639F5009}"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39E82B3-AB03-4FC2-8F93-C15E6D5AD5AF}" type="datetimeFigureOut">
              <a:rPr lang="ar-SA" smtClean="0"/>
              <a:pPr/>
              <a:t>08/01/1432</a:t>
            </a:fld>
            <a:endParaRPr lang="ar-SA" dirty="0"/>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dirty="0"/>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DCC9E86C-B885-4FC4-B333-2B4C639F5009}"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DCC9E86C-B885-4FC4-B333-2B4C639F5009}" type="slidenum">
              <a:rPr lang="ar-SA" smtClean="0"/>
              <a:pPr/>
              <a:t>‹#›</a:t>
            </a:fld>
            <a:endParaRPr lang="ar-SA" dirty="0"/>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CC9E86C-B885-4FC4-B333-2B4C639F5009}" type="slidenum">
              <a:rPr lang="ar-SA" smtClean="0"/>
              <a:pPr/>
              <a:t>‹#›</a:t>
            </a:fld>
            <a:endParaRPr lang="ar-SA" dirty="0"/>
          </a:p>
        </p:txBody>
      </p:sp>
      <p:sp>
        <p:nvSpPr>
          <p:cNvPr id="14" name="عنصر نائب للتذييل 13"/>
          <p:cNvSpPr>
            <a:spLocks noGrp="1"/>
          </p:cNvSpPr>
          <p:nvPr>
            <p:ph type="ftr" sz="quarter" idx="12"/>
          </p:nvPr>
        </p:nvSpPr>
        <p:spPr/>
        <p:txBody>
          <a:bodyPr/>
          <a:lstStyle/>
          <a:p>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F39E82B3-AB03-4FC2-8F93-C15E6D5AD5AF}" type="datetimeFigureOut">
              <a:rPr lang="ar-SA" smtClean="0"/>
              <a:pPr/>
              <a:t>08/01/1432</a:t>
            </a:fld>
            <a:endParaRPr lang="ar-SA" dirty="0"/>
          </a:p>
        </p:txBody>
      </p:sp>
      <p:sp>
        <p:nvSpPr>
          <p:cNvPr id="10" name="عنصر نائب لرقم الشريحة 9"/>
          <p:cNvSpPr>
            <a:spLocks noGrp="1"/>
          </p:cNvSpPr>
          <p:nvPr>
            <p:ph type="sldNum" sz="quarter" idx="16"/>
          </p:nvPr>
        </p:nvSpPr>
        <p:spPr/>
        <p:txBody>
          <a:bodyPr rtlCol="0"/>
          <a:lstStyle/>
          <a:p>
            <a:fld id="{DCC9E86C-B885-4FC4-B333-2B4C639F5009}" type="slidenum">
              <a:rPr lang="ar-SA" smtClean="0"/>
              <a:pPr/>
              <a:t>‹#›</a:t>
            </a:fld>
            <a:endParaRPr lang="ar-SA" dirty="0"/>
          </a:p>
        </p:txBody>
      </p:sp>
      <p:sp>
        <p:nvSpPr>
          <p:cNvPr id="12" name="عنصر نائب للتذييل 11"/>
          <p:cNvSpPr>
            <a:spLocks noGrp="1"/>
          </p:cNvSpPr>
          <p:nvPr>
            <p:ph type="ftr" sz="quarter" idx="17"/>
          </p:nvPr>
        </p:nvSpPr>
        <p:spPr/>
        <p:txBody>
          <a:bodyPr rtlCol="0"/>
          <a:lstStyle/>
          <a:p>
            <a:endParaRPr lang="ar-S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F39E82B3-AB03-4FC2-8F93-C15E6D5AD5AF}" type="datetimeFigureOut">
              <a:rPr lang="ar-SA" smtClean="0"/>
              <a:pPr/>
              <a:t>08/01/1432</a:t>
            </a:fld>
            <a:endParaRPr lang="ar-SA" dirty="0"/>
          </a:p>
        </p:txBody>
      </p:sp>
      <p:sp>
        <p:nvSpPr>
          <p:cNvPr id="12" name="عنصر نائب لرقم الشريحة 11"/>
          <p:cNvSpPr>
            <a:spLocks noGrp="1"/>
          </p:cNvSpPr>
          <p:nvPr>
            <p:ph type="sldNum" sz="quarter" idx="16"/>
          </p:nvPr>
        </p:nvSpPr>
        <p:spPr/>
        <p:txBody>
          <a:bodyPr rtlCol="0"/>
          <a:lstStyle/>
          <a:p>
            <a:fld id="{DCC9E86C-B885-4FC4-B333-2B4C639F5009}" type="slidenum">
              <a:rPr lang="ar-SA" smtClean="0"/>
              <a:pPr/>
              <a:t>‹#›</a:t>
            </a:fld>
            <a:endParaRPr lang="ar-SA" dirty="0"/>
          </a:p>
        </p:txBody>
      </p:sp>
      <p:sp>
        <p:nvSpPr>
          <p:cNvPr id="14" name="عنصر نائب للتذييل 13"/>
          <p:cNvSpPr>
            <a:spLocks noGrp="1"/>
          </p:cNvSpPr>
          <p:nvPr>
            <p:ph type="ftr" sz="quarter" idx="17"/>
          </p:nvPr>
        </p:nvSpPr>
        <p:spPr/>
        <p:txBody>
          <a:bodyPr rtlCol="0"/>
          <a:lstStyle/>
          <a:p>
            <a:endParaRPr lang="ar-SA" dirty="0"/>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DCC9E86C-B885-4FC4-B333-2B4C639F5009}" type="slidenum">
              <a:rPr lang="ar-SA" smtClean="0"/>
              <a:pPr/>
              <a:t>‹#›</a:t>
            </a:fld>
            <a:endParaRPr lang="ar-S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DCC9E86C-B885-4FC4-B333-2B4C639F5009}" type="slidenum">
              <a:rPr lang="ar-SA" smtClean="0"/>
              <a:pPr/>
              <a:t>‹#›</a:t>
            </a:fld>
            <a:endParaRPr lang="ar-S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DCC9E86C-B885-4FC4-B333-2B4C639F5009}" type="slidenum">
              <a:rPr lang="ar-SA" smtClean="0"/>
              <a:pPr/>
              <a:t>‹#›</a:t>
            </a:fld>
            <a:endParaRPr lang="ar-SA" dirty="0"/>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عنصر نائب للتاريخ 11"/>
          <p:cNvSpPr>
            <a:spLocks noGrp="1"/>
          </p:cNvSpPr>
          <p:nvPr>
            <p:ph type="dt" sz="half" idx="10"/>
          </p:nvPr>
        </p:nvSpPr>
        <p:spPr>
          <a:xfrm>
            <a:off x="6248400" y="6248400"/>
            <a:ext cx="2667000" cy="365125"/>
          </a:xfrm>
        </p:spPr>
        <p:txBody>
          <a:bodyPr rtlCol="0"/>
          <a:lstStyle/>
          <a:p>
            <a:fld id="{F39E82B3-AB03-4FC2-8F93-C15E6D5AD5AF}" type="datetimeFigureOut">
              <a:rPr lang="ar-SA" smtClean="0"/>
              <a:pPr/>
              <a:t>08/01/1432</a:t>
            </a:fld>
            <a:endParaRPr lang="ar-SA" dirty="0"/>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DCC9E86C-B885-4FC4-B333-2B4C639F5009}" type="slidenum">
              <a:rPr lang="ar-SA" smtClean="0"/>
              <a:pPr/>
              <a:t>‹#›</a:t>
            </a:fld>
            <a:endParaRPr lang="ar-SA" dirty="0"/>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A" dirty="0"/>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dirty="0"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F39E82B3-AB03-4FC2-8F93-C15E6D5AD5AF}" type="datetimeFigureOut">
              <a:rPr lang="ar-SA" smtClean="0"/>
              <a:pPr/>
              <a:t>08/01/1432</a:t>
            </a:fld>
            <a:endParaRPr lang="ar-SA" dirty="0"/>
          </a:p>
        </p:txBody>
      </p:sp>
      <p:sp>
        <p:nvSpPr>
          <p:cNvPr id="5" name="عنصر نائب للتذييل 4"/>
          <p:cNvSpPr>
            <a:spLocks noGrp="1"/>
          </p:cNvSpPr>
          <p:nvPr>
            <p:ph type="ftr" sz="quarter" idx="11"/>
          </p:nvPr>
        </p:nvSpPr>
        <p:spPr>
          <a:xfrm>
            <a:off x="457201" y="6248207"/>
            <a:ext cx="5573483" cy="365125"/>
          </a:xfrm>
        </p:spPr>
        <p:txBody>
          <a:bodyPr/>
          <a:lstStyle/>
          <a:p>
            <a:endParaRPr lang="ar-SA" dirty="0"/>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DCC9E86C-B885-4FC4-B333-2B4C639F5009}" type="slidenum">
              <a:rPr lang="ar-SA" smtClean="0"/>
              <a:pPr/>
              <a:t>‹#›</a:t>
            </a:fld>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CC9E86C-B885-4FC4-B333-2B4C639F5009}" type="slidenum">
              <a:rPr lang="ar-SA" smtClean="0"/>
              <a:pPr/>
              <a:t>‹#›</a:t>
            </a:fld>
            <a:endParaRPr lang="ar-SA"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DCC9E86C-B885-4FC4-B333-2B4C639F5009}" type="slidenum">
              <a:rPr lang="ar-SA" smtClean="0"/>
              <a:pPr/>
              <a:t>‹#›</a:t>
            </a:fld>
            <a:endParaRPr lang="ar-SA"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DCC9E86C-B885-4FC4-B333-2B4C639F5009}" type="slidenum">
              <a:rPr lang="ar-SA" smtClean="0"/>
              <a:pPr/>
              <a:t>‹#›</a:t>
            </a:fld>
            <a:endParaRPr lang="ar-SA"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19" name="Footer Placeholder 18"/>
          <p:cNvSpPr>
            <a:spLocks noGrp="1"/>
          </p:cNvSpPr>
          <p:nvPr>
            <p:ph type="ftr" sz="quarter" idx="11"/>
          </p:nvPr>
        </p:nvSpPr>
        <p:spPr/>
        <p:txBody>
          <a:bodyPr/>
          <a:lstStyle/>
          <a:p>
            <a:endParaRPr lang="ar-SA" dirty="0"/>
          </a:p>
        </p:txBody>
      </p:sp>
      <p:sp>
        <p:nvSpPr>
          <p:cNvPr id="27" name="Slide Number Placeholder 2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a:xfrm>
            <a:off x="8077200" y="6356350"/>
            <a:ext cx="609600" cy="365125"/>
          </a:xfrm>
        </p:spPr>
        <p:txBody>
          <a:bodyPr/>
          <a:lstStyle/>
          <a:p>
            <a:fld id="{DCC9E86C-B885-4FC4-B333-2B4C639F5009}" type="slidenum">
              <a:rPr lang="ar-SA" smtClean="0"/>
              <a:pPr/>
              <a:t>‹#›</a:t>
            </a:fld>
            <a:endParaRPr lang="ar-S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bwMode="white"/>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DCC9E86C-B885-4FC4-B333-2B4C639F5009}" type="slidenum">
              <a:rPr lang="ar-SA" smtClean="0"/>
              <a:pPr/>
              <a:t>‹#›</a:t>
            </a:fld>
            <a:endParaRPr lang="ar-SA" dirty="0"/>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DCC9E86C-B885-4FC4-B333-2B4C639F5009}" type="slidenum">
              <a:rPr lang="ar-SA" smtClean="0"/>
              <a:pPr/>
              <a:t>‹#›</a:t>
            </a:fld>
            <a:endParaRPr lang="ar-SA"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82B3-AB03-4FC2-8F93-C15E6D5AD5AF}" type="datetimeFigureOut">
              <a:rPr lang="ar-SA" smtClean="0"/>
              <a:pPr/>
              <a:t>08/01/1432</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DCC9E86C-B885-4FC4-B333-2B4C639F5009}"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a:xfrm rot="-60000">
            <a:off x="914554" y="5829261"/>
            <a:ext cx="3522607" cy="365125"/>
          </a:xfrm>
        </p:spPr>
        <p:txBody>
          <a:bodyPr/>
          <a:lstStyle/>
          <a:p>
            <a:endParaRPr lang="ar-SA" dirty="0"/>
          </a:p>
        </p:txBody>
      </p:sp>
      <p:sp>
        <p:nvSpPr>
          <p:cNvPr id="7" name="Slide Number Placeholder 6"/>
          <p:cNvSpPr>
            <a:spLocks noGrp="1"/>
          </p:cNvSpPr>
          <p:nvPr>
            <p:ph type="sldNum" sz="quarter" idx="12"/>
          </p:nvPr>
        </p:nvSpPr>
        <p:spPr>
          <a:xfrm rot="60000">
            <a:off x="7557313" y="5896961"/>
            <a:ext cx="554023" cy="365125"/>
          </a:xfrm>
        </p:spPr>
        <p:txBody>
          <a:bodyPr/>
          <a:lstStyle/>
          <a:p>
            <a:fld id="{DCC9E86C-B885-4FC4-B333-2B4C639F5009}"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F39E82B3-AB03-4FC2-8F93-C15E6D5AD5AF}" type="datetimeFigureOut">
              <a:rPr lang="ar-SA" smtClean="0"/>
              <a:pPr/>
              <a:t>08/01/1432</a:t>
            </a:fld>
            <a:endParaRPr lang="ar-SA" dirty="0"/>
          </a:p>
        </p:txBody>
      </p:sp>
      <p:sp>
        <p:nvSpPr>
          <p:cNvPr id="6" name="Footer Placeholder 5"/>
          <p:cNvSpPr>
            <a:spLocks noGrp="1"/>
          </p:cNvSpPr>
          <p:nvPr>
            <p:ph type="ftr" sz="quarter" idx="11"/>
          </p:nvPr>
        </p:nvSpPr>
        <p:spPr>
          <a:xfrm rot="-60000">
            <a:off x="914569" y="5831037"/>
            <a:ext cx="3319043" cy="365125"/>
          </a:xfrm>
        </p:spPr>
        <p:txBody>
          <a:bodyPr/>
          <a:lstStyle/>
          <a:p>
            <a:endParaRPr lang="ar-SA" dirty="0"/>
          </a:p>
        </p:txBody>
      </p:sp>
      <p:sp>
        <p:nvSpPr>
          <p:cNvPr id="7" name="Slide Number Placeholder 6"/>
          <p:cNvSpPr>
            <a:spLocks noGrp="1"/>
          </p:cNvSpPr>
          <p:nvPr>
            <p:ph type="sldNum" sz="quarter" idx="12"/>
          </p:nvPr>
        </p:nvSpPr>
        <p:spPr>
          <a:xfrm rot="60000">
            <a:off x="7562089" y="5900026"/>
            <a:ext cx="554023" cy="365125"/>
          </a:xfrm>
        </p:spPr>
        <p:txBody>
          <a:bodyPr/>
          <a:lstStyle/>
          <a:p>
            <a:fld id="{DCC9E86C-B885-4FC4-B333-2B4C639F5009}"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CC9E86C-B885-4FC4-B333-2B4C639F5009}"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39E82B3-AB03-4FC2-8F93-C15E6D5AD5AF}" type="datetimeFigureOut">
              <a:rPr lang="ar-SA" smtClean="0"/>
              <a:pPr/>
              <a:t>08/01/1432</a:t>
            </a:fld>
            <a:endParaRPr lang="ar-SA" dirty="0"/>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dirty="0"/>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CC9E86C-B885-4FC4-B333-2B4C639F5009}"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CC9E86C-B885-4FC4-B333-2B4C639F5009}"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9E82B3-AB03-4FC2-8F93-C15E6D5AD5AF}" type="datetimeFigureOut">
              <a:rPr lang="ar-SA" smtClean="0"/>
              <a:pPr/>
              <a:t>08/01/1432</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CC9E86C-B885-4FC4-B333-2B4C639F5009}" type="slidenum">
              <a:rPr lang="ar-SA" smtClean="0"/>
              <a:pPr/>
              <a:t>‹#›</a:t>
            </a:fld>
            <a:endParaRPr lang="ar-S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39E82B3-AB03-4FC2-8F93-C15E6D5AD5AF}" type="datetimeFigureOut">
              <a:rPr lang="ar-SA" smtClean="0"/>
              <a:pPr/>
              <a:t>08/01/1432</a:t>
            </a:fld>
            <a:endParaRPr lang="ar-SA"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CC9E86C-B885-4FC4-B333-2B4C639F5009}"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7"/>
          <p:cNvSpPr txBox="1">
            <a:spLocks/>
          </p:cNvSpPr>
          <p:nvPr/>
        </p:nvSpPr>
        <p:spPr>
          <a:xfrm>
            <a:off x="2357422" y="142852"/>
            <a:ext cx="4929222" cy="928694"/>
          </a:xfrm>
          <a:prstGeom prst="rect">
            <a:avLst/>
          </a:prstGeom>
        </p:spPr>
        <p:style>
          <a:lnRef idx="1">
            <a:schemeClr val="accent4"/>
          </a:lnRef>
          <a:fillRef idx="3">
            <a:schemeClr val="accent4"/>
          </a:fillRef>
          <a:effectRef idx="2">
            <a:schemeClr val="accent4"/>
          </a:effectRef>
          <a:fontRef idx="minor">
            <a:schemeClr val="lt1"/>
          </a:fontRef>
        </p:style>
        <p:txBody>
          <a:bodyPr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
            </a:r>
            <a:b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br>
            <a:r>
              <a:rPr kumimoji="0" lang="ar-SA" sz="4400" b="1" i="0" u="sng" strike="noStrike" kern="1200" normalizeH="0" baseline="0" noProof="0" dirty="0" smtClean="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rPr>
              <a:t>أنواع الشركات :</a:t>
            </a:r>
            <a:endParaRPr kumimoji="0" lang="ar-SA" sz="4400" b="1" i="0" u="sng" strike="noStrike" kern="1200" normalizeH="0" baseline="0" noProof="0" dirty="0">
              <a:solidFill>
                <a:srgbClr val="C00000"/>
              </a:solidFill>
              <a:effectLst>
                <a:outerShdw blurRad="38100" dist="38100" dir="2700000" algn="tl">
                  <a:srgbClr val="000000">
                    <a:alpha val="43137"/>
                  </a:srgbClr>
                </a:outerShdw>
              </a:effectLst>
              <a:uLnTx/>
              <a:uFillTx/>
              <a:latin typeface="Gill Sans MT"/>
              <a:ea typeface="+mj-ea"/>
              <a:cs typeface="DecoType Naskh Variants" pitchFamily="2" charset="-78"/>
            </a:endParaRPr>
          </a:p>
        </p:txBody>
      </p:sp>
      <p:sp>
        <p:nvSpPr>
          <p:cNvPr id="8" name="سهم للأسفل 7"/>
          <p:cNvSpPr/>
          <p:nvPr/>
        </p:nvSpPr>
        <p:spPr>
          <a:xfrm rot="19078413">
            <a:off x="5931415" y="1148678"/>
            <a:ext cx="333816" cy="12588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9" name="سهم للأسفل 8"/>
          <p:cNvSpPr/>
          <p:nvPr/>
        </p:nvSpPr>
        <p:spPr>
          <a:xfrm rot="2687142">
            <a:off x="3632232" y="1139359"/>
            <a:ext cx="333816" cy="112018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10" name="مستطيل ذو زوايا قطرية مستديرة 9"/>
          <p:cNvSpPr/>
          <p:nvPr/>
        </p:nvSpPr>
        <p:spPr>
          <a:xfrm>
            <a:off x="5143504" y="2357430"/>
            <a:ext cx="3643338" cy="107157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u="sng" dirty="0" smtClean="0">
                <a:solidFill>
                  <a:schemeClr val="tx1"/>
                </a:solidFill>
                <a:cs typeface="DecoType Naskh Variants" pitchFamily="2" charset="-78"/>
              </a:rPr>
              <a:t>النوع الأول : شركات الأشخاص </a:t>
            </a:r>
            <a:endParaRPr lang="ar-SA" sz="1600" b="1" u="sng" dirty="0">
              <a:solidFill>
                <a:schemeClr val="tx1"/>
              </a:solidFill>
              <a:cs typeface="DecoType Naskh Variants" pitchFamily="2" charset="-78"/>
            </a:endParaRPr>
          </a:p>
        </p:txBody>
      </p:sp>
      <p:sp>
        <p:nvSpPr>
          <p:cNvPr id="11" name="مستطيل ذو زوايا قطرية مستديرة 10"/>
          <p:cNvSpPr/>
          <p:nvPr/>
        </p:nvSpPr>
        <p:spPr>
          <a:xfrm>
            <a:off x="857224" y="2357430"/>
            <a:ext cx="3714776" cy="1071570"/>
          </a:xfrm>
          <a:prstGeom prst="round2Diag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u="sng" dirty="0" smtClean="0">
                <a:solidFill>
                  <a:schemeClr val="tx1"/>
                </a:solidFill>
                <a:cs typeface="DecoType Naskh Variants" pitchFamily="2" charset="-78"/>
              </a:rPr>
              <a:t>النوع الأول : شركات الأموال </a:t>
            </a:r>
            <a:endParaRPr lang="ar-SA" sz="1600" b="1" u="sng" dirty="0">
              <a:solidFill>
                <a:schemeClr val="tx1"/>
              </a:solidFill>
              <a:cs typeface="DecoType Naskh Variants" pitchFamily="2" charset="-78"/>
            </a:endParaRPr>
          </a:p>
        </p:txBody>
      </p:sp>
      <p:sp>
        <p:nvSpPr>
          <p:cNvPr id="12" name="عنوان فرعي 9"/>
          <p:cNvSpPr txBox="1">
            <a:spLocks/>
          </p:cNvSpPr>
          <p:nvPr/>
        </p:nvSpPr>
        <p:spPr>
          <a:xfrm>
            <a:off x="2028852" y="3929066"/>
            <a:ext cx="6400800" cy="1993776"/>
          </a:xfrm>
          <a:prstGeom prst="rect">
            <a:avLst/>
          </a:prstGeom>
        </p:spPr>
        <p:txBody>
          <a:bodyPr vert="horz">
            <a:normAutofit/>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a:buChar char=""/>
              <a:tabLst/>
              <a:defRPr/>
            </a:pPr>
            <a:r>
              <a:rPr kumimoji="0" lang="ar-SA" sz="3200" b="1" i="0" u="none" strike="noStrike" kern="1200" normalizeH="0" baseline="0" noProof="0" dirty="0" smtClean="0">
                <a:solidFill>
                  <a:srgbClr val="C00000"/>
                </a:solidFill>
                <a:effectLst>
                  <a:outerShdw blurRad="38100" dist="38100" dir="2700000" algn="tl">
                    <a:srgbClr val="000000">
                      <a:alpha val="43137"/>
                    </a:srgbClr>
                  </a:outerShdw>
                </a:effectLst>
                <a:uLnTx/>
                <a:uFillTx/>
                <a:latin typeface="+mn-lt"/>
                <a:ea typeface="+mn-ea"/>
                <a:cs typeface="+mn-cs"/>
              </a:rPr>
              <a:t>النوع الأول : شركات الأشخاص : </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a:buChar char=""/>
              <a:tabLst/>
              <a:defRPr/>
            </a:pPr>
            <a:r>
              <a:rPr kumimoji="0" lang="ar-SA" sz="24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rPr>
              <a:t>وهي الشركات التي يبرز فيها الجانب الشخصي وتتكون من شركاء يعرف بعضهم بعضا وينفسخ عقد الشريك بموته أو الحجر عليه .</a:t>
            </a:r>
            <a:endParaRPr kumimoji="0" lang="ar-SA" sz="2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p:txBody>
      </p:sp>
    </p:spTree>
    <p:extLst>
      <p:ext uri="{BB962C8B-B14F-4D97-AF65-F5344CB8AC3E}">
        <p14:creationId xmlns:p14="http://schemas.microsoft.com/office/powerpoint/2010/main" xmlns="" val="1719730160"/>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وشركات الأشخاص أنواع ، أبرزها ما يلي : </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عنصر نائب للمحتوى 1"/>
          <p:cNvSpPr>
            <a:spLocks noGrp="1"/>
          </p:cNvSpPr>
          <p:nvPr>
            <p:ph sz="quarter" idx="1"/>
          </p:nvPr>
        </p:nvSpPr>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ar-SA" b="1" u="sng" cap="all" dirty="0" smtClean="0">
                <a:ln w="0"/>
                <a:solidFill>
                  <a:srgbClr val="FF0000"/>
                </a:solidFill>
                <a:effectLst>
                  <a:reflection blurRad="12700" stA="50000" endPos="50000" dist="5000" dir="5400000" sy="-100000" rotWithShape="0"/>
                </a:effectLst>
              </a:rPr>
              <a:t>أولا : </a:t>
            </a:r>
            <a:r>
              <a:rPr lang="ar-SA"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شركات العنان ، </a:t>
            </a:r>
            <a:r>
              <a:rPr lang="ar-SA" b="1" u="sng" cap="all" dirty="0" smtClean="0">
                <a:ln w="0"/>
                <a:solidFill>
                  <a:srgbClr val="FF0000"/>
                </a:solidFill>
                <a:effectLst>
                  <a:reflection blurRad="12700" stA="50000" endPos="50000" dist="5000" dir="5400000" sy="-100000" rotWithShape="0"/>
                </a:effectLst>
              </a:rPr>
              <a:t>وهي :</a:t>
            </a:r>
            <a:r>
              <a:rPr lang="ar-SA"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اشتراك اثنين فأكثر بماليهما ليعملا فيه ببدنيهما والربح لهما . </a:t>
            </a:r>
          </a:p>
          <a:p>
            <a:endPar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ar-SA" b="1" cap="all" dirty="0" smtClean="0">
                <a:ln w="0"/>
                <a:solidFill>
                  <a:srgbClr val="FF0000"/>
                </a:solidFill>
                <a:effectLst>
                  <a:reflection blurRad="12700" stA="50000" endPos="50000" dist="5000" dir="5400000" sy="-100000" rotWithShape="0"/>
                </a:effectLst>
              </a:rPr>
              <a:t>مثــالها :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اشترك صالح وخالد بخمسين ألف ريال من كل منهما ليعملا جميعا بهذا المال في شراء الملابس وبيعها ، على ان يقتسما الربح بحسب الاتفاق وأما الخسارة فيجب ان يتحمل كل منهما نصفها . </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71973016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algn="ctr"/>
            <a:r>
              <a:rPr lang="ar-SA"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ثــانيا : شركة المضاربة </a:t>
            </a:r>
            <a:endParaRPr lang="ar-SA"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عنصر نائب للمحتوى 2"/>
          <p:cNvSpPr>
            <a:spLocks noGrp="1"/>
          </p:cNvSpPr>
          <p:nvPr>
            <p:ph idx="1"/>
          </p:nvPr>
        </p:nvSpPr>
        <p:spPr/>
        <p:txBody>
          <a:bodyPr/>
          <a:lstStyle/>
          <a:p>
            <a:r>
              <a:rPr lang="ar-SA" b="1" u="sng" dirty="0" smtClean="0">
                <a:ln w="1905"/>
                <a:solidFill>
                  <a:srgbClr val="00B050"/>
                </a:solidFill>
                <a:effectLst>
                  <a:innerShdw blurRad="69850" dist="43180" dir="5400000">
                    <a:srgbClr val="000000">
                      <a:alpha val="65000"/>
                    </a:srgbClr>
                  </a:innerShdw>
                </a:effectLst>
              </a:rPr>
              <a:t>وهي: </a:t>
            </a:r>
            <a:r>
              <a:rPr lang="ar-S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دفع مال لمن يتجر به والربح بينهما . </a:t>
            </a:r>
          </a:p>
          <a:p>
            <a:endPar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SA" b="1" dirty="0" smtClean="0">
                <a:ln w="1905"/>
                <a:solidFill>
                  <a:srgbClr val="00B050"/>
                </a:solidFill>
                <a:effectLst>
                  <a:innerShdw blurRad="69850" dist="43180" dir="5400000">
                    <a:srgbClr val="000000">
                      <a:alpha val="65000"/>
                    </a:srgbClr>
                  </a:innerShdw>
                </a:effectLst>
              </a:rPr>
              <a:t>مثالها: </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دفع صالح لخالد مئة ألف ريال ليتاجر له بها في شراء التمور وبيعها ، على أن يكون لصالح - وهو رب المال – سبعون بالمئة من الربح ولخالد - وهو العامل – ثلاثون بالمئة وأما الخسارة فيجب ان تكون على رأس المال ، ولا يتحمل العامل من الخسارة  شيء لأنه سيضيع عليه جهده إلا اذا حصل منه تعدٍ أو تفريط فيتحمل من الخسارة بقدر ذلــك </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72147709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2204864"/>
            <a:ext cx="7745505" cy="3877815"/>
          </a:xfrm>
        </p:spPr>
        <p:txBody>
          <a:bodyPr>
            <a:normAutofit/>
          </a:bodyPr>
          <a:lstStyle/>
          <a:p>
            <a:r>
              <a:rPr lang="ar-SA"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وهي : أن يشترك اثنان فأكثر فيما يكتسبان بأبدانهما . </a:t>
            </a:r>
          </a:p>
          <a:p>
            <a:endPar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مثالها : اشترك صالح وخالد في عمل معين كخياطة ، وسباكة ، ونجارة ، وإصلاح أجهزة ، ونحو ذلك ، على ان يقتسما الربح بحسب الاتفاق ولا خسارة هنا لعدم وجود رأس مال .    </a:t>
            </a:r>
            <a:endPar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عنوان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ثالثا : شركة الأبدان </a:t>
            </a:r>
            <a:endParaRPr lang="ar-SA"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5272163"/>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SA" u="sng" dirty="0" smtClean="0"/>
              <a:t>رابعا : شركة التضامن </a:t>
            </a:r>
            <a:endParaRPr lang="ar-SA" u="sng" dirty="0"/>
          </a:p>
        </p:txBody>
      </p:sp>
      <p:sp>
        <p:nvSpPr>
          <p:cNvPr id="2" name="عنصر نائب للمحتوى 1"/>
          <p:cNvSpPr>
            <a:spLocks noGrp="1"/>
          </p:cNvSpPr>
          <p:nvPr>
            <p:ph idx="1"/>
          </p:nvPr>
        </p:nvSpPr>
        <p:spPr>
          <a:xfrm>
            <a:off x="699247" y="2132855"/>
            <a:ext cx="7745505" cy="4176465"/>
          </a:xfrm>
        </p:spPr>
        <p:txBody>
          <a:bodyPr/>
          <a:lstStyle/>
          <a:p>
            <a:r>
              <a:rPr lang="ar-SA" u="sng" dirty="0" smtClean="0">
                <a:solidFill>
                  <a:srgbClr val="FF0000"/>
                </a:solidFill>
              </a:rPr>
              <a:t>وهي</a:t>
            </a:r>
            <a:r>
              <a:rPr lang="ar-SA" u="sng" dirty="0" smtClean="0"/>
              <a:t> : اشتراك اثنين فأكثر بحيث يكونان مسئولين بالتضامن في جميع اموالهما عن ديون الشركة . </a:t>
            </a:r>
          </a:p>
          <a:p>
            <a:r>
              <a:rPr lang="ar-SA" u="sng" dirty="0" smtClean="0">
                <a:solidFill>
                  <a:srgbClr val="FF0000"/>
                </a:solidFill>
              </a:rPr>
              <a:t>مثالها </a:t>
            </a:r>
            <a:r>
              <a:rPr lang="ar-SA" dirty="0" smtClean="0"/>
              <a:t>: أنشأ صالح وخالد شركة تضامن مناصفة بينهما وبعد فترة تراكمت الديون على الشركة حتى بلغت مليون ريال فلما صفيت الشركة تبين ان قيمة موجوداتها ثمانمائة ألف ريال فقط فهنا يطالب كل واحد منهما بدفع مئة الف ريال من ماله الخاص لاستكمال سداد الديون .</a:t>
            </a:r>
          </a:p>
          <a:p>
            <a:r>
              <a:rPr lang="ar-SA" u="sng" dirty="0" smtClean="0">
                <a:solidFill>
                  <a:srgbClr val="FF0000"/>
                </a:solidFill>
              </a:rPr>
              <a:t>حكمها</a:t>
            </a:r>
            <a:r>
              <a:rPr lang="ar-SA" dirty="0" smtClean="0"/>
              <a:t>: شركة التضامن جائزة بشرط مراعاة الشروط العامة في الشركات وتكيف شرعا على أنها شركة عنان . </a:t>
            </a:r>
            <a:endParaRPr lang="ar-SA" dirty="0"/>
          </a:p>
        </p:txBody>
      </p:sp>
    </p:spTree>
    <p:extLst>
      <p:ext uri="{BB962C8B-B14F-4D97-AF65-F5344CB8AC3E}">
        <p14:creationId xmlns:p14="http://schemas.microsoft.com/office/powerpoint/2010/main" xmlns="" val="383027444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1142984"/>
            <a:ext cx="6400800" cy="685800"/>
          </a:xfrm>
        </p:spPr>
        <p:txBody>
          <a:bodyPr/>
          <a:lstStyle/>
          <a:p>
            <a:r>
              <a:rPr lang="ar-SA"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خامساً : شركة المُحاصة </a:t>
            </a:r>
            <a:endParaRPr lang="ar-SA"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785786" y="2143116"/>
            <a:ext cx="7286676" cy="3571900"/>
          </a:xfrm>
        </p:spPr>
        <p:txBody>
          <a:bodyPr>
            <a:noAutofit/>
          </a:bodyPr>
          <a:lstStyle/>
          <a:p>
            <a:r>
              <a:rPr lang="ar-SA" sz="2000" b="1" u="sng" dirty="0" smtClean="0">
                <a:solidFill>
                  <a:srgbClr val="FF0000"/>
                </a:solidFill>
              </a:rPr>
              <a:t>وهي</a:t>
            </a:r>
            <a:r>
              <a:rPr lang="ar-SA" sz="2000" b="1" u="sng" dirty="0" smtClean="0"/>
              <a:t> : شركة غير مسجلة رسميا تنعقد بين شخصين أو أكثر على ان يتولى العمل فيها أحد الشركاء باسمه الخاص .</a:t>
            </a:r>
          </a:p>
          <a:p>
            <a:r>
              <a:rPr lang="ar-SA" sz="2000" b="1" u="sng" dirty="0" smtClean="0">
                <a:solidFill>
                  <a:srgbClr val="FF0000"/>
                </a:solidFill>
              </a:rPr>
              <a:t>مثالها</a:t>
            </a:r>
            <a:r>
              <a:rPr lang="ar-SA" sz="2000" b="1" dirty="0" smtClean="0"/>
              <a:t> : دفع صالح مليون ريال لأخيه خالد الذي يملك معرض سيارات وذلك لأنشاء شركة محاصة بينهما </a:t>
            </a:r>
            <a:r>
              <a:rPr lang="ar-SA" sz="2000" b="1" dirty="0"/>
              <a:t>ف</a:t>
            </a:r>
            <a:r>
              <a:rPr lang="ar-SA" sz="2000" b="1" dirty="0" smtClean="0"/>
              <a:t>كان خالد يشتري السيارات ويتعامل مع الأخرين باسمه الخاص وتسجل السيارات باسمه والربح بينهما بحسب الاتفاق والخسارة على حسب رأس المال .  </a:t>
            </a:r>
          </a:p>
          <a:p>
            <a:r>
              <a:rPr lang="ar-SA" sz="2000" b="1" u="sng" dirty="0" smtClean="0">
                <a:solidFill>
                  <a:srgbClr val="FF0000"/>
                </a:solidFill>
              </a:rPr>
              <a:t>حكمها</a:t>
            </a:r>
            <a:r>
              <a:rPr lang="ar-SA" sz="2000" b="1" dirty="0" smtClean="0"/>
              <a:t> : شركة المحاصة جائزة متى ما استوفت الشروط العامة في الشركات وتكيف شرعا على انها شركة مضاربه . </a:t>
            </a:r>
            <a:endParaRPr lang="ar-SA" sz="2000" b="1" dirty="0"/>
          </a:p>
        </p:txBody>
      </p:sp>
    </p:spTree>
    <p:extLst>
      <p:ext uri="{BB962C8B-B14F-4D97-AF65-F5344CB8AC3E}">
        <p14:creationId xmlns:p14="http://schemas.microsoft.com/office/powerpoint/2010/main" xmlns="" val="358534712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241</TotalTime>
  <Words>393</Words>
  <Application>Microsoft Office PowerPoint</Application>
  <PresentationFormat>عرض على الشاشة (3:4)‏</PresentationFormat>
  <Paragraphs>25</Paragraphs>
  <Slides>6</Slides>
  <Notes>0</Notes>
  <HiddenSlides>0</HiddenSlides>
  <MMClips>0</MMClips>
  <ScaleCrop>false</ScaleCrop>
  <HeadingPairs>
    <vt:vector size="4" baseType="variant">
      <vt:variant>
        <vt:lpstr>سمة</vt:lpstr>
      </vt:variant>
      <vt:variant>
        <vt:i4>5</vt:i4>
      </vt:variant>
      <vt:variant>
        <vt:lpstr>عناوين الشرائح</vt:lpstr>
      </vt:variant>
      <vt:variant>
        <vt:i4>6</vt:i4>
      </vt:variant>
    </vt:vector>
  </HeadingPairs>
  <TitlesOfParts>
    <vt:vector size="11" baseType="lpstr">
      <vt:lpstr>دبوس تثبيت</vt:lpstr>
      <vt:lpstr>ألوان متوسطة</vt:lpstr>
      <vt:lpstr>غلاف فني</vt:lpstr>
      <vt:lpstr>تدفق</vt:lpstr>
      <vt:lpstr>فن الخياطه الرفيعة</vt:lpstr>
      <vt:lpstr>الشريحة 1</vt:lpstr>
      <vt:lpstr>وشركات الأشخاص أنواع ، أبرزها ما يلي : </vt:lpstr>
      <vt:lpstr>ثــانيا : شركة المضاربة </vt:lpstr>
      <vt:lpstr>ثالثا : شركة الأبدان </vt:lpstr>
      <vt:lpstr>رابعا : شركة التضامن </vt:lpstr>
      <vt:lpstr>خامساً : شركة المُحاصة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الشركات :</dc:title>
  <dc:creator>عبود</dc:creator>
  <cp:lastModifiedBy>Al Fajar</cp:lastModifiedBy>
  <cp:revision>16</cp:revision>
  <dcterms:created xsi:type="dcterms:W3CDTF">2010-10-01T16:02:25Z</dcterms:created>
  <dcterms:modified xsi:type="dcterms:W3CDTF">2010-12-14T13:59:21Z</dcterms:modified>
</cp:coreProperties>
</file>