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DAF81-7784-411F-96E2-D3567DD09E06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4BF5-21DD-46FA-8F2D-8B89872C98C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784126">
            <a:off x="457200" y="1928802"/>
            <a:ext cx="8229600" cy="2786082"/>
          </a:xfrm>
        </p:spPr>
        <p:txBody>
          <a:bodyPr>
            <a:normAutofit/>
          </a:bodyPr>
          <a:lstStyle/>
          <a:p>
            <a:r>
              <a:rPr lang="ar-SA" sz="7200" b="1" spc="300" dirty="0" smtClean="0">
                <a:solidFill>
                  <a:schemeClr val="bg1"/>
                </a:solidFill>
              </a:rPr>
              <a:t>الشروط في النكاح </a:t>
            </a:r>
            <a:endParaRPr lang="ar-SA" sz="7200" b="1" spc="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78595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chemeClr val="bg1"/>
                </a:solidFill>
              </a:rPr>
              <a:t>ما المقصود بالشروط في النكاح </a:t>
            </a:r>
            <a:r>
              <a:rPr lang="ar-SA" sz="6000" i="1" dirty="0" smtClean="0"/>
              <a:t>؟</a:t>
            </a:r>
            <a:endParaRPr lang="ar-SA" sz="6000" i="1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2768601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bg1"/>
                </a:solidFill>
              </a:rPr>
              <a:t>ما يشترطه أحد الزوجين على الآخر في عقد الزواج </a:t>
            </a:r>
            <a:r>
              <a:rPr lang="ar-SA" sz="4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/>
          </a:bodyPr>
          <a:lstStyle/>
          <a:p>
            <a:r>
              <a:rPr lang="ar-SA" sz="6600" i="1" dirty="0" smtClean="0">
                <a:solidFill>
                  <a:schemeClr val="bg1"/>
                </a:solidFill>
              </a:rPr>
              <a:t>أنواع الشروط</a:t>
            </a:r>
            <a:endParaRPr lang="ar-SA" sz="6600" i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3643337"/>
          </a:xfrm>
        </p:spPr>
        <p:txBody>
          <a:bodyPr>
            <a:normAutofit/>
          </a:bodyPr>
          <a:lstStyle/>
          <a:p>
            <a:endParaRPr lang="ar-SA" sz="3600" dirty="0" smtClean="0"/>
          </a:p>
          <a:p>
            <a:pPr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- تنقسم الشروط في النكاح إلى قسمين :</a:t>
            </a:r>
          </a:p>
          <a:p>
            <a:pPr>
              <a:buNone/>
            </a:pPr>
            <a:endParaRPr lang="ar-SA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sz="3600" b="1" u="sng" dirty="0" smtClean="0">
                <a:solidFill>
                  <a:schemeClr val="bg1"/>
                </a:solidFill>
              </a:rPr>
              <a:t>1- الشروط الصحيحة الجائزة .</a:t>
            </a:r>
          </a:p>
          <a:p>
            <a:pPr>
              <a:buNone/>
            </a:pPr>
            <a:r>
              <a:rPr lang="ar-SA" sz="3600" b="1" u="sng" dirty="0" smtClean="0">
                <a:solidFill>
                  <a:schemeClr val="bg1"/>
                </a:solidFill>
              </a:rPr>
              <a:t>2- الشروط الفاسدة المحرمة .</a:t>
            </a:r>
            <a:endParaRPr lang="ar-SA" sz="3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ar-SA" sz="4800" b="1" i="1" dirty="0" smtClean="0">
                <a:solidFill>
                  <a:schemeClr val="bg1"/>
                </a:solidFill>
              </a:rPr>
              <a:t>1- الشروط الصحيحة الجائزة </a:t>
            </a:r>
            <a:endParaRPr lang="ar-SA" sz="4800" b="1" i="1" dirty="0">
              <a:solidFill>
                <a:schemeClr val="bg1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4357717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solidFill>
                  <a:schemeClr val="bg1"/>
                </a:solidFill>
              </a:rPr>
              <a:t>وهي أن يشترط أحد الزوجين ماله في مصلحة , بشرط ألا يتضمن</a:t>
            </a:r>
            <a:r>
              <a:rPr lang="ar-SA" sz="2800" b="1" u="sng" dirty="0">
                <a:solidFill>
                  <a:schemeClr val="bg1"/>
                </a:solidFill>
              </a:rPr>
              <a:t> </a:t>
            </a:r>
            <a:r>
              <a:rPr lang="ar-SA" sz="2800" b="1" u="sng" dirty="0" smtClean="0">
                <a:solidFill>
                  <a:schemeClr val="bg1"/>
                </a:solidFill>
              </a:rPr>
              <a:t>ذلك أمر محرم , ولا ما يخالف مقتضى عقد الزوجية.</a:t>
            </a:r>
          </a:p>
          <a:p>
            <a:r>
              <a:rPr lang="ar-SA" sz="3200" b="1" dirty="0" smtClean="0">
                <a:solidFill>
                  <a:schemeClr val="bg1"/>
                </a:solidFill>
              </a:rPr>
              <a:t>مثاله :</a:t>
            </a:r>
            <a:endParaRPr lang="ar-SA" dirty="0" smtClean="0"/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/>
        </p:nvGraphicFramePr>
        <p:xfrm>
          <a:off x="714348" y="3714752"/>
          <a:ext cx="7643866" cy="245123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584412"/>
                <a:gridCol w="3059454"/>
              </a:tblGrid>
              <a:tr h="53099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FF00"/>
                          </a:solidFill>
                        </a:rPr>
                        <a:t>اشتراط الزوج</a:t>
                      </a:r>
                      <a:endParaRPr lang="ar-SA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FF00"/>
                          </a:solidFill>
                        </a:rPr>
                        <a:t>اشتراط الزوجة</a:t>
                      </a:r>
                      <a:endParaRPr lang="ar-SA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16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أن تكون الزوجة بكرا</a:t>
                      </a:r>
                      <a:r>
                        <a:rPr lang="ar-SA" sz="2800" b="1" baseline="0" dirty="0" smtClean="0">
                          <a:solidFill>
                            <a:schemeClr val="bg1"/>
                          </a:solidFill>
                        </a:rPr>
                        <a:t> .</a:t>
                      </a:r>
                      <a:endParaRPr lang="ar-SA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أن لا يتزوج عليها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519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أن لا يتجاوز عمرها العشرين .</a:t>
                      </a:r>
                      <a:endParaRPr lang="ar-SA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إكمال دراستها</a:t>
                      </a:r>
                      <a:r>
                        <a:rPr lang="ar-SA" sz="2800" b="1" baseline="0" dirty="0" smtClean="0">
                          <a:solidFill>
                            <a:schemeClr val="bg1"/>
                          </a:solidFill>
                        </a:rPr>
                        <a:t> .</a:t>
                      </a:r>
                      <a:endParaRPr lang="ar-SA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818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chemeClr val="bg1"/>
                          </a:solidFill>
                        </a:rPr>
                        <a:t>الاستمرار في</a:t>
                      </a:r>
                      <a:r>
                        <a:rPr lang="ar-SA" sz="2800" b="1" baseline="0" dirty="0" smtClean="0">
                          <a:solidFill>
                            <a:schemeClr val="bg1"/>
                          </a:solidFill>
                        </a:rPr>
                        <a:t> عملها </a:t>
                      </a:r>
                      <a:endParaRPr lang="ar-SA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05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39784"/>
          </a:xfrm>
        </p:spPr>
        <p:txBody>
          <a:bodyPr>
            <a:normAutofit/>
          </a:bodyPr>
          <a:lstStyle/>
          <a:p>
            <a:r>
              <a:rPr lang="ar-SA" sz="4800" b="1" i="1" u="sng" dirty="0" smtClean="0">
                <a:solidFill>
                  <a:schemeClr val="bg1"/>
                </a:solidFill>
              </a:rPr>
              <a:t>ما حكم الوفاء بهذه الشروط </a:t>
            </a:r>
            <a:r>
              <a:rPr lang="ar-SA" sz="4800" b="1" i="1" dirty="0" smtClean="0">
                <a:solidFill>
                  <a:schemeClr val="bg1"/>
                </a:solidFill>
              </a:rPr>
              <a:t>مع الدليل</a:t>
            </a:r>
            <a:r>
              <a:rPr lang="ar-SA" sz="4800" i="1" dirty="0" smtClean="0">
                <a:solidFill>
                  <a:schemeClr val="bg1"/>
                </a:solidFill>
              </a:rPr>
              <a:t> ؟</a:t>
            </a:r>
            <a:endParaRPr lang="ar-SA" sz="4800" i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ar-SA" sz="3200" b="1" u="sng" dirty="0" smtClean="0">
                <a:solidFill>
                  <a:schemeClr val="bg1"/>
                </a:solidFill>
              </a:rPr>
              <a:t>الحكم : واجب .</a:t>
            </a:r>
          </a:p>
          <a:p>
            <a:r>
              <a:rPr lang="ar-SA" sz="3200" b="1" dirty="0" smtClean="0">
                <a:solidFill>
                  <a:schemeClr val="bg1"/>
                </a:solidFill>
              </a:rPr>
              <a:t>الدليل :</a:t>
            </a:r>
          </a:p>
          <a:p>
            <a:pPr>
              <a:buNone/>
            </a:pPr>
            <a:r>
              <a:rPr lang="ar-SA" sz="3200" b="1" dirty="0" smtClean="0">
                <a:solidFill>
                  <a:schemeClr val="bg1"/>
                </a:solidFill>
              </a:rPr>
              <a:t> - قال الرسول صلى الله عليه وسلم : </a:t>
            </a:r>
          </a:p>
          <a:p>
            <a:pPr>
              <a:buNone/>
            </a:pP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  ((أحق الشروط أن توفوا به ما استحللتم به الفروج)).</a:t>
            </a:r>
          </a:p>
          <a:p>
            <a:pPr>
              <a:buNone/>
            </a:pPr>
            <a:endParaRPr lang="ar-SA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sz="3200" b="1" dirty="0" smtClean="0">
                <a:solidFill>
                  <a:schemeClr val="bg1"/>
                </a:solidFill>
              </a:rPr>
              <a:t>- وقال عمر بن الخطاب رضي الله عنه :</a:t>
            </a:r>
          </a:p>
          <a:p>
            <a:pPr>
              <a:buNone/>
            </a:pP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  ((مقاطع الحقوق عند الشروط)).</a:t>
            </a:r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i="1" dirty="0" smtClean="0">
                <a:solidFill>
                  <a:schemeClr val="bg1"/>
                </a:solidFill>
              </a:rPr>
              <a:t>2- الشروط الفاسدة المحرمة </a:t>
            </a:r>
            <a:endParaRPr lang="ar-SA" sz="5400" b="1" i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1"/>
          </a:xfrm>
        </p:spPr>
        <p:txBody>
          <a:bodyPr>
            <a:noAutofit/>
          </a:bodyPr>
          <a:lstStyle/>
          <a:p>
            <a:r>
              <a:rPr lang="ar-SA" u="sng" dirty="0" smtClean="0">
                <a:solidFill>
                  <a:schemeClr val="bg1"/>
                </a:solidFill>
              </a:rPr>
              <a:t>وهي أن يشترط أحد الزوجين ما يخالف الشرع  أو يخالف مقتضى عقد الزوجية .</a:t>
            </a:r>
          </a:p>
          <a:p>
            <a:r>
              <a:rPr lang="ar-SA" sz="3600" dirty="0" smtClean="0">
                <a:solidFill>
                  <a:schemeClr val="bg1"/>
                </a:solidFill>
              </a:rPr>
              <a:t>مثاله :</a:t>
            </a:r>
          </a:p>
          <a:p>
            <a:pPr>
              <a:buNone/>
            </a:pPr>
            <a:endParaRPr lang="ar-SA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643042" y="3357562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اشتراط الزوجة</a:t>
                      </a:r>
                      <a:endParaRPr lang="ar-SA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FFFF00"/>
                          </a:solidFill>
                        </a:rPr>
                        <a:t>اشتراط الزوج</a:t>
                      </a:r>
                      <a:endParaRPr lang="ar-SA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أن يطلق زوجته الأولى 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أن لا يطأ زوجته </a:t>
                      </a:r>
                    </a:p>
                  </a:txBody>
                  <a:tcPr>
                    <a:solidFill>
                      <a:schemeClr val="accent6">
                        <a:lumMod val="5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سهم للأسفل 7"/>
          <p:cNvSpPr/>
          <p:nvPr/>
        </p:nvSpPr>
        <p:spPr>
          <a:xfrm>
            <a:off x="7000892" y="4286256"/>
            <a:ext cx="484632" cy="428628"/>
          </a:xfrm>
          <a:prstGeom prst="downArrow">
            <a:avLst/>
          </a:prstGeom>
          <a:gradFill>
            <a:gsLst>
              <a:gs pos="70000">
                <a:schemeClr val="accent6">
                  <a:shade val="51000"/>
                  <a:satMod val="130000"/>
                  <a:alpha val="47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85720" y="5072074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وهذا الشرط حرام لقوله صلى الله عليه وسلم : ((لا يحل </a:t>
            </a:r>
            <a:r>
              <a:rPr lang="ar-SA" sz="2800" b="1" dirty="0" err="1" smtClean="0">
                <a:solidFill>
                  <a:schemeClr val="bg1"/>
                </a:solidFill>
              </a:rPr>
              <a:t>لأمرأة</a:t>
            </a:r>
            <a:r>
              <a:rPr lang="ar-SA" sz="2800" b="1" dirty="0" smtClean="0">
                <a:solidFill>
                  <a:schemeClr val="bg1"/>
                </a:solidFill>
              </a:rPr>
              <a:t> تسأل طلاق أختها </a:t>
            </a:r>
            <a:r>
              <a:rPr lang="ar-SA" sz="2800" b="1" dirty="0" err="1" smtClean="0">
                <a:solidFill>
                  <a:schemeClr val="bg1"/>
                </a:solidFill>
              </a:rPr>
              <a:t>لتستفرغ</a:t>
            </a:r>
            <a:r>
              <a:rPr lang="ar-SA" sz="2800" b="1" dirty="0" smtClean="0">
                <a:solidFill>
                  <a:schemeClr val="bg1"/>
                </a:solidFill>
              </a:rPr>
              <a:t> صحفتها , </a:t>
            </a:r>
            <a:r>
              <a:rPr lang="ar-SA" sz="2800" b="1" dirty="0" err="1" smtClean="0">
                <a:solidFill>
                  <a:schemeClr val="bg1"/>
                </a:solidFill>
              </a:rPr>
              <a:t>فأنما</a:t>
            </a:r>
            <a:r>
              <a:rPr lang="ar-SA" sz="2800" b="1" dirty="0" smtClean="0">
                <a:solidFill>
                  <a:schemeClr val="bg1"/>
                </a:solidFill>
              </a:rPr>
              <a:t> لها ما قدر لها)).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ar-SA" sz="4800" i="1" dirty="0" err="1" smtClean="0">
                <a:solidFill>
                  <a:schemeClr val="bg1"/>
                </a:solidFill>
              </a:rPr>
              <a:t>الأنكحة</a:t>
            </a:r>
            <a:r>
              <a:rPr lang="ar-SA" sz="4800" i="1" dirty="0" smtClean="0">
                <a:solidFill>
                  <a:schemeClr val="bg1"/>
                </a:solidFill>
              </a:rPr>
              <a:t> المحرمة</a:t>
            </a:r>
            <a:endParaRPr lang="ar-SA" sz="4800" i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785795"/>
            <a:ext cx="8586790" cy="36433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4400" b="1" u="sng" dirty="0" smtClean="0">
                <a:solidFill>
                  <a:srgbClr val="FFFF00"/>
                </a:solidFill>
              </a:rPr>
              <a:t>أولاً : نكاح المُتْعة :</a:t>
            </a:r>
          </a:p>
          <a:p>
            <a:pPr>
              <a:buNone/>
            </a:pPr>
            <a:r>
              <a:rPr lang="ar-SA" sz="3600" b="1" dirty="0" smtClean="0">
                <a:solidFill>
                  <a:schemeClr val="bg1"/>
                </a:solidFill>
              </a:rPr>
              <a:t> </a:t>
            </a:r>
            <a:r>
              <a:rPr lang="ar-SA" sz="3600" b="1" u="sng" dirty="0" smtClean="0">
                <a:solidFill>
                  <a:schemeClr val="bg1"/>
                </a:solidFill>
              </a:rPr>
              <a:t>وهو أن يتزوج المرأة إلى مدَة معينَّة .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92D050"/>
                </a:solidFill>
              </a:rPr>
              <a:t>مثل : </a:t>
            </a:r>
            <a:r>
              <a:rPr lang="ar-SA" sz="3600" b="1" dirty="0" smtClean="0">
                <a:solidFill>
                  <a:srgbClr val="FFC000"/>
                </a:solidFill>
              </a:rPr>
              <a:t>أن يعقدا زوجا لمدة شهر ، أو إلى نهاية السنة أو إلى نهاية الإجازة الصيفية .</a:t>
            </a:r>
          </a:p>
          <a:p>
            <a:pPr>
              <a:buNone/>
            </a:pPr>
            <a:r>
              <a:rPr lang="ar-SA" sz="3800" b="1" u="sng" dirty="0" smtClean="0">
                <a:solidFill>
                  <a:srgbClr val="92D050"/>
                </a:solidFill>
              </a:rPr>
              <a:t>والدليل علي تحريم نكاح المًتْعة </a:t>
            </a:r>
            <a:r>
              <a:rPr lang="ar-SA" sz="3800" b="1" dirty="0" smtClean="0">
                <a:solidFill>
                  <a:srgbClr val="92D050"/>
                </a:solidFill>
              </a:rPr>
              <a:t>: </a:t>
            </a:r>
            <a:r>
              <a:rPr lang="ar-SA" sz="3600" b="1" dirty="0" smtClean="0">
                <a:solidFill>
                  <a:schemeClr val="bg1"/>
                </a:solidFill>
              </a:rPr>
              <a:t>حديث علي بن أبي طالب رضي الله عنه : ( أن رسول الله صلى الله عليه وسلم </a:t>
            </a:r>
            <a:r>
              <a:rPr lang="ar-SA" sz="3600" b="1" u="sng" dirty="0" smtClean="0">
                <a:solidFill>
                  <a:schemeClr val="bg1"/>
                </a:solidFill>
              </a:rPr>
              <a:t>نهى عن متعة النساء </a:t>
            </a:r>
            <a:r>
              <a:rPr lang="ar-SA" sz="3600" b="1" dirty="0" smtClean="0">
                <a:solidFill>
                  <a:schemeClr val="bg1"/>
                </a:solidFill>
              </a:rPr>
              <a:t>يوم خيبر وعن لحوم الحمر الأهلية )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214282" y="4071942"/>
            <a:ext cx="8658228" cy="278605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ثانياً : نكاح </a:t>
            </a:r>
            <a:r>
              <a:rPr kumimoji="0" lang="ar-SA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الشغار</a:t>
            </a:r>
            <a:r>
              <a:rPr kumimoji="0" lang="ar-SA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3200" b="1" u="sng" dirty="0" smtClean="0">
                <a:solidFill>
                  <a:schemeClr val="bg1"/>
                </a:solidFill>
              </a:rPr>
              <a:t>وهو أن يتزوج الرجل موليته ( ابنته أو أخته أو غيرهما ) على أن يزوجه الآخر موليته .</a:t>
            </a:r>
            <a:endParaRPr kumimoji="0" lang="ar-SA" sz="24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الدليل على تحريم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الشغار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ar-SA" sz="2800" b="1" dirty="0" smtClean="0">
                <a:solidFill>
                  <a:schemeClr val="bg1"/>
                </a:solidFill>
              </a:rPr>
              <a:t>عمر رضي الله عنهما أن النبي صلى الله عليه وسلم </a:t>
            </a:r>
            <a:r>
              <a:rPr lang="ar-SA" sz="2800" b="1" u="sng" dirty="0" smtClean="0">
                <a:solidFill>
                  <a:schemeClr val="bg1"/>
                </a:solidFill>
              </a:rPr>
              <a:t>نهى عن </a:t>
            </a:r>
            <a:r>
              <a:rPr lang="ar-SA" sz="2800" b="1" u="sng" dirty="0" err="1" smtClean="0">
                <a:solidFill>
                  <a:schemeClr val="bg1"/>
                </a:solidFill>
              </a:rPr>
              <a:t>الشغار</a:t>
            </a:r>
            <a:r>
              <a:rPr lang="ar-SA" sz="2800" b="1" u="sng" dirty="0" smtClean="0">
                <a:solidFill>
                  <a:schemeClr val="bg1"/>
                </a:solidFill>
              </a:rPr>
              <a:t> </a:t>
            </a:r>
            <a:r>
              <a:rPr kumimoji="0" lang="ar-SA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ar-SA" sz="4800" i="1" dirty="0" smtClean="0">
                <a:solidFill>
                  <a:schemeClr val="bg1"/>
                </a:solidFill>
              </a:rPr>
              <a:t>تابع </a:t>
            </a:r>
            <a:r>
              <a:rPr lang="ar-SA" sz="4800" i="1" dirty="0" err="1" smtClean="0">
                <a:solidFill>
                  <a:schemeClr val="bg1"/>
                </a:solidFill>
              </a:rPr>
              <a:t>الأنكحة</a:t>
            </a:r>
            <a:r>
              <a:rPr lang="ar-SA" sz="4800" i="1" dirty="0" smtClean="0">
                <a:solidFill>
                  <a:schemeClr val="bg1"/>
                </a:solidFill>
              </a:rPr>
              <a:t> المحرمة</a:t>
            </a:r>
            <a:endParaRPr lang="ar-SA" sz="4800" i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1"/>
            <a:ext cx="8572560" cy="435771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ar-SA" sz="6700" b="1" u="sng" dirty="0" smtClean="0">
                <a:solidFill>
                  <a:srgbClr val="FFFF00"/>
                </a:solidFill>
              </a:rPr>
              <a:t>ثالثاً : نكاح التحليل :</a:t>
            </a:r>
          </a:p>
          <a:p>
            <a:pPr>
              <a:buNone/>
            </a:pPr>
            <a:r>
              <a:rPr lang="ar-SA" sz="6700" b="1" u="sng" dirty="0" smtClean="0">
                <a:solidFill>
                  <a:schemeClr val="bg1"/>
                </a:solidFill>
              </a:rPr>
              <a:t> وهو أن يتزوج امرأة مطلقة ثلاثاً لكي يحللها لزوجها لسابق فيتزوجها وفي نيته أن يطلقها بعد الزواج لكي تحل للزوج السابق </a:t>
            </a:r>
            <a:r>
              <a:rPr lang="ar-SA" sz="6700" b="1" dirty="0" smtClean="0">
                <a:solidFill>
                  <a:schemeClr val="bg1"/>
                </a:solidFill>
              </a:rPr>
              <a:t>.                                                       وسواء أكان ذلك </a:t>
            </a:r>
            <a:r>
              <a:rPr lang="ar-SA" sz="6700" b="1" dirty="0" err="1" smtClean="0">
                <a:solidFill>
                  <a:schemeClr val="bg1"/>
                </a:solidFill>
              </a:rPr>
              <a:t>بانفاق</a:t>
            </a:r>
            <a:r>
              <a:rPr lang="ar-SA" sz="6700" b="1" dirty="0" smtClean="0">
                <a:solidFill>
                  <a:schemeClr val="bg1"/>
                </a:solidFill>
              </a:rPr>
              <a:t> بين الزوج الثاني مع الزوج الأول أو بين الزوج الثاني مع المرأة أو وليها فكل هذا حرام .</a:t>
            </a:r>
          </a:p>
          <a:p>
            <a:pPr>
              <a:buNone/>
            </a:pPr>
            <a:r>
              <a:rPr lang="ar-SA" sz="6700" b="1" dirty="0" smtClean="0">
                <a:solidFill>
                  <a:srgbClr val="92D050"/>
                </a:solidFill>
              </a:rPr>
              <a:t>والدليل على تحريم نكاح التحليل : </a:t>
            </a:r>
          </a:p>
          <a:p>
            <a:pPr>
              <a:buNone/>
            </a:pPr>
            <a:r>
              <a:rPr lang="ar-SA" sz="6700" b="1" dirty="0" smtClean="0">
                <a:solidFill>
                  <a:srgbClr val="FFC000"/>
                </a:solidFill>
              </a:rPr>
              <a:t>حديث ابن مسعود </a:t>
            </a:r>
            <a:r>
              <a:rPr lang="ar-SA" sz="6700" b="1" dirty="0" smtClean="0">
                <a:solidFill>
                  <a:srgbClr val="FFC000"/>
                </a:solidFill>
                <a:sym typeface="AGA Arabesque"/>
              </a:rPr>
              <a:t> </a:t>
            </a:r>
            <a:r>
              <a:rPr lang="ar-SA" sz="6700" b="1" dirty="0" smtClean="0">
                <a:solidFill>
                  <a:srgbClr val="FFC000"/>
                </a:solidFill>
              </a:rPr>
              <a:t>(( </a:t>
            </a:r>
            <a:r>
              <a:rPr lang="ar-SA" sz="6700" b="1" u="sng" dirty="0" smtClean="0">
                <a:solidFill>
                  <a:srgbClr val="FFC000"/>
                </a:solidFill>
              </a:rPr>
              <a:t>أن النبي صلى الله عليه لعن المحلل والمحلل له </a:t>
            </a:r>
            <a:r>
              <a:rPr lang="ar-SA" sz="6700" b="1" dirty="0" smtClean="0">
                <a:solidFill>
                  <a:srgbClr val="FFC000"/>
                </a:solidFill>
              </a:rPr>
              <a:t>)) 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387</Words>
  <Application>Microsoft Office PowerPoint</Application>
  <PresentationFormat>عرض على الشاشة (3:4)‏</PresentationFormat>
  <Paragraphs>48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الشروط في النكاح </vt:lpstr>
      <vt:lpstr>ما المقصود بالشروط في النكاح ؟</vt:lpstr>
      <vt:lpstr>أنواع الشروط</vt:lpstr>
      <vt:lpstr>1- الشروط الصحيحة الجائزة </vt:lpstr>
      <vt:lpstr>ما حكم الوفاء بهذه الشروط مع الدليل ؟</vt:lpstr>
      <vt:lpstr>2- الشروط الفاسدة المحرمة </vt:lpstr>
      <vt:lpstr>الأنكحة المحرمة</vt:lpstr>
      <vt:lpstr>تابع الأنكحة المحرمة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تطوير</dc:creator>
  <cp:lastModifiedBy>Al Fajar</cp:lastModifiedBy>
  <cp:revision>48</cp:revision>
  <dcterms:created xsi:type="dcterms:W3CDTF">2009-10-15T11:21:02Z</dcterms:created>
  <dcterms:modified xsi:type="dcterms:W3CDTF">2010-10-13T18:14:39Z</dcterms:modified>
</cp:coreProperties>
</file>