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1pPr>
    <a:lvl2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2pPr>
    <a:lvl3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3pPr>
    <a:lvl4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4pPr>
    <a:lvl5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5pPr>
    <a:lvl6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6pPr>
    <a:lvl7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7pPr>
    <a:lvl8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8pPr>
    <a:lvl9pPr marL="0" marR="0" indent="0" algn="ctr" defTabSz="584200" rtl="1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Geeza Pro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0" name="Shape 15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أفقي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صورة"/>
          <p:cNvSpPr/>
          <p:nvPr>
            <p:ph type="pic" idx="13"/>
          </p:nvPr>
        </p:nvSpPr>
        <p:spPr>
          <a:xfrm>
            <a:off x="2118171" y="468081"/>
            <a:ext cx="8787508" cy="585833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نص العنوان"/>
          <p:cNvSpPr txBox="1"/>
          <p:nvPr>
            <p:ph type="title"/>
          </p:nvPr>
        </p:nvSpPr>
        <p:spPr>
          <a:xfrm>
            <a:off x="1104900" y="62484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22" name="مستوى النص الأول…"/>
          <p:cNvSpPr txBox="1"/>
          <p:nvPr>
            <p:ph type="body" sz="quarter" idx="1"/>
          </p:nvPr>
        </p:nvSpPr>
        <p:spPr>
          <a:xfrm>
            <a:off x="1104900" y="7632700"/>
            <a:ext cx="10795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صورة"/>
          <p:cNvSpPr/>
          <p:nvPr>
            <p:ph type="pic" idx="13"/>
          </p:nvPr>
        </p:nvSpPr>
        <p:spPr>
          <a:xfrm>
            <a:off x="4088740" y="1357394"/>
            <a:ext cx="10701971" cy="713464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7" name="مستوى النص الأول…"/>
          <p:cNvSpPr txBox="1"/>
          <p:nvPr>
            <p:ph type="body" idx="1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صورة"/>
          <p:cNvSpPr/>
          <p:nvPr>
            <p:ph type="pic" sz="half" idx="13"/>
          </p:nvPr>
        </p:nvSpPr>
        <p:spPr>
          <a:xfrm>
            <a:off x="7581900" y="2628900"/>
            <a:ext cx="4317378" cy="64897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7" name="مستوى النص الأول…"/>
          <p:cNvSpPr txBox="1"/>
          <p:nvPr>
            <p:ph type="body" sz="half" idx="1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buBlip>
                <a:blip r:embed="rId2"/>
              </a:buBlip>
            </a:lvl1pPr>
            <a:lvl2pPr>
              <a:spcBef>
                <a:spcPts val="2800"/>
              </a:spcBef>
              <a:buBlip>
                <a:blip r:embed="rId2"/>
              </a:buBlip>
            </a:lvl2pPr>
            <a:lvl3pPr>
              <a:spcBef>
                <a:spcPts val="2800"/>
              </a:spcBef>
              <a:buBlip>
                <a:blip r:embed="rId2"/>
              </a:buBlip>
            </a:lvl3pPr>
            <a:lvl4pPr>
              <a:spcBef>
                <a:spcPts val="2800"/>
              </a:spcBef>
              <a:buBlip>
                <a:blip r:embed="rId2"/>
              </a:buBlip>
            </a:lvl4pPr>
            <a:lvl5pPr>
              <a:spcBef>
                <a:spcPts val="2800"/>
              </a:spcBef>
              <a:buBlip>
                <a:blip r:embed="rId2"/>
              </a:buBlip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6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صورة"/>
          <p:cNvSpPr/>
          <p:nvPr>
            <p:ph type="pic" sz="half" idx="13"/>
          </p:nvPr>
        </p:nvSpPr>
        <p:spPr>
          <a:xfrm>
            <a:off x="7759700" y="4151206"/>
            <a:ext cx="5118100" cy="557304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صورة"/>
          <p:cNvSpPr/>
          <p:nvPr>
            <p:ph type="pic" sz="half" idx="14"/>
          </p:nvPr>
        </p:nvSpPr>
        <p:spPr>
          <a:xfrm>
            <a:off x="6972300" y="622300"/>
            <a:ext cx="6229350" cy="4152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صورة"/>
          <p:cNvSpPr/>
          <p:nvPr>
            <p:ph type="pic" idx="15"/>
          </p:nvPr>
        </p:nvSpPr>
        <p:spPr>
          <a:xfrm>
            <a:off x="609600" y="-406400"/>
            <a:ext cx="7037917" cy="105791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/>
          <p:nvPr>
            <p:ph type="body" sz="quarter" idx="13"/>
          </p:nvPr>
        </p:nvSpPr>
        <p:spPr>
          <a:xfrm>
            <a:off x="1270000" y="6362700"/>
            <a:ext cx="10464800" cy="59725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000"/>
            </a:lvl1pPr>
          </a:lstStyle>
          <a:p>
            <a:pPr rtl="0">
              <a:defRPr/>
            </a:pPr>
            <a:r>
              <a:t>– باسل أسعد</a:t>
            </a:r>
          </a:p>
        </p:txBody>
      </p:sp>
      <p:sp>
        <p:nvSpPr>
          <p:cNvPr id="94" name="&quot;اكتب الاقتباس هنا.&quot;"/>
          <p:cNvSpPr txBox="1"/>
          <p:nvPr>
            <p:ph type="body" sz="quarter" idx="14"/>
          </p:nvPr>
        </p:nvSpPr>
        <p:spPr>
          <a:xfrm>
            <a:off x="1270000" y="4214878"/>
            <a:ext cx="10464800" cy="7904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defRPr sz="4200"/>
            </a:lvl1pPr>
          </a:lstStyle>
          <a:p>
            <a:pPr rtl="0">
              <a:defRPr/>
            </a:pPr>
            <a:r>
              <a:t>"اكتب الاقتباس هنا." </a:t>
            </a:r>
          </a:p>
        </p:txBody>
      </p:sp>
      <p:sp>
        <p:nvSpPr>
          <p:cNvPr id="9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صورة"/>
          <p:cNvSpPr/>
          <p:nvPr>
            <p:ph type="pic" idx="13"/>
          </p:nvPr>
        </p:nvSpPr>
        <p:spPr>
          <a:xfrm>
            <a:off x="-79023" y="-126408"/>
            <a:ext cx="15544802" cy="10363201"/>
          </a:xfrm>
          <a:prstGeom prst="rect">
            <a:avLst/>
          </a:prstGeom>
          <a:ln w="254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رجمة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نص العنوان"/>
          <p:cNvSpPr txBox="1"/>
          <p:nvPr>
            <p:ph type="title"/>
          </p:nvPr>
        </p:nvSpPr>
        <p:spPr>
          <a:xfrm>
            <a:off x="749300" y="1765300"/>
            <a:ext cx="10464800" cy="3124200"/>
          </a:xfrm>
          <a:prstGeom prst="rect">
            <a:avLst/>
          </a:prstGeom>
        </p:spPr>
        <p:txBody>
          <a:bodyPr anchor="b"/>
          <a:lstStyle>
            <a:lvl1pPr defTabSz="457200">
              <a:buClrTx/>
              <a:tabLst>
                <a:tab pos="1485900" algn="l"/>
              </a:tabLst>
              <a:defRPr sz="94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18" name="مستوى النص الأول…"/>
          <p:cNvSpPr txBox="1"/>
          <p:nvPr>
            <p:ph type="body" sz="quarter" idx="1"/>
          </p:nvPr>
        </p:nvSpPr>
        <p:spPr>
          <a:xfrm>
            <a:off x="749300" y="5029200"/>
            <a:ext cx="10464800" cy="1549400"/>
          </a:xfrm>
          <a:prstGeom prst="rect">
            <a:avLst/>
          </a:prstGeom>
        </p:spPr>
        <p:txBody>
          <a:bodyPr anchor="t"/>
          <a:lstStyle>
            <a:lvl1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  <a:lvl2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2pPr>
            <a:lvl3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3pPr>
            <a:lvl4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4pPr>
            <a:lvl5pPr marL="0" indent="0" algn="ctr" defTabSz="457200">
              <a:spcBef>
                <a:spcPts val="0"/>
              </a:spcBef>
              <a:buClrTx/>
              <a:buSzTx/>
              <a:buNone/>
              <a:defRPr sz="4200">
                <a:solidFill>
                  <a:srgbClr val="363929"/>
                </a:solidFill>
                <a:effectLst>
                  <a:outerShdw sx="100000" sy="100000" kx="0" ky="0" algn="b" rotWithShape="0" blurRad="25400" dist="25400" dir="2700000">
                    <a:srgbClr val="FFFFFF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19" name="رقم الشريحة"/>
          <p:cNvSpPr txBox="1"/>
          <p:nvPr>
            <p:ph type="sldNum" sz="quarter" idx="2"/>
          </p:nvPr>
        </p:nvSpPr>
        <p:spPr>
          <a:xfrm>
            <a:off x="834237" y="9164669"/>
            <a:ext cx="434534" cy="466662"/>
          </a:xfrm>
          <a:prstGeom prst="rect">
            <a:avLst/>
          </a:prstGeom>
        </p:spPr>
        <p:txBody>
          <a:bodyPr anchor="ctr"/>
          <a:lstStyle>
            <a:lvl1pPr algn="l" defTabSz="457200">
              <a:buClrTx/>
              <a:defRPr sz="2400">
                <a:solidFill>
                  <a:srgbClr val="363929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7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buClrTx/>
              <a:defRPr b="1" sz="178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8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29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30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31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عنوان الفرعي"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خط"/>
          <p:cNvSpPr/>
          <p:nvPr/>
        </p:nvSpPr>
        <p:spPr>
          <a:xfrm flipV="1">
            <a:off x="508000" y="9245597"/>
            <a:ext cx="11988800" cy="3"/>
          </a:xfrm>
          <a:prstGeom prst="line">
            <a:avLst/>
          </a:pr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39" name="خط"/>
          <p:cNvSpPr/>
          <p:nvPr/>
        </p:nvSpPr>
        <p:spPr>
          <a:xfrm flipV="1">
            <a:off x="508000" y="508000"/>
            <a:ext cx="11988800" cy="1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0" name="خط"/>
          <p:cNvSpPr/>
          <p:nvPr/>
        </p:nvSpPr>
        <p:spPr>
          <a:xfrm>
            <a:off x="508000" y="5181600"/>
            <a:ext cx="119888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r" defTabSz="457200" rtl="0">
              <a:buClrTx/>
              <a:defRPr sz="1200">
                <a:solidFill>
                  <a:srgbClr val="000000"/>
                </a:solidFill>
              </a:defRPr>
            </a:pPr>
          </a:p>
        </p:txBody>
      </p:sp>
      <p:sp>
        <p:nvSpPr>
          <p:cNvPr id="141" name="نص العنوان"/>
          <p:cNvSpPr txBox="1"/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90000"/>
              </a:lnSpc>
              <a:buClrTx/>
              <a:defRPr cap="all" sz="6400">
                <a:solidFill>
                  <a:srgbClr val="60606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rtl="0">
              <a:defRPr/>
            </a:pPr>
            <a:r>
              <a:t>نص العنوان</a:t>
            </a:r>
          </a:p>
        </p:txBody>
      </p:sp>
      <p:sp>
        <p:nvSpPr>
          <p:cNvPr id="142" name="مستوى النص الأول…"/>
          <p:cNvSpPr txBox="1"/>
          <p:nvPr>
            <p:ph type="body" sz="quarter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rtl="0">
              <a:defRPr/>
            </a:pPr>
            <a:r>
              <a:t>مستوى النص الأول</a:t>
            </a:r>
          </a:p>
          <a:p>
            <a:pPr lvl="1" rtl="0">
              <a:defRPr/>
            </a:pPr>
            <a:r>
              <a:t>مستوى النص الثاني</a:t>
            </a:r>
          </a:p>
          <a:p>
            <a:pPr lvl="2" rtl="0">
              <a:defRPr/>
            </a:pPr>
            <a:r>
              <a:t>مستوى النص الثالث</a:t>
            </a:r>
          </a:p>
          <a:p>
            <a:pPr lvl="3" rtl="0">
              <a:defRPr/>
            </a:pPr>
            <a:r>
              <a:t>مستوى النص الرابع</a:t>
            </a:r>
          </a:p>
          <a:p>
            <a:pPr lvl="4" rtl="0">
              <a:defRPr/>
            </a:pPr>
            <a:r>
              <a:t>مستوى النص الخامس</a:t>
            </a:r>
          </a:p>
        </p:txBody>
      </p:sp>
      <p:sp>
        <p:nvSpPr>
          <p:cNvPr id="143" name="رقم الشريحة"/>
          <p:cNvSpPr txBox="1"/>
          <p:nvPr>
            <p:ph type="sldNum" sz="quarter" idx="2"/>
          </p:nvPr>
        </p:nvSpPr>
        <p:spPr>
          <a:xfrm>
            <a:off x="12148214" y="8763000"/>
            <a:ext cx="354475" cy="375397"/>
          </a:xfrm>
          <a:prstGeom prst="rect">
            <a:avLst/>
          </a:prstGeom>
        </p:spPr>
        <p:txBody>
          <a:bodyPr anchor="t"/>
          <a:lstStyle>
            <a:lvl1pPr>
              <a:buClrTx/>
              <a:defRPr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وى النص الأول…"/>
          <p:cNvSpPr txBox="1"/>
          <p:nvPr>
            <p:ph type="body" idx="1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" name="نص العنوان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6314885" y="9378203"/>
            <a:ext cx="362330" cy="37539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>
                <a:solidFill>
                  <a:srgbClr val="51573F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transition xmlns:p14="http://schemas.microsoft.com/office/powerpoint/2010/main" spd="med" advClick="1"/>
  <p:txStyles>
    <p:titleStyle>
      <a:lvl1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0" algn="ctr" defTabSz="584200" rtl="1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solidFill>
            <a:srgbClr val="85604A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381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1pPr>
      <a:lvl2pPr marL="762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2pPr>
      <a:lvl3pPr marL="1143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3pPr>
      <a:lvl4pPr marL="1524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4pPr>
      <a:lvl5pPr marL="1905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5pPr>
      <a:lvl6pPr marL="2286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6pPr>
      <a:lvl7pPr marL="2667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7pPr>
      <a:lvl8pPr marL="3048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8pPr>
      <a:lvl9pPr marL="3429000" marR="0" indent="-381000" algn="r" defTabSz="584200" rtl="1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solidFill>
            <a:srgbClr val="625B48"/>
          </a:solidFill>
          <a:uFillTx/>
          <a:latin typeface="+mn-lt"/>
          <a:ea typeface="+mn-ea"/>
          <a:cs typeface="+mn-cs"/>
          <a:sym typeface="Geeza Pro Regular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eeza Pro 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Relationship Id="rId3" Type="http://schemas.openxmlformats.org/officeDocument/2006/relationships/image" Target="../media/image2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3" Type="http://schemas.openxmlformats.org/officeDocument/2006/relationships/image" Target="../media/image9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10.jpe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eg"/><Relationship Id="rId3" Type="http://schemas.openxmlformats.org/officeDocument/2006/relationships/image" Target="../media/image3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400" y="1529556"/>
            <a:ext cx="11901311" cy="6694488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269" y="1822130"/>
            <a:ext cx="11008262" cy="331055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55" name="طالبتي المبدعه بالتعاون مع مجموعتك دوني جميع أفكار الدرس السابق باستخدام شريط الذكريات ."/>
          <p:cNvSpPr/>
          <p:nvPr/>
        </p:nvSpPr>
        <p:spPr>
          <a:xfrm>
            <a:off x="1971754" y="5816887"/>
            <a:ext cx="9061292" cy="2794261"/>
          </a:xfrm>
          <a:prstGeom prst="rect">
            <a:avLst/>
          </a:prstGeom>
          <a:solidFill>
            <a:srgbClr val="E5CB7D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457200">
              <a:buClrTx/>
              <a:defRPr b="1">
                <a:solidFill>
                  <a:srgbClr val="000000"/>
                </a:solidFill>
                <a:effectLst>
                  <a:outerShdw sx="100000" sy="100000" kx="0" ky="0" algn="b" rotWithShape="0" blurRad="25400" dist="12700" dir="5400000">
                    <a:srgbClr val="000000">
                      <a:alpha val="50000"/>
                    </a:srgbClr>
                  </a:outerShdw>
                </a:effectLst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pPr rtl="0">
              <a:defRPr/>
            </a:pPr>
            <a:r>
              <a:t>طالبتي المبدعه بالتعاون مع مجموعتك دوني جميع أفكار الدرس السابق باستخدام شريط الذكريات 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409" y="6860588"/>
            <a:ext cx="2705974" cy="2325135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58" name="١-أسباب الانحراف عن العقيده ، ووسائل الوقايه."/>
          <p:cNvSpPr/>
          <p:nvPr/>
        </p:nvSpPr>
        <p:spPr>
          <a:xfrm>
            <a:off x="449441" y="2305080"/>
            <a:ext cx="11992773" cy="3448066"/>
          </a:xfrm>
          <a:prstGeom prst="roundRect">
            <a:avLst>
              <a:gd name="adj" fmla="val 5525"/>
            </a:avLst>
          </a:prstGeom>
          <a:solidFill>
            <a:srgbClr val="FFFC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65666" indent="-465666">
              <a:buSzPct val="80000"/>
              <a:buFont typeface="Georgia"/>
              <a:buChar char="-"/>
              <a:defRPr sz="6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١-أسباب الانحراف عن العقيده ، ووسائل الوقايه.</a:t>
            </a:r>
          </a:p>
        </p:txBody>
      </p:sp>
      <p:sp>
        <p:nvSpPr>
          <p:cNvPr id="159" name="ماذا سنتعلم ….."/>
          <p:cNvSpPr/>
          <p:nvPr/>
        </p:nvSpPr>
        <p:spPr>
          <a:xfrm>
            <a:off x="6948220" y="474807"/>
            <a:ext cx="4830090" cy="1270001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ماذا سنتعلم …..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العنوان"/>
          <p:cNvSpPr txBox="1"/>
          <p:nvPr>
            <p:ph type="ctrTitle"/>
          </p:nvPr>
        </p:nvSpPr>
        <p:spPr>
          <a:xfrm>
            <a:off x="1104900" y="1467113"/>
            <a:ext cx="10795000" cy="6819374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</a:ln>
        </p:spPr>
        <p:txBody>
          <a:bodyPr/>
          <a:lstStyle/>
          <a:p>
            <a:pPr rtl="0">
              <a:defRPr sz="9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62" name="أسباب الانحراف عن العقيده ووسائل الوقايه"/>
          <p:cNvSpPr/>
          <p:nvPr/>
        </p:nvSpPr>
        <p:spPr>
          <a:xfrm>
            <a:off x="1989670" y="2451791"/>
            <a:ext cx="9025460" cy="4850018"/>
          </a:xfrm>
          <a:prstGeom prst="roundRect">
            <a:avLst>
              <a:gd name="adj" fmla="val 3928"/>
            </a:avLst>
          </a:prstGeom>
          <a:solidFill>
            <a:srgbClr val="FFFC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465666" indent="-465666">
              <a:buSzPct val="80000"/>
              <a:buFont typeface="Georgia"/>
              <a:buChar char="-"/>
              <a:defRPr sz="7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أسباب الانحراف عن العقيده ووسائل الوقايه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1" grpId="1"/>
      <p:bldP build="whole" bldLvl="1" animBg="1" rev="0" advAuto="0" spid="162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ناقشي وصية النبي صلى الله عليه وسلم للناس في الحديث ."/>
          <p:cNvSpPr/>
          <p:nvPr/>
        </p:nvSpPr>
        <p:spPr>
          <a:xfrm>
            <a:off x="426342" y="6363001"/>
            <a:ext cx="12152116" cy="2380801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ناقشي وصية النبي صلى الله عليه وسلم للناس في الحديث .  </a:t>
            </a:r>
          </a:p>
        </p:txBody>
      </p:sp>
      <p:sp>
        <p:nvSpPr>
          <p:cNvPr id="165" name="عَنْ عِيَاضِ بْنِ حِمَارٍ الْمُجَاشِعِىِّ أَنَّ رَسُولَ اللَّهِ -صلى الله عليه وسلم- قَالَ ذَاتَ يَوْمٍ فِى خُطْبَتِهِ: « أَلاَ إِنَّ رَبِّى أَمَرَنِي أَنْ أُعَلِّمَكُمْ مَا جَهِلْتُمْ مِمَّا عَلَّمَنِي يَوْمِي هَذَا ، كُلُّ مَالٍ نَحَلْتُهُ عَبْدًا حَلاَلٌ.…"/>
          <p:cNvSpPr txBox="1"/>
          <p:nvPr/>
        </p:nvSpPr>
        <p:spPr>
          <a:xfrm>
            <a:off x="1277508" y="308617"/>
            <a:ext cx="10213869" cy="591614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rtl="0">
              <a:defRPr sz="4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عَنْ عِيَاضِ بْنِ حِمَارٍ الْمُجَاشِعِىِّ أَنَّ رَسُولَ اللَّهِ -صلى الله عليه وسلم- قَالَ ذَاتَ يَوْمٍ فِى خُطْبَتِهِ: « أَلاَ إِنَّ رَبِّى أَمَرَنِي أَنْ أُعَلِّمَكُمْ مَا جَهِلْتُمْ مِمَّا عَلَّمَنِي يَوْمِي هَذَا ، كُلُّ مَالٍ نَحَلْتُهُ عَبْدًا حَلاَلٌ.</a:t>
            </a:r>
          </a:p>
          <a:p>
            <a:pPr rtl="0">
              <a:defRPr sz="4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وَإِنِّي خَلَقْتُ عِبَادِي حُنَفَاءَ كُلَّهُمْ وَإِنَّهُمْ أَتَتْهُمُ الشَّيَاطِينُ فَاجْتَالَتْهُمْ عَنْ دِينِهِمْ ، وَحَرَّمَتْ عَلَيْهِمْ مَا أَحْلَلْتُ لَهُمْ ، وَأَمَرَتْهُمْ أَنْ يُشْرِكُوا بِي مَا لَمْ أُنْزِلْ بِهِ سُلْطَانًا.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خصائص منهجهم في مصادر العقيدة"/>
          <p:cNvSpPr/>
          <p:nvPr/>
        </p:nvSpPr>
        <p:spPr>
          <a:xfrm>
            <a:off x="1091340" y="512604"/>
            <a:ext cx="11233281" cy="1842487"/>
          </a:xfrm>
          <a:prstGeom prst="rect">
            <a:avLst/>
          </a:prstGeom>
          <a:solidFill>
            <a:srgbClr val="D4FB79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خصائص منهجهم في مصادر العقيدة</a:t>
            </a:r>
          </a:p>
        </p:txBody>
      </p:sp>
      <p:sp>
        <p:nvSpPr>
          <p:cNvPr id="168" name="١- كل ماوافق الكتاب والسنه أثبتوه ، وماخالفهما أبطلوه."/>
          <p:cNvSpPr/>
          <p:nvPr/>
        </p:nvSpPr>
        <p:spPr>
          <a:xfrm>
            <a:off x="454599" y="2604460"/>
            <a:ext cx="12095602" cy="1500523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FFD479"/>
                </a:solidFill>
              </a:defRPr>
            </a:pPr>
            <a:r>
              <a: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١</a:t>
            </a:r>
            <a:r>
              <a:rPr sz="39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- كل ماوافق الكتاب والسنه أثبتوه ، وماخالفهما أبطلوه.</a:t>
            </a:r>
          </a:p>
        </p:txBody>
      </p:sp>
      <p:sp>
        <p:nvSpPr>
          <p:cNvPr id="169" name="٣-رد التنازع إلى الكتاب والسنه."/>
          <p:cNvSpPr/>
          <p:nvPr/>
        </p:nvSpPr>
        <p:spPr>
          <a:xfrm>
            <a:off x="454599" y="7741173"/>
            <a:ext cx="12095602" cy="1500524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٣-رد التنازع إلى الكتاب والسنه.</a:t>
            </a:r>
          </a:p>
        </p:txBody>
      </p:sp>
      <p:sp>
        <p:nvSpPr>
          <p:cNvPr id="170" name="٤-اتفاقهم في مسائل الاعتقاد."/>
          <p:cNvSpPr/>
          <p:nvPr/>
        </p:nvSpPr>
        <p:spPr>
          <a:xfrm>
            <a:off x="454599" y="6033642"/>
            <a:ext cx="12095602" cy="1500524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٤-اتفاقهم في مسائل الاعتقاد.</a:t>
            </a:r>
          </a:p>
        </p:txBody>
      </p:sp>
      <p:sp>
        <p:nvSpPr>
          <p:cNvPr id="171" name="٢-اتباع الكتاب والسنه وترك الابتداع"/>
          <p:cNvSpPr/>
          <p:nvPr/>
        </p:nvSpPr>
        <p:spPr>
          <a:xfrm>
            <a:off x="454599" y="4326111"/>
            <a:ext cx="12095602" cy="1500523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٢-اتباع الكتاب والسنه وترك الابتداع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2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8" grpId="2"/>
      <p:bldP build="whole" bldLvl="1" animBg="1" rev="0" advAuto="0" spid="167" grpId="1"/>
      <p:bldP build="whole" bldLvl="1" animBg="1" rev="0" advAuto="0" spid="171" grpId="3"/>
      <p:bldP build="whole" bldLvl="1" animBg="1" rev="0" advAuto="0" spid="169" grpId="5"/>
      <p:bldP build="whole" bldLvl="1" animBg="1" rev="0" advAuto="0" spid="170" grpId="4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الاسباب"/>
          <p:cNvSpPr/>
          <p:nvPr/>
        </p:nvSpPr>
        <p:spPr>
          <a:xfrm>
            <a:off x="3313058" y="3740480"/>
            <a:ext cx="2954407" cy="2497668"/>
          </a:xfrm>
          <a:prstGeom prst="ellipse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الاسباب</a:t>
            </a:r>
          </a:p>
        </p:txBody>
      </p:sp>
      <p:sp>
        <p:nvSpPr>
          <p:cNvPr id="174" name="بيضاوي"/>
          <p:cNvSpPr/>
          <p:nvPr/>
        </p:nvSpPr>
        <p:spPr>
          <a:xfrm>
            <a:off x="3313058" y="1110227"/>
            <a:ext cx="2954407" cy="2497668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75" name="بيضاوي"/>
          <p:cNvSpPr/>
          <p:nvPr/>
        </p:nvSpPr>
        <p:spPr>
          <a:xfrm>
            <a:off x="4088824" y="6370734"/>
            <a:ext cx="2954406" cy="2497668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76" name="بيضاوي"/>
          <p:cNvSpPr/>
          <p:nvPr/>
        </p:nvSpPr>
        <p:spPr>
          <a:xfrm>
            <a:off x="706592" y="5374778"/>
            <a:ext cx="2954407" cy="2497667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77" name="بيضاوي"/>
          <p:cNvSpPr/>
          <p:nvPr/>
        </p:nvSpPr>
        <p:spPr>
          <a:xfrm>
            <a:off x="464975" y="2508609"/>
            <a:ext cx="2954407" cy="2497668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78" name="بيضاوي"/>
          <p:cNvSpPr/>
          <p:nvPr/>
        </p:nvSpPr>
        <p:spPr>
          <a:xfrm>
            <a:off x="6417920" y="4554778"/>
            <a:ext cx="2954407" cy="2497668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79" name="بيضاوي"/>
          <p:cNvSpPr/>
          <p:nvPr/>
        </p:nvSpPr>
        <p:spPr>
          <a:xfrm>
            <a:off x="6167822" y="2002366"/>
            <a:ext cx="2954407" cy="2497668"/>
          </a:xfrm>
          <a:prstGeom prst="ellipse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</a:p>
        </p:txBody>
      </p:sp>
      <p:sp>
        <p:nvSpPr>
          <p:cNvPr id="180" name="باستخدام استراتيجية العصف الذهني…"/>
          <p:cNvSpPr/>
          <p:nvPr/>
        </p:nvSpPr>
        <p:spPr>
          <a:xfrm>
            <a:off x="9497383" y="1109507"/>
            <a:ext cx="3100932" cy="7534586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4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باستخدام استراتيجية العصف الذهني</a:t>
            </a:r>
          </a:p>
          <a:p>
            <a:pPr rtl="0">
              <a:defRPr sz="47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t>عددي أسباب الانحراف عن العقيده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اسباب الانحراف عن العقيده ووسائل الوقايه"/>
          <p:cNvSpPr/>
          <p:nvPr/>
        </p:nvSpPr>
        <p:spPr>
          <a:xfrm>
            <a:off x="932289" y="360157"/>
            <a:ext cx="11403507" cy="3451142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اسباب الانحراف عن العقيده ووسائل الوقايه</a:t>
            </a:r>
          </a:p>
        </p:txBody>
      </p:sp>
      <p:sp>
        <p:nvSpPr>
          <p:cNvPr id="183" name="أسباب خارجيه"/>
          <p:cNvSpPr/>
          <p:nvPr/>
        </p:nvSpPr>
        <p:spPr>
          <a:xfrm>
            <a:off x="6840548" y="4168076"/>
            <a:ext cx="5317471" cy="4266279"/>
          </a:xfrm>
          <a:prstGeom prst="ellipse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أسباب خارجيه</a:t>
            </a:r>
          </a:p>
        </p:txBody>
      </p:sp>
      <p:sp>
        <p:nvSpPr>
          <p:cNvPr id="184" name="أسباب داخليه"/>
          <p:cNvSpPr/>
          <p:nvPr/>
        </p:nvSpPr>
        <p:spPr>
          <a:xfrm>
            <a:off x="1217126" y="4168076"/>
            <a:ext cx="5317471" cy="4266279"/>
          </a:xfrm>
          <a:prstGeom prst="ellipse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أسباب داخليه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2"/>
      <p:bldP build="whole" bldLvl="1" animBg="1" rev="0" advAuto="0" spid="184" grpId="3"/>
      <p:bldP build="whole" bldLvl="1" animBg="1" rev="0" advAuto="0" spid="18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اسباب الانحراف عن العقيده ووسائل الوقايه"/>
          <p:cNvSpPr/>
          <p:nvPr/>
        </p:nvSpPr>
        <p:spPr>
          <a:xfrm>
            <a:off x="311458" y="596072"/>
            <a:ext cx="12635884" cy="2168413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اسباب الانحراف عن العقيده ووسائل الوقايه</a:t>
            </a:r>
          </a:p>
        </p:txBody>
      </p:sp>
      <p:sp>
        <p:nvSpPr>
          <p:cNvPr id="187" name="١- تأثر بعض جهال المسلمين بالامم المجاوره ."/>
          <p:cNvSpPr/>
          <p:nvPr/>
        </p:nvSpPr>
        <p:spPr>
          <a:xfrm>
            <a:off x="709529" y="3268651"/>
            <a:ext cx="11839742" cy="1270001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١- تأثر بعض جهال المسلمين بالامم المجاوره .</a:t>
            </a:r>
          </a:p>
        </p:txBody>
      </p:sp>
      <p:sp>
        <p:nvSpPr>
          <p:cNvPr id="188" name="٤- دخول بعض المغرضين في الاسلام بقصد الكيد له."/>
          <p:cNvSpPr/>
          <p:nvPr/>
        </p:nvSpPr>
        <p:spPr>
          <a:xfrm>
            <a:off x="709529" y="7651159"/>
            <a:ext cx="11839742" cy="1270001"/>
          </a:xfrm>
          <a:prstGeom prst="rect">
            <a:avLst/>
          </a:pr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٤- دخول بعض المغرضين في الاسلام بقصد الكيد له.</a:t>
            </a:r>
          </a:p>
        </p:txBody>
      </p:sp>
      <p:sp>
        <p:nvSpPr>
          <p:cNvPr id="189" name="٣- دخول بعض أصحاب الأديان الآخرى في الاسلام ."/>
          <p:cNvSpPr/>
          <p:nvPr/>
        </p:nvSpPr>
        <p:spPr>
          <a:xfrm>
            <a:off x="709529" y="6229968"/>
            <a:ext cx="11839742" cy="1270001"/>
          </a:xfrm>
          <a:prstGeom prst="rect">
            <a:avLst/>
          </a:pr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٣- دخول بعض أصحاب الأديان الآخرى في الاسلام .</a:t>
            </a:r>
          </a:p>
        </p:txBody>
      </p:sp>
      <p:sp>
        <p:nvSpPr>
          <p:cNvPr id="190" name="٢- ترجمة كتب الفلسفه المنحرفه ."/>
          <p:cNvSpPr/>
          <p:nvPr/>
        </p:nvSpPr>
        <p:spPr>
          <a:xfrm>
            <a:off x="709529" y="4808778"/>
            <a:ext cx="11839742" cy="1270001"/>
          </a:xfrm>
          <a:prstGeom prst="rect">
            <a:avLst/>
          </a:prstGeom>
          <a:blipFill>
            <a:blip r:embed="rId6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3600"/>
            </a:pPr>
            <a:r>
              <a: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٢</a:t>
            </a:r>
            <a:r>
              <a:rPr sz="50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- ترجمة كتب الفلسفه المنحرفه 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2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7" grpId="2"/>
      <p:bldP build="whole" bldLvl="1" animBg="1" rev="0" advAuto="0" spid="189" grpId="4"/>
      <p:bldP build="whole" bldLvl="1" animBg="1" rev="0" advAuto="0" spid="186" grpId="1"/>
      <p:bldP build="whole" bldLvl="1" animBg="1" rev="0" advAuto="0" spid="188" grpId="5"/>
      <p:bldP build="whole" bldLvl="1" animBg="1" rev="0" advAuto="0" spid="190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405" y="4901317"/>
            <a:ext cx="3969354" cy="3664018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193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9205" y="710037"/>
            <a:ext cx="3889754" cy="3787392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194" name="مستطيل"/>
          <p:cNvSpPr/>
          <p:nvPr/>
        </p:nvSpPr>
        <p:spPr>
          <a:xfrm>
            <a:off x="8883474" y="3669950"/>
            <a:ext cx="3500890" cy="474578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95" name="مستطيل"/>
          <p:cNvSpPr/>
          <p:nvPr/>
        </p:nvSpPr>
        <p:spPr>
          <a:xfrm>
            <a:off x="5192552" y="3669950"/>
            <a:ext cx="3500890" cy="474578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</a:p>
        </p:txBody>
      </p:sp>
      <p:sp>
        <p:nvSpPr>
          <p:cNvPr id="196" name="كيف نعالج هذه المؤثرات لحماية العقيده"/>
          <p:cNvSpPr/>
          <p:nvPr/>
        </p:nvSpPr>
        <p:spPr>
          <a:xfrm>
            <a:off x="5178628" y="963335"/>
            <a:ext cx="7168219" cy="2024020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0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كيف نعالج هذه المؤثرات لحماية العقيده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بالرجوع إلى الكتاب لخصي اسباب الانحراف  الداخليه….."/>
          <p:cNvSpPr/>
          <p:nvPr/>
        </p:nvSpPr>
        <p:spPr>
          <a:xfrm>
            <a:off x="311458" y="596072"/>
            <a:ext cx="12635884" cy="2168413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بالرجوع إلى الكتاب لخصي اسباب الانحراف  الداخليه…..</a:t>
            </a:r>
          </a:p>
        </p:txBody>
      </p:sp>
      <p:sp>
        <p:nvSpPr>
          <p:cNvPr id="199" name="……………………………………………."/>
          <p:cNvSpPr/>
          <p:nvPr/>
        </p:nvSpPr>
        <p:spPr>
          <a:xfrm>
            <a:off x="6657829" y="3123267"/>
            <a:ext cx="6069843" cy="127000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/>
            </a:lvl1pPr>
          </a:lstStyle>
          <a:p>
            <a:pPr/>
            <a:r>
              <a:t>…………………………………………….</a:t>
            </a:r>
          </a:p>
        </p:txBody>
      </p:sp>
      <p:sp>
        <p:nvSpPr>
          <p:cNvPr id="200" name="……………………………………………."/>
          <p:cNvSpPr/>
          <p:nvPr/>
        </p:nvSpPr>
        <p:spPr>
          <a:xfrm>
            <a:off x="1192168" y="8009618"/>
            <a:ext cx="6069844" cy="127000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/>
            </a:lvl1pPr>
          </a:lstStyle>
          <a:p>
            <a:pPr/>
            <a:r>
              <a:t>…………………………………………….</a:t>
            </a:r>
          </a:p>
        </p:txBody>
      </p:sp>
      <p:sp>
        <p:nvSpPr>
          <p:cNvPr id="201" name="……………………………………………."/>
          <p:cNvSpPr/>
          <p:nvPr/>
        </p:nvSpPr>
        <p:spPr>
          <a:xfrm>
            <a:off x="2735976" y="6380835"/>
            <a:ext cx="6069843" cy="127000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/>
            </a:lvl1pPr>
          </a:lstStyle>
          <a:p>
            <a:pPr/>
            <a:r>
              <a:t>…………………………………………….</a:t>
            </a:r>
          </a:p>
        </p:txBody>
      </p:sp>
      <p:sp>
        <p:nvSpPr>
          <p:cNvPr id="202" name="……………………………………………."/>
          <p:cNvSpPr/>
          <p:nvPr/>
        </p:nvSpPr>
        <p:spPr>
          <a:xfrm>
            <a:off x="3981508" y="4752051"/>
            <a:ext cx="6069843" cy="1270001"/>
          </a:xfrm>
          <a:prstGeom prst="rect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/>
            </a:lvl1pPr>
          </a:lstStyle>
          <a:p>
            <a:pPr/>
            <a:r>
              <a:t>…………………………………………….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اسباب الانحراف  الداخليه….."/>
          <p:cNvSpPr/>
          <p:nvPr/>
        </p:nvSpPr>
        <p:spPr>
          <a:xfrm>
            <a:off x="311458" y="596072"/>
            <a:ext cx="12635884" cy="1446435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1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 اسباب الانحراف  الداخليه…..</a:t>
            </a:r>
          </a:p>
        </p:txBody>
      </p:sp>
      <p:sp>
        <p:nvSpPr>
          <p:cNvPr id="205" name="فتح باب تأويل النصوص الشرعي"/>
          <p:cNvSpPr/>
          <p:nvPr/>
        </p:nvSpPr>
        <p:spPr>
          <a:xfrm>
            <a:off x="8670546" y="6188278"/>
            <a:ext cx="2993414" cy="2603793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3600"/>
            </a:pPr>
            <a:r>
              <a: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فتح باب تأويل النصوص</a:t>
            </a:r>
            <a:r>
              <a:t> الشرعي</a:t>
            </a:r>
          </a:p>
        </p:txBody>
      </p:sp>
      <p:sp>
        <p:nvSpPr>
          <p:cNvPr id="206" name="اتباع الهوى"/>
          <p:cNvSpPr/>
          <p:nvPr/>
        </p:nvSpPr>
        <p:spPr>
          <a:xfrm>
            <a:off x="6464183" y="2706148"/>
            <a:ext cx="2993414" cy="2603792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اتباع الهوى</a:t>
            </a:r>
          </a:p>
        </p:txBody>
      </p:sp>
      <p:sp>
        <p:nvSpPr>
          <p:cNvPr id="207" name="تلقي الدين من غير مصادره"/>
          <p:cNvSpPr/>
          <p:nvPr/>
        </p:nvSpPr>
        <p:spPr>
          <a:xfrm>
            <a:off x="9820013" y="2706148"/>
            <a:ext cx="2993414" cy="2603792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تلقي الدين من غير مصادره</a:t>
            </a:r>
          </a:p>
        </p:txBody>
      </p:sp>
      <p:sp>
        <p:nvSpPr>
          <p:cNvPr id="208" name="الافراط أو التفريط"/>
          <p:cNvSpPr/>
          <p:nvPr/>
        </p:nvSpPr>
        <p:spPr>
          <a:xfrm>
            <a:off x="-38683" y="2959682"/>
            <a:ext cx="2993414" cy="2603792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الافراط أو التفريط</a:t>
            </a:r>
          </a:p>
        </p:txBody>
      </p:sp>
      <p:sp>
        <p:nvSpPr>
          <p:cNvPr id="209" name="الجهل"/>
          <p:cNvSpPr/>
          <p:nvPr/>
        </p:nvSpPr>
        <p:spPr>
          <a:xfrm>
            <a:off x="3212750" y="2813497"/>
            <a:ext cx="2993414" cy="2603792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الجهل</a:t>
            </a:r>
          </a:p>
        </p:txBody>
      </p:sp>
      <p:sp>
        <p:nvSpPr>
          <p:cNvPr id="210" name="الاعتماد على الرأي"/>
          <p:cNvSpPr/>
          <p:nvPr/>
        </p:nvSpPr>
        <p:spPr>
          <a:xfrm>
            <a:off x="5132693" y="6188278"/>
            <a:ext cx="2993414" cy="2603793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الاعتماد على الرأي</a:t>
            </a:r>
          </a:p>
        </p:txBody>
      </p:sp>
      <p:sp>
        <p:nvSpPr>
          <p:cNvPr id="211" name="التقليد والتعصب"/>
          <p:cNvSpPr/>
          <p:nvPr/>
        </p:nvSpPr>
        <p:spPr>
          <a:xfrm>
            <a:off x="1594840" y="6188278"/>
            <a:ext cx="2993414" cy="2603793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sz="3600"/>
            </a:pPr>
            <a:r>
              <a: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rPr>
              <a:t>التقليد والتعصب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1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1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1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1" grpId="8"/>
      <p:bldP build="whole" bldLvl="1" animBg="1" rev="0" advAuto="0" spid="204" grpId="1"/>
      <p:bldP build="whole" bldLvl="1" animBg="1" rev="0" advAuto="0" spid="207" grpId="2"/>
      <p:bldP build="whole" bldLvl="1" animBg="1" rev="0" advAuto="0" spid="210" grpId="7"/>
      <p:bldP build="whole" bldLvl="1" animBg="1" rev="0" advAuto="0" spid="208" grpId="5"/>
      <p:bldP build="whole" bldLvl="1" animBg="1" rev="0" advAuto="0" spid="205" grpId="6"/>
      <p:bldP build="whole" bldLvl="1" animBg="1" rev="0" advAuto="0" spid="206" grpId="3"/>
      <p:bldP build="whole" bldLvl="1" animBg="1" rev="0" advAuto="0" spid="209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88019" y="229646"/>
            <a:ext cx="9956018" cy="5594017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14" name="كيف يقبض العلم ويعم الجهل مستنتجه ذلك من الحديث السابق"/>
          <p:cNvSpPr/>
          <p:nvPr/>
        </p:nvSpPr>
        <p:spPr>
          <a:xfrm>
            <a:off x="1341844" y="6767689"/>
            <a:ext cx="11048368" cy="2147539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كيف يقبض العلم ويعم الجهل مستنتجه ذلك من الحديث السابق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Unknown.png" descr="Unknown.png"/>
          <p:cNvPicPr>
            <a:picLocks noChangeAspect="1"/>
          </p:cNvPicPr>
          <p:nvPr/>
        </p:nvPicPr>
        <p:blipFill>
          <a:blip r:embed="rId2">
            <a:extLst/>
          </a:blip>
          <a:srcRect l="0" t="36899" r="0" b="0"/>
          <a:stretch>
            <a:fillRect/>
          </a:stretch>
        </p:blipFill>
        <p:spPr>
          <a:xfrm>
            <a:off x="5641549" y="-45220"/>
            <a:ext cx="6484287" cy="2078296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17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48326" y="2135215"/>
            <a:ext cx="6822032" cy="7456639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6" grpId="1"/>
      <p:bldP build="whole" bldLvl="1" animBg="1" rev="0" advAuto="0" spid="21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sp>
        <p:nvSpPr>
          <p:cNvPr id="220" name="النص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/>
            </a:pPr>
          </a:p>
        </p:txBody>
      </p:sp>
      <p:pic>
        <p:nvPicPr>
          <p:cNvPr id="221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5147" y="-1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باستخدام أدوات الاستفهام  صيغي اسئله جيده حول الدرس"/>
          <p:cNvSpPr/>
          <p:nvPr/>
        </p:nvSpPr>
        <p:spPr>
          <a:xfrm>
            <a:off x="9474430" y="939224"/>
            <a:ext cx="3001520" cy="7642694"/>
          </a:xfrm>
          <a:prstGeom prst="rect">
            <a:avLst/>
          </a:prstGeom>
          <a:blipFill>
            <a:blip r:embed="rId2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3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باستخدام أدوات الاستفهام  صيغي اسئله جيده حول الدرس </a:t>
            </a:r>
          </a:p>
        </p:txBody>
      </p:sp>
      <p:pic>
        <p:nvPicPr>
          <p:cNvPr id="224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70501" y="3788070"/>
            <a:ext cx="2088411" cy="19450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25" name="كيف؟"/>
          <p:cNvSpPr/>
          <p:nvPr/>
        </p:nvSpPr>
        <p:spPr>
          <a:xfrm>
            <a:off x="869071" y="1419496"/>
            <a:ext cx="3614289" cy="2473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4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5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كيف؟</a:t>
            </a:r>
          </a:p>
        </p:txBody>
      </p:sp>
      <p:sp>
        <p:nvSpPr>
          <p:cNvPr id="226" name="هل؟"/>
          <p:cNvSpPr/>
          <p:nvPr/>
        </p:nvSpPr>
        <p:spPr>
          <a:xfrm>
            <a:off x="326835" y="4324565"/>
            <a:ext cx="3356874" cy="2343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5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هل؟</a:t>
            </a:r>
          </a:p>
        </p:txBody>
      </p:sp>
      <p:sp>
        <p:nvSpPr>
          <p:cNvPr id="227" name="متى؟"/>
          <p:cNvSpPr/>
          <p:nvPr/>
        </p:nvSpPr>
        <p:spPr>
          <a:xfrm>
            <a:off x="2372221" y="6250614"/>
            <a:ext cx="3491436" cy="247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6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متى؟</a:t>
            </a:r>
          </a:p>
        </p:txBody>
      </p:sp>
      <p:sp>
        <p:nvSpPr>
          <p:cNvPr id="228" name="ما؟"/>
          <p:cNvSpPr/>
          <p:nvPr/>
        </p:nvSpPr>
        <p:spPr>
          <a:xfrm>
            <a:off x="6008453" y="6022060"/>
            <a:ext cx="3073459" cy="2470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7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ما؟</a:t>
            </a:r>
          </a:p>
        </p:txBody>
      </p:sp>
      <p:sp>
        <p:nvSpPr>
          <p:cNvPr id="229" name="لماذا ؟"/>
          <p:cNvSpPr/>
          <p:nvPr/>
        </p:nvSpPr>
        <p:spPr>
          <a:xfrm>
            <a:off x="4380011" y="804945"/>
            <a:ext cx="3566523" cy="2172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blipFill>
            <a:blip r:embed="rId8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rtl="0"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pPr>
            <a:r>
              <a:rPr sz="3700"/>
              <a:t>لماذا</a:t>
            </a:r>
            <a:r>
              <a:t> ؟</a:t>
            </a:r>
          </a:p>
        </p:txBody>
      </p:sp>
      <p:pic>
        <p:nvPicPr>
          <p:cNvPr id="230" name="images.jpeg" descr="image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22082" y="3788070"/>
            <a:ext cx="2088412" cy="1945001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mages.jpeg" descr="image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7640" y="1338393"/>
            <a:ext cx="7076814" cy="707681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33" name="نحن في المملكه العربيه السعوديه ولله الحمد نلتزم بمذهب أهل السنه والجماعه المستقاه من الكتاب والسنه ونطبق شريعة الله القائمه على التوحيد"/>
          <p:cNvSpPr/>
          <p:nvPr/>
        </p:nvSpPr>
        <p:spPr>
          <a:xfrm>
            <a:off x="8558868" y="1486191"/>
            <a:ext cx="3710381" cy="6553725"/>
          </a:xfrm>
          <a:prstGeom prst="rect">
            <a:avLst/>
          </a:prstGeom>
          <a:blipFill>
            <a:blip r:embed="rId3"/>
          </a:blip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6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نحن في المملكه العربيه السعوديه ولله الحمد نلتزم بمذهب أهل السنه والجماعه المستقاه من الكتاب والسنه ونطبق شريعة الله القائمه على التوحيد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صورة" descr="صورة"/>
          <p:cNvPicPr>
            <a:picLocks noChangeAspect="1"/>
          </p:cNvPicPr>
          <p:nvPr/>
        </p:nvPicPr>
        <p:blipFill>
          <a:blip r:embed="rId2">
            <a:extLst/>
          </a:blip>
          <a:srcRect l="2088" t="9115" r="2088" b="17865"/>
          <a:stretch>
            <a:fillRect/>
          </a:stretch>
        </p:blipFill>
        <p:spPr>
          <a:xfrm>
            <a:off x="337494" y="943101"/>
            <a:ext cx="12431795" cy="7104894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Unknown.jpeg" descr="Unknown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1948" y="350948"/>
            <a:ext cx="4362580" cy="2382199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pic>
        <p:nvPicPr>
          <p:cNvPr id="238" name="Unknown.jpeg" descr="Unknown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2619" y="3158232"/>
            <a:ext cx="8566169" cy="5752463"/>
          </a:xfrm>
          <a:prstGeom prst="rect">
            <a:avLst/>
          </a:prstGeom>
          <a:ln w="50800">
            <a:solidFill>
              <a:srgbClr val="000000"/>
            </a:solidFill>
            <a:miter lim="400000"/>
          </a:ln>
        </p:spPr>
      </p:pic>
      <p:sp>
        <p:nvSpPr>
          <p:cNvPr id="239" name="صفحة  ٣٩ ،،، ١،٢،٣"/>
          <p:cNvSpPr txBox="1"/>
          <p:nvPr/>
        </p:nvSpPr>
        <p:spPr>
          <a:xfrm>
            <a:off x="8269616" y="7731886"/>
            <a:ext cx="3362001" cy="1164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3200">
                <a:solidFill>
                  <a:srgbClr val="000000"/>
                </a:solidFill>
                <a:latin typeface="Geeza Pro Bold"/>
                <a:ea typeface="Geeza Pro Bold"/>
                <a:cs typeface="Geeza Pro Bold"/>
                <a:sym typeface="Geeza Pro Bold"/>
              </a:defRPr>
            </a:lvl1pPr>
          </a:lstStyle>
          <a:p>
            <a:pPr rtl="0">
              <a:defRPr/>
            </a:pPr>
            <a:r>
              <a:t>صفحة  ٣٩ ،،، ١،٢،٣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2000">
        <p:dissolve/>
      </p:transition>
    </mc:Choice>
    <mc:Fallback>
      <p:transition spd="slow">
        <p:fade/>
      </p:transition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