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56" r:id="rId2"/>
    <p:sldId id="257" r:id="rId3"/>
    <p:sldId id="276" r:id="rId4"/>
    <p:sldId id="275" r:id="rId5"/>
    <p:sldId id="265" r:id="rId6"/>
    <p:sldId id="266" r:id="rId7"/>
    <p:sldId id="268" r:id="rId8"/>
    <p:sldId id="366" r:id="rId9"/>
    <p:sldId id="367" r:id="rId10"/>
    <p:sldId id="376" r:id="rId11"/>
    <p:sldId id="380" r:id="rId12"/>
    <p:sldId id="369" r:id="rId13"/>
    <p:sldId id="269" r:id="rId14"/>
    <p:sldId id="370" r:id="rId15"/>
    <p:sldId id="373" r:id="rId16"/>
    <p:sldId id="377" r:id="rId17"/>
    <p:sldId id="378" r:id="rId18"/>
    <p:sldId id="371" r:id="rId19"/>
    <p:sldId id="372" r:id="rId20"/>
    <p:sldId id="374" r:id="rId21"/>
    <p:sldId id="375" r:id="rId22"/>
    <p:sldId id="272" r:id="rId23"/>
    <p:sldId id="363" r:id="rId24"/>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EBF7"/>
    <a:srgbClr val="FFFF99"/>
    <a:srgbClr val="DE6B01"/>
    <a:srgbClr val="FFF460"/>
    <a:srgbClr val="E67E00"/>
    <a:srgbClr val="B53603"/>
    <a:srgbClr val="BDD7EE"/>
    <a:srgbClr val="E9AE82"/>
    <a:srgbClr val="2F528F"/>
    <a:srgbClr val="B2C4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559" autoAdjust="0"/>
    <p:restoredTop sz="94259" autoAdjust="0"/>
  </p:normalViewPr>
  <p:slideViewPr>
    <p:cSldViewPr snapToGrid="0">
      <p:cViewPr varScale="1">
        <p:scale>
          <a:sx n="64" d="100"/>
          <a:sy n="64" d="100"/>
        </p:scale>
        <p:origin x="96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09EE9E-FAA2-40C2-9A2C-9A89895151C7}" type="doc">
      <dgm:prSet loTypeId="urn:microsoft.com/office/officeart/2005/8/layout/orgChart1" loCatId="hierarchy" qsTypeId="urn:microsoft.com/office/officeart/2005/8/quickstyle/simple1" qsCatId="simple" csTypeId="urn:microsoft.com/office/officeart/2005/8/colors/colorful4" csCatId="colorful" phldr="1"/>
      <dgm:spPr/>
      <dgm:t>
        <a:bodyPr/>
        <a:lstStyle/>
        <a:p>
          <a:pPr rtl="1"/>
          <a:endParaRPr lang="ar-SA"/>
        </a:p>
      </dgm:t>
    </dgm:pt>
    <dgm:pt modelId="{BB14F9F7-1727-4A48-9F3A-B46B1A18BE4C}">
      <dgm:prSet phldrT="[نص]"/>
      <dgm:spPr/>
      <dgm:t>
        <a:bodyPr/>
        <a:lstStyle/>
        <a:p>
          <a:pPr rtl="1"/>
          <a:r>
            <a:rPr lang="ar-SA" b="1" dirty="0">
              <a:solidFill>
                <a:schemeClr val="accent1">
                  <a:lumMod val="50000"/>
                </a:schemeClr>
              </a:solidFill>
            </a:rPr>
            <a:t>ما يتضمنه الإيمان بالملائكة:</a:t>
          </a:r>
        </a:p>
      </dgm:t>
    </dgm:pt>
    <dgm:pt modelId="{8526AEBD-74A0-4AD6-A853-6C59DA7521C4}" type="parTrans" cxnId="{938E69BA-F9F7-47AD-8BDA-0342E6C07F9F}">
      <dgm:prSet/>
      <dgm:spPr/>
      <dgm:t>
        <a:bodyPr/>
        <a:lstStyle/>
        <a:p>
          <a:pPr rtl="1"/>
          <a:endParaRPr lang="ar-SA" b="1">
            <a:solidFill>
              <a:schemeClr val="accent1">
                <a:lumMod val="50000"/>
              </a:schemeClr>
            </a:solidFill>
          </a:endParaRPr>
        </a:p>
      </dgm:t>
    </dgm:pt>
    <dgm:pt modelId="{45A4B054-DCA6-4026-9BA2-51C2BF0E7233}" type="sibTrans" cxnId="{938E69BA-F9F7-47AD-8BDA-0342E6C07F9F}">
      <dgm:prSet/>
      <dgm:spPr/>
      <dgm:t>
        <a:bodyPr/>
        <a:lstStyle/>
        <a:p>
          <a:pPr rtl="1"/>
          <a:endParaRPr lang="ar-SA" b="1">
            <a:solidFill>
              <a:schemeClr val="accent1">
                <a:lumMod val="50000"/>
              </a:schemeClr>
            </a:solidFill>
          </a:endParaRPr>
        </a:p>
      </dgm:t>
    </dgm:pt>
    <dgm:pt modelId="{341E1229-F52C-4EAA-B74A-A8BBA33EF3E5}">
      <dgm:prSet phldrT="[نص]"/>
      <dgm:spPr>
        <a:solidFill>
          <a:schemeClr val="accent5">
            <a:lumMod val="40000"/>
            <a:lumOff val="60000"/>
          </a:schemeClr>
        </a:solidFill>
      </dgm:spPr>
      <dgm:t>
        <a:bodyPr/>
        <a:lstStyle/>
        <a:p>
          <a:pPr rtl="1"/>
          <a:r>
            <a:rPr lang="ar-SA" b="1" dirty="0">
              <a:solidFill>
                <a:schemeClr val="accent1">
                  <a:lumMod val="50000"/>
                </a:schemeClr>
              </a:solidFill>
            </a:rPr>
            <a:t>الإيمان بما أخبر الله ورسوله من أعمالهم.</a:t>
          </a:r>
        </a:p>
      </dgm:t>
    </dgm:pt>
    <dgm:pt modelId="{C9B9E6B1-DFBF-4031-B28C-705D7930D634}" type="parTrans" cxnId="{D4628493-4FD5-4C42-B496-EAB2A6EDDC21}">
      <dgm:prSet/>
      <dgm:spPr/>
      <dgm:t>
        <a:bodyPr/>
        <a:lstStyle/>
        <a:p>
          <a:pPr rtl="1"/>
          <a:endParaRPr lang="ar-SA" b="1">
            <a:solidFill>
              <a:schemeClr val="accent1">
                <a:lumMod val="50000"/>
              </a:schemeClr>
            </a:solidFill>
          </a:endParaRPr>
        </a:p>
      </dgm:t>
    </dgm:pt>
    <dgm:pt modelId="{14F239AC-0F55-4E72-AE29-86BDA8804394}" type="sibTrans" cxnId="{D4628493-4FD5-4C42-B496-EAB2A6EDDC21}">
      <dgm:prSet/>
      <dgm:spPr/>
      <dgm:t>
        <a:bodyPr/>
        <a:lstStyle/>
        <a:p>
          <a:pPr rtl="1"/>
          <a:endParaRPr lang="ar-SA" b="1">
            <a:solidFill>
              <a:schemeClr val="accent1">
                <a:lumMod val="50000"/>
              </a:schemeClr>
            </a:solidFill>
          </a:endParaRPr>
        </a:p>
      </dgm:t>
    </dgm:pt>
    <dgm:pt modelId="{2A0D7B8C-925A-49A9-95A9-7E0846D4038A}">
      <dgm:prSet phldrT="[نص]"/>
      <dgm:spPr>
        <a:solidFill>
          <a:schemeClr val="accent5">
            <a:lumMod val="40000"/>
            <a:lumOff val="60000"/>
          </a:schemeClr>
        </a:solidFill>
      </dgm:spPr>
      <dgm:t>
        <a:bodyPr/>
        <a:lstStyle/>
        <a:p>
          <a:pPr rtl="1"/>
          <a:r>
            <a:rPr lang="ar-SA" b="1" dirty="0">
              <a:solidFill>
                <a:schemeClr val="accent1">
                  <a:lumMod val="50000"/>
                </a:schemeClr>
              </a:solidFill>
            </a:rPr>
            <a:t>الإيمان بما أخبر الله ورسوله صلى الله عليه وسلم من صفاتهم.</a:t>
          </a:r>
        </a:p>
      </dgm:t>
    </dgm:pt>
    <dgm:pt modelId="{B4ED936B-7DE8-4A2C-87BD-6889D782262D}" type="parTrans" cxnId="{511B1027-7190-437A-A89E-F3625CB6BEB3}">
      <dgm:prSet/>
      <dgm:spPr/>
      <dgm:t>
        <a:bodyPr/>
        <a:lstStyle/>
        <a:p>
          <a:pPr rtl="1"/>
          <a:endParaRPr lang="ar-SA" b="1">
            <a:solidFill>
              <a:schemeClr val="accent1">
                <a:lumMod val="50000"/>
              </a:schemeClr>
            </a:solidFill>
          </a:endParaRPr>
        </a:p>
      </dgm:t>
    </dgm:pt>
    <dgm:pt modelId="{9D81A48E-888E-4A45-8510-9F1AC6AB322C}" type="sibTrans" cxnId="{511B1027-7190-437A-A89E-F3625CB6BEB3}">
      <dgm:prSet/>
      <dgm:spPr/>
      <dgm:t>
        <a:bodyPr/>
        <a:lstStyle/>
        <a:p>
          <a:pPr rtl="1"/>
          <a:endParaRPr lang="ar-SA" b="1">
            <a:solidFill>
              <a:schemeClr val="accent1">
                <a:lumMod val="50000"/>
              </a:schemeClr>
            </a:solidFill>
          </a:endParaRPr>
        </a:p>
      </dgm:t>
    </dgm:pt>
    <dgm:pt modelId="{39BA4792-2FC7-4A79-9537-1F6F53A351A2}">
      <dgm:prSet phldrT="[نص]"/>
      <dgm:spPr>
        <a:solidFill>
          <a:schemeClr val="accent5">
            <a:lumMod val="40000"/>
            <a:lumOff val="60000"/>
          </a:schemeClr>
        </a:solidFill>
      </dgm:spPr>
      <dgm:t>
        <a:bodyPr/>
        <a:lstStyle/>
        <a:p>
          <a:pPr rtl="1"/>
          <a:r>
            <a:rPr lang="ar-SA" b="1" dirty="0">
              <a:solidFill>
                <a:schemeClr val="accent1">
                  <a:lumMod val="50000"/>
                </a:schemeClr>
              </a:solidFill>
            </a:rPr>
            <a:t>الإيمان بوجودهم حقيقة  ويقومون بأمر الله أتم قيام.</a:t>
          </a:r>
        </a:p>
      </dgm:t>
    </dgm:pt>
    <dgm:pt modelId="{25B137C4-43FB-443C-BEE7-FBB7ACC4B4F1}" type="parTrans" cxnId="{2329C340-F561-4F62-B659-A3C238A381BA}">
      <dgm:prSet/>
      <dgm:spPr/>
      <dgm:t>
        <a:bodyPr/>
        <a:lstStyle/>
        <a:p>
          <a:pPr rtl="1"/>
          <a:endParaRPr lang="ar-SA" b="1">
            <a:solidFill>
              <a:schemeClr val="accent1">
                <a:lumMod val="50000"/>
              </a:schemeClr>
            </a:solidFill>
          </a:endParaRPr>
        </a:p>
      </dgm:t>
    </dgm:pt>
    <dgm:pt modelId="{CE669E5B-CF4F-4626-89A5-2B2F5A7D0130}" type="sibTrans" cxnId="{2329C340-F561-4F62-B659-A3C238A381BA}">
      <dgm:prSet/>
      <dgm:spPr/>
      <dgm:t>
        <a:bodyPr/>
        <a:lstStyle/>
        <a:p>
          <a:pPr rtl="1"/>
          <a:endParaRPr lang="ar-SA" b="1">
            <a:solidFill>
              <a:schemeClr val="accent1">
                <a:lumMod val="50000"/>
              </a:schemeClr>
            </a:solidFill>
          </a:endParaRPr>
        </a:p>
      </dgm:t>
    </dgm:pt>
    <dgm:pt modelId="{19413C38-FE28-49FE-8D38-E193A4C9BBB0}">
      <dgm:prSet/>
      <dgm:spPr>
        <a:solidFill>
          <a:schemeClr val="accent5">
            <a:lumMod val="40000"/>
            <a:lumOff val="60000"/>
          </a:schemeClr>
        </a:solidFill>
      </dgm:spPr>
      <dgm:t>
        <a:bodyPr/>
        <a:lstStyle/>
        <a:p>
          <a:pPr rtl="1"/>
          <a:r>
            <a:rPr lang="ar-SA" b="1" dirty="0">
              <a:solidFill>
                <a:schemeClr val="accent1">
                  <a:lumMod val="50000"/>
                </a:schemeClr>
              </a:solidFill>
            </a:rPr>
            <a:t>الإيمان بما علمنا من أسمائهم ومن لم نعلم إجمالًا </a:t>
          </a:r>
        </a:p>
      </dgm:t>
    </dgm:pt>
    <dgm:pt modelId="{19F58094-BD00-42BC-B728-3F98E1EECC78}" type="parTrans" cxnId="{7FAEA6AE-880B-4379-8EA8-BB4A18E07020}">
      <dgm:prSet/>
      <dgm:spPr/>
      <dgm:t>
        <a:bodyPr/>
        <a:lstStyle/>
        <a:p>
          <a:pPr rtl="1"/>
          <a:endParaRPr lang="ar-SA" b="1">
            <a:solidFill>
              <a:schemeClr val="accent1">
                <a:lumMod val="50000"/>
              </a:schemeClr>
            </a:solidFill>
          </a:endParaRPr>
        </a:p>
      </dgm:t>
    </dgm:pt>
    <dgm:pt modelId="{31D9BF20-B586-4ED9-A142-DE1BF0EED6DC}" type="sibTrans" cxnId="{7FAEA6AE-880B-4379-8EA8-BB4A18E07020}">
      <dgm:prSet/>
      <dgm:spPr/>
      <dgm:t>
        <a:bodyPr/>
        <a:lstStyle/>
        <a:p>
          <a:pPr rtl="1"/>
          <a:endParaRPr lang="ar-SA" b="1">
            <a:solidFill>
              <a:schemeClr val="accent1">
                <a:lumMod val="50000"/>
              </a:schemeClr>
            </a:solidFill>
          </a:endParaRPr>
        </a:p>
      </dgm:t>
    </dgm:pt>
    <dgm:pt modelId="{1634909C-60F9-4510-BB59-16DA5C83DD20}" type="pres">
      <dgm:prSet presAssocID="{2909EE9E-FAA2-40C2-9A2C-9A89895151C7}" presName="hierChild1" presStyleCnt="0">
        <dgm:presLayoutVars>
          <dgm:orgChart val="1"/>
          <dgm:chPref val="1"/>
          <dgm:dir/>
          <dgm:animOne val="branch"/>
          <dgm:animLvl val="lvl"/>
          <dgm:resizeHandles/>
        </dgm:presLayoutVars>
      </dgm:prSet>
      <dgm:spPr/>
    </dgm:pt>
    <dgm:pt modelId="{9CCE05F2-92DE-46B1-BF68-CF47196E6549}" type="pres">
      <dgm:prSet presAssocID="{BB14F9F7-1727-4A48-9F3A-B46B1A18BE4C}" presName="hierRoot1" presStyleCnt="0">
        <dgm:presLayoutVars>
          <dgm:hierBranch val="init"/>
        </dgm:presLayoutVars>
      </dgm:prSet>
      <dgm:spPr/>
    </dgm:pt>
    <dgm:pt modelId="{69551FAB-BF26-4F79-AB08-4AA0FDC6B12C}" type="pres">
      <dgm:prSet presAssocID="{BB14F9F7-1727-4A48-9F3A-B46B1A18BE4C}" presName="rootComposite1" presStyleCnt="0"/>
      <dgm:spPr/>
    </dgm:pt>
    <dgm:pt modelId="{C0566554-5EA7-430B-A2FC-E91B8B0367CE}" type="pres">
      <dgm:prSet presAssocID="{BB14F9F7-1727-4A48-9F3A-B46B1A18BE4C}" presName="rootText1" presStyleLbl="node0" presStyleIdx="0" presStyleCnt="1" custScaleX="201726">
        <dgm:presLayoutVars>
          <dgm:chPref val="3"/>
        </dgm:presLayoutVars>
      </dgm:prSet>
      <dgm:spPr/>
    </dgm:pt>
    <dgm:pt modelId="{FF6CCFC9-ACFA-4C80-9CFF-BC6B5501C38F}" type="pres">
      <dgm:prSet presAssocID="{BB14F9F7-1727-4A48-9F3A-B46B1A18BE4C}" presName="rootConnector1" presStyleLbl="node1" presStyleIdx="0" presStyleCnt="0"/>
      <dgm:spPr/>
    </dgm:pt>
    <dgm:pt modelId="{4AB82FD3-885D-45E9-83C6-5956DF9302AF}" type="pres">
      <dgm:prSet presAssocID="{BB14F9F7-1727-4A48-9F3A-B46B1A18BE4C}" presName="hierChild2" presStyleCnt="0"/>
      <dgm:spPr/>
    </dgm:pt>
    <dgm:pt modelId="{163009D9-088C-49C6-A94A-4B3C0FE514FA}" type="pres">
      <dgm:prSet presAssocID="{C9B9E6B1-DFBF-4031-B28C-705D7930D634}" presName="Name37" presStyleLbl="parChTrans1D2" presStyleIdx="0" presStyleCnt="4"/>
      <dgm:spPr/>
    </dgm:pt>
    <dgm:pt modelId="{8319DA3C-9F38-4EF9-909E-796EBF3C1930}" type="pres">
      <dgm:prSet presAssocID="{341E1229-F52C-4EAA-B74A-A8BBA33EF3E5}" presName="hierRoot2" presStyleCnt="0">
        <dgm:presLayoutVars>
          <dgm:hierBranch val="init"/>
        </dgm:presLayoutVars>
      </dgm:prSet>
      <dgm:spPr/>
    </dgm:pt>
    <dgm:pt modelId="{69321801-0014-4062-AAB4-54070B02590B}" type="pres">
      <dgm:prSet presAssocID="{341E1229-F52C-4EAA-B74A-A8BBA33EF3E5}" presName="rootComposite" presStyleCnt="0"/>
      <dgm:spPr/>
    </dgm:pt>
    <dgm:pt modelId="{B88E4AE7-F683-4FEC-B769-2053A21F1D2A}" type="pres">
      <dgm:prSet presAssocID="{341E1229-F52C-4EAA-B74A-A8BBA33EF3E5}" presName="rootText" presStyleLbl="node2" presStyleIdx="0" presStyleCnt="4" custScaleY="269843">
        <dgm:presLayoutVars>
          <dgm:chPref val="3"/>
        </dgm:presLayoutVars>
      </dgm:prSet>
      <dgm:spPr/>
    </dgm:pt>
    <dgm:pt modelId="{C4807A26-F155-4595-A43D-35F485162180}" type="pres">
      <dgm:prSet presAssocID="{341E1229-F52C-4EAA-B74A-A8BBA33EF3E5}" presName="rootConnector" presStyleLbl="node2" presStyleIdx="0" presStyleCnt="4"/>
      <dgm:spPr/>
    </dgm:pt>
    <dgm:pt modelId="{9427A3A7-8C23-4D7D-9E92-DBB83A3C4727}" type="pres">
      <dgm:prSet presAssocID="{341E1229-F52C-4EAA-B74A-A8BBA33EF3E5}" presName="hierChild4" presStyleCnt="0"/>
      <dgm:spPr/>
    </dgm:pt>
    <dgm:pt modelId="{28029937-1797-43DE-A520-16828F4F8A15}" type="pres">
      <dgm:prSet presAssocID="{341E1229-F52C-4EAA-B74A-A8BBA33EF3E5}" presName="hierChild5" presStyleCnt="0"/>
      <dgm:spPr/>
    </dgm:pt>
    <dgm:pt modelId="{F1574835-C7D7-418C-8894-AC92CA16E11C}" type="pres">
      <dgm:prSet presAssocID="{B4ED936B-7DE8-4A2C-87BD-6889D782262D}" presName="Name37" presStyleLbl="parChTrans1D2" presStyleIdx="1" presStyleCnt="4"/>
      <dgm:spPr/>
    </dgm:pt>
    <dgm:pt modelId="{26539E28-3442-4D78-A551-47DBD337DCCE}" type="pres">
      <dgm:prSet presAssocID="{2A0D7B8C-925A-49A9-95A9-7E0846D4038A}" presName="hierRoot2" presStyleCnt="0">
        <dgm:presLayoutVars>
          <dgm:hierBranch val="init"/>
        </dgm:presLayoutVars>
      </dgm:prSet>
      <dgm:spPr/>
    </dgm:pt>
    <dgm:pt modelId="{CEE99388-ED35-4CAF-B9F6-D935AD79BBCD}" type="pres">
      <dgm:prSet presAssocID="{2A0D7B8C-925A-49A9-95A9-7E0846D4038A}" presName="rootComposite" presStyleCnt="0"/>
      <dgm:spPr/>
    </dgm:pt>
    <dgm:pt modelId="{58A74052-3B51-4A45-AC8A-D0D02E1AFF85}" type="pres">
      <dgm:prSet presAssocID="{2A0D7B8C-925A-49A9-95A9-7E0846D4038A}" presName="rootText" presStyleLbl="node2" presStyleIdx="1" presStyleCnt="4" custScaleY="269843">
        <dgm:presLayoutVars>
          <dgm:chPref val="3"/>
        </dgm:presLayoutVars>
      </dgm:prSet>
      <dgm:spPr/>
    </dgm:pt>
    <dgm:pt modelId="{74B6740A-EF07-4599-BD25-486514774AB2}" type="pres">
      <dgm:prSet presAssocID="{2A0D7B8C-925A-49A9-95A9-7E0846D4038A}" presName="rootConnector" presStyleLbl="node2" presStyleIdx="1" presStyleCnt="4"/>
      <dgm:spPr/>
    </dgm:pt>
    <dgm:pt modelId="{51E0F354-7DEA-40EF-A257-DA75BD1CC672}" type="pres">
      <dgm:prSet presAssocID="{2A0D7B8C-925A-49A9-95A9-7E0846D4038A}" presName="hierChild4" presStyleCnt="0"/>
      <dgm:spPr/>
    </dgm:pt>
    <dgm:pt modelId="{417F9DA9-03A3-4283-BDD3-04A82987EAB3}" type="pres">
      <dgm:prSet presAssocID="{2A0D7B8C-925A-49A9-95A9-7E0846D4038A}" presName="hierChild5" presStyleCnt="0"/>
      <dgm:spPr/>
    </dgm:pt>
    <dgm:pt modelId="{9C35A9CD-4C63-4245-BA7E-2C3A632120F9}" type="pres">
      <dgm:prSet presAssocID="{19F58094-BD00-42BC-B728-3F98E1EECC78}" presName="Name37" presStyleLbl="parChTrans1D2" presStyleIdx="2" presStyleCnt="4"/>
      <dgm:spPr/>
    </dgm:pt>
    <dgm:pt modelId="{D7ABB287-EE21-41DF-9D2A-8529E23C2637}" type="pres">
      <dgm:prSet presAssocID="{19413C38-FE28-49FE-8D38-E193A4C9BBB0}" presName="hierRoot2" presStyleCnt="0">
        <dgm:presLayoutVars>
          <dgm:hierBranch val="init"/>
        </dgm:presLayoutVars>
      </dgm:prSet>
      <dgm:spPr/>
    </dgm:pt>
    <dgm:pt modelId="{41823BE6-03AC-4EE3-B962-6DE00C957270}" type="pres">
      <dgm:prSet presAssocID="{19413C38-FE28-49FE-8D38-E193A4C9BBB0}" presName="rootComposite" presStyleCnt="0"/>
      <dgm:spPr/>
    </dgm:pt>
    <dgm:pt modelId="{509CB1D7-713D-4DDC-9D20-5E50D33B326B}" type="pres">
      <dgm:prSet presAssocID="{19413C38-FE28-49FE-8D38-E193A4C9BBB0}" presName="rootText" presStyleLbl="node2" presStyleIdx="2" presStyleCnt="4" custScaleY="269843">
        <dgm:presLayoutVars>
          <dgm:chPref val="3"/>
        </dgm:presLayoutVars>
      </dgm:prSet>
      <dgm:spPr/>
    </dgm:pt>
    <dgm:pt modelId="{BA443BEA-077F-4C68-8AAB-7344C395858B}" type="pres">
      <dgm:prSet presAssocID="{19413C38-FE28-49FE-8D38-E193A4C9BBB0}" presName="rootConnector" presStyleLbl="node2" presStyleIdx="2" presStyleCnt="4"/>
      <dgm:spPr/>
    </dgm:pt>
    <dgm:pt modelId="{0B9E99B0-F10E-4D87-B4E5-0697725EE941}" type="pres">
      <dgm:prSet presAssocID="{19413C38-FE28-49FE-8D38-E193A4C9BBB0}" presName="hierChild4" presStyleCnt="0"/>
      <dgm:spPr/>
    </dgm:pt>
    <dgm:pt modelId="{1161737E-D75C-443A-B468-8D61AFA6779F}" type="pres">
      <dgm:prSet presAssocID="{19413C38-FE28-49FE-8D38-E193A4C9BBB0}" presName="hierChild5" presStyleCnt="0"/>
      <dgm:spPr/>
    </dgm:pt>
    <dgm:pt modelId="{FE9AE88A-C22F-4A7A-BE2A-DADE8B235E68}" type="pres">
      <dgm:prSet presAssocID="{25B137C4-43FB-443C-BEE7-FBB7ACC4B4F1}" presName="Name37" presStyleLbl="parChTrans1D2" presStyleIdx="3" presStyleCnt="4"/>
      <dgm:spPr/>
    </dgm:pt>
    <dgm:pt modelId="{2C93587A-A114-45E9-92D0-B269B186E3F3}" type="pres">
      <dgm:prSet presAssocID="{39BA4792-2FC7-4A79-9537-1F6F53A351A2}" presName="hierRoot2" presStyleCnt="0">
        <dgm:presLayoutVars>
          <dgm:hierBranch val="init"/>
        </dgm:presLayoutVars>
      </dgm:prSet>
      <dgm:spPr/>
    </dgm:pt>
    <dgm:pt modelId="{7D866F96-FCE5-4308-B916-F8C083D30E01}" type="pres">
      <dgm:prSet presAssocID="{39BA4792-2FC7-4A79-9537-1F6F53A351A2}" presName="rootComposite" presStyleCnt="0"/>
      <dgm:spPr/>
    </dgm:pt>
    <dgm:pt modelId="{A409D090-55B3-4B96-9EAF-1C63DEDD1C62}" type="pres">
      <dgm:prSet presAssocID="{39BA4792-2FC7-4A79-9537-1F6F53A351A2}" presName="rootText" presStyleLbl="node2" presStyleIdx="3" presStyleCnt="4" custScaleY="269843">
        <dgm:presLayoutVars>
          <dgm:chPref val="3"/>
        </dgm:presLayoutVars>
      </dgm:prSet>
      <dgm:spPr/>
    </dgm:pt>
    <dgm:pt modelId="{1CEE426A-9535-495D-A15A-2B3665FF3E04}" type="pres">
      <dgm:prSet presAssocID="{39BA4792-2FC7-4A79-9537-1F6F53A351A2}" presName="rootConnector" presStyleLbl="node2" presStyleIdx="3" presStyleCnt="4"/>
      <dgm:spPr/>
    </dgm:pt>
    <dgm:pt modelId="{CBBADF91-1434-403E-8107-CB1918F73295}" type="pres">
      <dgm:prSet presAssocID="{39BA4792-2FC7-4A79-9537-1F6F53A351A2}" presName="hierChild4" presStyleCnt="0"/>
      <dgm:spPr/>
    </dgm:pt>
    <dgm:pt modelId="{E18FB966-8813-4DE2-BECA-CD0159FD57B7}" type="pres">
      <dgm:prSet presAssocID="{39BA4792-2FC7-4A79-9537-1F6F53A351A2}" presName="hierChild5" presStyleCnt="0"/>
      <dgm:spPr/>
    </dgm:pt>
    <dgm:pt modelId="{788BC649-CCA4-4C8D-881A-8C96B19DFE4E}" type="pres">
      <dgm:prSet presAssocID="{BB14F9F7-1727-4A48-9F3A-B46B1A18BE4C}" presName="hierChild3" presStyleCnt="0"/>
      <dgm:spPr/>
    </dgm:pt>
  </dgm:ptLst>
  <dgm:cxnLst>
    <dgm:cxn modelId="{185C8E12-FE9C-4DD0-A844-7BA960E226B8}" type="presOf" srcId="{19413C38-FE28-49FE-8D38-E193A4C9BBB0}" destId="{509CB1D7-713D-4DDC-9D20-5E50D33B326B}" srcOrd="0" destOrd="0" presId="urn:microsoft.com/office/officeart/2005/8/layout/orgChart1"/>
    <dgm:cxn modelId="{74C0FB16-1F02-487A-9C5C-42D4BE714E4A}" type="presOf" srcId="{25B137C4-43FB-443C-BEE7-FBB7ACC4B4F1}" destId="{FE9AE88A-C22F-4A7A-BE2A-DADE8B235E68}" srcOrd="0" destOrd="0" presId="urn:microsoft.com/office/officeart/2005/8/layout/orgChart1"/>
    <dgm:cxn modelId="{BB1B231E-C114-4CBE-8424-829DB4D87B51}" type="presOf" srcId="{BB14F9F7-1727-4A48-9F3A-B46B1A18BE4C}" destId="{FF6CCFC9-ACFA-4C80-9CFF-BC6B5501C38F}" srcOrd="1" destOrd="0" presId="urn:microsoft.com/office/officeart/2005/8/layout/orgChart1"/>
    <dgm:cxn modelId="{F4890D27-A18B-4F3A-AA5F-5B30B8954B2A}" type="presOf" srcId="{2A0D7B8C-925A-49A9-95A9-7E0846D4038A}" destId="{74B6740A-EF07-4599-BD25-486514774AB2}" srcOrd="1" destOrd="0" presId="urn:microsoft.com/office/officeart/2005/8/layout/orgChart1"/>
    <dgm:cxn modelId="{511B1027-7190-437A-A89E-F3625CB6BEB3}" srcId="{BB14F9F7-1727-4A48-9F3A-B46B1A18BE4C}" destId="{2A0D7B8C-925A-49A9-95A9-7E0846D4038A}" srcOrd="1" destOrd="0" parTransId="{B4ED936B-7DE8-4A2C-87BD-6889D782262D}" sibTransId="{9D81A48E-888E-4A45-8510-9F1AC6AB322C}"/>
    <dgm:cxn modelId="{F144942D-7E10-4737-A6BD-D8D3F9996587}" type="presOf" srcId="{BB14F9F7-1727-4A48-9F3A-B46B1A18BE4C}" destId="{C0566554-5EA7-430B-A2FC-E91B8B0367CE}" srcOrd="0" destOrd="0" presId="urn:microsoft.com/office/officeart/2005/8/layout/orgChart1"/>
    <dgm:cxn modelId="{0361CF31-7258-4078-B32B-485F8E06DCAF}" type="presOf" srcId="{2A0D7B8C-925A-49A9-95A9-7E0846D4038A}" destId="{58A74052-3B51-4A45-AC8A-D0D02E1AFF85}" srcOrd="0" destOrd="0" presId="urn:microsoft.com/office/officeart/2005/8/layout/orgChart1"/>
    <dgm:cxn modelId="{2329C340-F561-4F62-B659-A3C238A381BA}" srcId="{BB14F9F7-1727-4A48-9F3A-B46B1A18BE4C}" destId="{39BA4792-2FC7-4A79-9537-1F6F53A351A2}" srcOrd="3" destOrd="0" parTransId="{25B137C4-43FB-443C-BEE7-FBB7ACC4B4F1}" sibTransId="{CE669E5B-CF4F-4626-89A5-2B2F5A7D0130}"/>
    <dgm:cxn modelId="{6590D263-35A9-4EF9-BED2-06C9A1CB5059}" type="presOf" srcId="{19F58094-BD00-42BC-B728-3F98E1EECC78}" destId="{9C35A9CD-4C63-4245-BA7E-2C3A632120F9}" srcOrd="0" destOrd="0" presId="urn:microsoft.com/office/officeart/2005/8/layout/orgChart1"/>
    <dgm:cxn modelId="{F1DF9744-129F-4852-B024-19EA8BBBE976}" type="presOf" srcId="{19413C38-FE28-49FE-8D38-E193A4C9BBB0}" destId="{BA443BEA-077F-4C68-8AAB-7344C395858B}" srcOrd="1" destOrd="0" presId="urn:microsoft.com/office/officeart/2005/8/layout/orgChart1"/>
    <dgm:cxn modelId="{234A024D-A9F2-46EB-8899-0157B1B0A6AE}" type="presOf" srcId="{341E1229-F52C-4EAA-B74A-A8BBA33EF3E5}" destId="{C4807A26-F155-4595-A43D-35F485162180}" srcOrd="1" destOrd="0" presId="urn:microsoft.com/office/officeart/2005/8/layout/orgChart1"/>
    <dgm:cxn modelId="{C390D471-D0BD-4103-B221-E11D6368C6E6}" type="presOf" srcId="{39BA4792-2FC7-4A79-9537-1F6F53A351A2}" destId="{A409D090-55B3-4B96-9EAF-1C63DEDD1C62}" srcOrd="0" destOrd="0" presId="urn:microsoft.com/office/officeart/2005/8/layout/orgChart1"/>
    <dgm:cxn modelId="{D4628493-4FD5-4C42-B496-EAB2A6EDDC21}" srcId="{BB14F9F7-1727-4A48-9F3A-B46B1A18BE4C}" destId="{341E1229-F52C-4EAA-B74A-A8BBA33EF3E5}" srcOrd="0" destOrd="0" parTransId="{C9B9E6B1-DFBF-4031-B28C-705D7930D634}" sibTransId="{14F239AC-0F55-4E72-AE29-86BDA8804394}"/>
    <dgm:cxn modelId="{831953AC-4A5A-47F4-BD63-4ABF9DC2B46C}" type="presOf" srcId="{39BA4792-2FC7-4A79-9537-1F6F53A351A2}" destId="{1CEE426A-9535-495D-A15A-2B3665FF3E04}" srcOrd="1" destOrd="0" presId="urn:microsoft.com/office/officeart/2005/8/layout/orgChart1"/>
    <dgm:cxn modelId="{7FAEA6AE-880B-4379-8EA8-BB4A18E07020}" srcId="{BB14F9F7-1727-4A48-9F3A-B46B1A18BE4C}" destId="{19413C38-FE28-49FE-8D38-E193A4C9BBB0}" srcOrd="2" destOrd="0" parTransId="{19F58094-BD00-42BC-B728-3F98E1EECC78}" sibTransId="{31D9BF20-B586-4ED9-A142-DE1BF0EED6DC}"/>
    <dgm:cxn modelId="{4D8F53B5-C420-4915-905D-9BA175EFC136}" type="presOf" srcId="{B4ED936B-7DE8-4A2C-87BD-6889D782262D}" destId="{F1574835-C7D7-418C-8894-AC92CA16E11C}" srcOrd="0" destOrd="0" presId="urn:microsoft.com/office/officeart/2005/8/layout/orgChart1"/>
    <dgm:cxn modelId="{938E69BA-F9F7-47AD-8BDA-0342E6C07F9F}" srcId="{2909EE9E-FAA2-40C2-9A2C-9A89895151C7}" destId="{BB14F9F7-1727-4A48-9F3A-B46B1A18BE4C}" srcOrd="0" destOrd="0" parTransId="{8526AEBD-74A0-4AD6-A853-6C59DA7521C4}" sibTransId="{45A4B054-DCA6-4026-9BA2-51C2BF0E7233}"/>
    <dgm:cxn modelId="{8ADCCAE3-2B87-4261-AC51-A7983F395570}" type="presOf" srcId="{341E1229-F52C-4EAA-B74A-A8BBA33EF3E5}" destId="{B88E4AE7-F683-4FEC-B769-2053A21F1D2A}" srcOrd="0" destOrd="0" presId="urn:microsoft.com/office/officeart/2005/8/layout/orgChart1"/>
    <dgm:cxn modelId="{28035EF1-47E2-4F38-8157-05935D87989E}" type="presOf" srcId="{C9B9E6B1-DFBF-4031-B28C-705D7930D634}" destId="{163009D9-088C-49C6-A94A-4B3C0FE514FA}" srcOrd="0" destOrd="0" presId="urn:microsoft.com/office/officeart/2005/8/layout/orgChart1"/>
    <dgm:cxn modelId="{3AB51DF7-9A42-43AE-83E4-5E42F3CFB4E7}" type="presOf" srcId="{2909EE9E-FAA2-40C2-9A2C-9A89895151C7}" destId="{1634909C-60F9-4510-BB59-16DA5C83DD20}" srcOrd="0" destOrd="0" presId="urn:microsoft.com/office/officeart/2005/8/layout/orgChart1"/>
    <dgm:cxn modelId="{82DDC228-C232-4EAF-A054-5D311F1EE9B7}" type="presParOf" srcId="{1634909C-60F9-4510-BB59-16DA5C83DD20}" destId="{9CCE05F2-92DE-46B1-BF68-CF47196E6549}" srcOrd="0" destOrd="0" presId="urn:microsoft.com/office/officeart/2005/8/layout/orgChart1"/>
    <dgm:cxn modelId="{22C7B1CF-5241-4351-9020-F117AFECBC42}" type="presParOf" srcId="{9CCE05F2-92DE-46B1-BF68-CF47196E6549}" destId="{69551FAB-BF26-4F79-AB08-4AA0FDC6B12C}" srcOrd="0" destOrd="0" presId="urn:microsoft.com/office/officeart/2005/8/layout/orgChart1"/>
    <dgm:cxn modelId="{36C5AF5D-7412-4FB4-B357-FC941B8E12D3}" type="presParOf" srcId="{69551FAB-BF26-4F79-AB08-4AA0FDC6B12C}" destId="{C0566554-5EA7-430B-A2FC-E91B8B0367CE}" srcOrd="0" destOrd="0" presId="urn:microsoft.com/office/officeart/2005/8/layout/orgChart1"/>
    <dgm:cxn modelId="{4BDD3002-966B-4D44-833A-1BCD6D9620D3}" type="presParOf" srcId="{69551FAB-BF26-4F79-AB08-4AA0FDC6B12C}" destId="{FF6CCFC9-ACFA-4C80-9CFF-BC6B5501C38F}" srcOrd="1" destOrd="0" presId="urn:microsoft.com/office/officeart/2005/8/layout/orgChart1"/>
    <dgm:cxn modelId="{5FCB4E5C-072E-434E-BA22-2AFB873CB0D7}" type="presParOf" srcId="{9CCE05F2-92DE-46B1-BF68-CF47196E6549}" destId="{4AB82FD3-885D-45E9-83C6-5956DF9302AF}" srcOrd="1" destOrd="0" presId="urn:microsoft.com/office/officeart/2005/8/layout/orgChart1"/>
    <dgm:cxn modelId="{E5D520FE-42B7-4D40-A891-381079A5543F}" type="presParOf" srcId="{4AB82FD3-885D-45E9-83C6-5956DF9302AF}" destId="{163009D9-088C-49C6-A94A-4B3C0FE514FA}" srcOrd="0" destOrd="0" presId="urn:microsoft.com/office/officeart/2005/8/layout/orgChart1"/>
    <dgm:cxn modelId="{D47DE375-696B-49D0-811B-B73138AE2C66}" type="presParOf" srcId="{4AB82FD3-885D-45E9-83C6-5956DF9302AF}" destId="{8319DA3C-9F38-4EF9-909E-796EBF3C1930}" srcOrd="1" destOrd="0" presId="urn:microsoft.com/office/officeart/2005/8/layout/orgChart1"/>
    <dgm:cxn modelId="{5C14C2AC-512F-48F1-9780-6D6F3C8ED4A3}" type="presParOf" srcId="{8319DA3C-9F38-4EF9-909E-796EBF3C1930}" destId="{69321801-0014-4062-AAB4-54070B02590B}" srcOrd="0" destOrd="0" presId="urn:microsoft.com/office/officeart/2005/8/layout/orgChart1"/>
    <dgm:cxn modelId="{AD1FBFB5-F385-41B0-B86B-6CF93586226A}" type="presParOf" srcId="{69321801-0014-4062-AAB4-54070B02590B}" destId="{B88E4AE7-F683-4FEC-B769-2053A21F1D2A}" srcOrd="0" destOrd="0" presId="urn:microsoft.com/office/officeart/2005/8/layout/orgChart1"/>
    <dgm:cxn modelId="{26D65536-0384-47A9-B482-A73E5D77D9A8}" type="presParOf" srcId="{69321801-0014-4062-AAB4-54070B02590B}" destId="{C4807A26-F155-4595-A43D-35F485162180}" srcOrd="1" destOrd="0" presId="urn:microsoft.com/office/officeart/2005/8/layout/orgChart1"/>
    <dgm:cxn modelId="{86863120-002D-494F-AA09-985693BD1BAF}" type="presParOf" srcId="{8319DA3C-9F38-4EF9-909E-796EBF3C1930}" destId="{9427A3A7-8C23-4D7D-9E92-DBB83A3C4727}" srcOrd="1" destOrd="0" presId="urn:microsoft.com/office/officeart/2005/8/layout/orgChart1"/>
    <dgm:cxn modelId="{CC27CDFC-C46D-4FD0-85CE-41B2CF0E9AEE}" type="presParOf" srcId="{8319DA3C-9F38-4EF9-909E-796EBF3C1930}" destId="{28029937-1797-43DE-A520-16828F4F8A15}" srcOrd="2" destOrd="0" presId="urn:microsoft.com/office/officeart/2005/8/layout/orgChart1"/>
    <dgm:cxn modelId="{2A14D4E9-6DAB-4DA0-BCE1-D54C8CA48D46}" type="presParOf" srcId="{4AB82FD3-885D-45E9-83C6-5956DF9302AF}" destId="{F1574835-C7D7-418C-8894-AC92CA16E11C}" srcOrd="2" destOrd="0" presId="urn:microsoft.com/office/officeart/2005/8/layout/orgChart1"/>
    <dgm:cxn modelId="{2D027594-91AD-4C31-85C8-91ACA957DF0C}" type="presParOf" srcId="{4AB82FD3-885D-45E9-83C6-5956DF9302AF}" destId="{26539E28-3442-4D78-A551-47DBD337DCCE}" srcOrd="3" destOrd="0" presId="urn:microsoft.com/office/officeart/2005/8/layout/orgChart1"/>
    <dgm:cxn modelId="{570AEEBA-6530-46AC-B3C5-F344422D741D}" type="presParOf" srcId="{26539E28-3442-4D78-A551-47DBD337DCCE}" destId="{CEE99388-ED35-4CAF-B9F6-D935AD79BBCD}" srcOrd="0" destOrd="0" presId="urn:microsoft.com/office/officeart/2005/8/layout/orgChart1"/>
    <dgm:cxn modelId="{6083DDC2-955A-4AFE-B161-AEB8E08CCA01}" type="presParOf" srcId="{CEE99388-ED35-4CAF-B9F6-D935AD79BBCD}" destId="{58A74052-3B51-4A45-AC8A-D0D02E1AFF85}" srcOrd="0" destOrd="0" presId="urn:microsoft.com/office/officeart/2005/8/layout/orgChart1"/>
    <dgm:cxn modelId="{3DCA70BC-9517-448B-9E93-E1F1FC51D841}" type="presParOf" srcId="{CEE99388-ED35-4CAF-B9F6-D935AD79BBCD}" destId="{74B6740A-EF07-4599-BD25-486514774AB2}" srcOrd="1" destOrd="0" presId="urn:microsoft.com/office/officeart/2005/8/layout/orgChart1"/>
    <dgm:cxn modelId="{AAD38B43-DE6C-429A-B58D-0576B427E6AA}" type="presParOf" srcId="{26539E28-3442-4D78-A551-47DBD337DCCE}" destId="{51E0F354-7DEA-40EF-A257-DA75BD1CC672}" srcOrd="1" destOrd="0" presId="urn:microsoft.com/office/officeart/2005/8/layout/orgChart1"/>
    <dgm:cxn modelId="{83B99F5E-BE6C-48BF-AA28-74C7B4FC54F9}" type="presParOf" srcId="{26539E28-3442-4D78-A551-47DBD337DCCE}" destId="{417F9DA9-03A3-4283-BDD3-04A82987EAB3}" srcOrd="2" destOrd="0" presId="urn:microsoft.com/office/officeart/2005/8/layout/orgChart1"/>
    <dgm:cxn modelId="{4972F13C-6BFB-49F3-9F40-5A7467D859CF}" type="presParOf" srcId="{4AB82FD3-885D-45E9-83C6-5956DF9302AF}" destId="{9C35A9CD-4C63-4245-BA7E-2C3A632120F9}" srcOrd="4" destOrd="0" presId="urn:microsoft.com/office/officeart/2005/8/layout/orgChart1"/>
    <dgm:cxn modelId="{252F98EA-FEB2-4897-B490-B1A63F76D554}" type="presParOf" srcId="{4AB82FD3-885D-45E9-83C6-5956DF9302AF}" destId="{D7ABB287-EE21-41DF-9D2A-8529E23C2637}" srcOrd="5" destOrd="0" presId="urn:microsoft.com/office/officeart/2005/8/layout/orgChart1"/>
    <dgm:cxn modelId="{4921405E-DCAC-4B55-A2B0-FAE4E8782940}" type="presParOf" srcId="{D7ABB287-EE21-41DF-9D2A-8529E23C2637}" destId="{41823BE6-03AC-4EE3-B962-6DE00C957270}" srcOrd="0" destOrd="0" presId="urn:microsoft.com/office/officeart/2005/8/layout/orgChart1"/>
    <dgm:cxn modelId="{A841905C-F715-4E5E-980E-57CB1A501169}" type="presParOf" srcId="{41823BE6-03AC-4EE3-B962-6DE00C957270}" destId="{509CB1D7-713D-4DDC-9D20-5E50D33B326B}" srcOrd="0" destOrd="0" presId="urn:microsoft.com/office/officeart/2005/8/layout/orgChart1"/>
    <dgm:cxn modelId="{CF2AED96-A89C-45DF-BB1A-A63F0080F9C3}" type="presParOf" srcId="{41823BE6-03AC-4EE3-B962-6DE00C957270}" destId="{BA443BEA-077F-4C68-8AAB-7344C395858B}" srcOrd="1" destOrd="0" presId="urn:microsoft.com/office/officeart/2005/8/layout/orgChart1"/>
    <dgm:cxn modelId="{8F52E682-498E-4960-BBC4-542501BBD5DC}" type="presParOf" srcId="{D7ABB287-EE21-41DF-9D2A-8529E23C2637}" destId="{0B9E99B0-F10E-4D87-B4E5-0697725EE941}" srcOrd="1" destOrd="0" presId="urn:microsoft.com/office/officeart/2005/8/layout/orgChart1"/>
    <dgm:cxn modelId="{3107BE0B-E7B0-4C3A-8F3F-7A1C26F1549E}" type="presParOf" srcId="{D7ABB287-EE21-41DF-9D2A-8529E23C2637}" destId="{1161737E-D75C-443A-B468-8D61AFA6779F}" srcOrd="2" destOrd="0" presId="urn:microsoft.com/office/officeart/2005/8/layout/orgChart1"/>
    <dgm:cxn modelId="{CD3E35A8-417A-43CA-B828-A9C3FE98D977}" type="presParOf" srcId="{4AB82FD3-885D-45E9-83C6-5956DF9302AF}" destId="{FE9AE88A-C22F-4A7A-BE2A-DADE8B235E68}" srcOrd="6" destOrd="0" presId="urn:microsoft.com/office/officeart/2005/8/layout/orgChart1"/>
    <dgm:cxn modelId="{E20BCE2F-FEFE-4AB7-A0F8-25E1487CC2B6}" type="presParOf" srcId="{4AB82FD3-885D-45E9-83C6-5956DF9302AF}" destId="{2C93587A-A114-45E9-92D0-B269B186E3F3}" srcOrd="7" destOrd="0" presId="urn:microsoft.com/office/officeart/2005/8/layout/orgChart1"/>
    <dgm:cxn modelId="{144A8F31-B796-4502-8C58-8881D05FEA4B}" type="presParOf" srcId="{2C93587A-A114-45E9-92D0-B269B186E3F3}" destId="{7D866F96-FCE5-4308-B916-F8C083D30E01}" srcOrd="0" destOrd="0" presId="urn:microsoft.com/office/officeart/2005/8/layout/orgChart1"/>
    <dgm:cxn modelId="{602C152D-FAE5-48F5-897D-497FE423D7BF}" type="presParOf" srcId="{7D866F96-FCE5-4308-B916-F8C083D30E01}" destId="{A409D090-55B3-4B96-9EAF-1C63DEDD1C62}" srcOrd="0" destOrd="0" presId="urn:microsoft.com/office/officeart/2005/8/layout/orgChart1"/>
    <dgm:cxn modelId="{D72A570A-C095-439E-A761-EBC953830959}" type="presParOf" srcId="{7D866F96-FCE5-4308-B916-F8C083D30E01}" destId="{1CEE426A-9535-495D-A15A-2B3665FF3E04}" srcOrd="1" destOrd="0" presId="urn:microsoft.com/office/officeart/2005/8/layout/orgChart1"/>
    <dgm:cxn modelId="{7B737C05-8598-4762-A341-C958CC7905EE}" type="presParOf" srcId="{2C93587A-A114-45E9-92D0-B269B186E3F3}" destId="{CBBADF91-1434-403E-8107-CB1918F73295}" srcOrd="1" destOrd="0" presId="urn:microsoft.com/office/officeart/2005/8/layout/orgChart1"/>
    <dgm:cxn modelId="{E955E546-F3B8-415B-86E6-28C6A5040232}" type="presParOf" srcId="{2C93587A-A114-45E9-92D0-B269B186E3F3}" destId="{E18FB966-8813-4DE2-BECA-CD0159FD57B7}" srcOrd="2" destOrd="0" presId="urn:microsoft.com/office/officeart/2005/8/layout/orgChart1"/>
    <dgm:cxn modelId="{BCE723D0-60C2-4CEB-8ED6-C3B8FF7FBBBB}" type="presParOf" srcId="{9CCE05F2-92DE-46B1-BF68-CF47196E6549}" destId="{788BC649-CCA4-4C8D-881A-8C96B19DFE4E}" srcOrd="2" destOrd="0" presId="urn:microsoft.com/office/officeart/2005/8/layout/orgChar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9AE88A-C22F-4A7A-BE2A-DADE8B235E68}">
      <dsp:nvSpPr>
        <dsp:cNvPr id="0" name=""/>
        <dsp:cNvSpPr/>
      </dsp:nvSpPr>
      <dsp:spPr>
        <a:xfrm>
          <a:off x="4064000" y="1780565"/>
          <a:ext cx="3182949" cy="368275"/>
        </a:xfrm>
        <a:custGeom>
          <a:avLst/>
          <a:gdLst/>
          <a:ahLst/>
          <a:cxnLst/>
          <a:rect l="0" t="0" r="0" b="0"/>
          <a:pathLst>
            <a:path>
              <a:moveTo>
                <a:pt x="0" y="0"/>
              </a:moveTo>
              <a:lnTo>
                <a:pt x="0" y="184137"/>
              </a:lnTo>
              <a:lnTo>
                <a:pt x="3182949" y="184137"/>
              </a:lnTo>
              <a:lnTo>
                <a:pt x="3182949" y="36827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C35A9CD-4C63-4245-BA7E-2C3A632120F9}">
      <dsp:nvSpPr>
        <dsp:cNvPr id="0" name=""/>
        <dsp:cNvSpPr/>
      </dsp:nvSpPr>
      <dsp:spPr>
        <a:xfrm>
          <a:off x="4064000" y="1780565"/>
          <a:ext cx="1060983" cy="368275"/>
        </a:xfrm>
        <a:custGeom>
          <a:avLst/>
          <a:gdLst/>
          <a:ahLst/>
          <a:cxnLst/>
          <a:rect l="0" t="0" r="0" b="0"/>
          <a:pathLst>
            <a:path>
              <a:moveTo>
                <a:pt x="0" y="0"/>
              </a:moveTo>
              <a:lnTo>
                <a:pt x="0" y="184137"/>
              </a:lnTo>
              <a:lnTo>
                <a:pt x="1060983" y="184137"/>
              </a:lnTo>
              <a:lnTo>
                <a:pt x="1060983" y="36827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574835-C7D7-418C-8894-AC92CA16E11C}">
      <dsp:nvSpPr>
        <dsp:cNvPr id="0" name=""/>
        <dsp:cNvSpPr/>
      </dsp:nvSpPr>
      <dsp:spPr>
        <a:xfrm>
          <a:off x="3003016" y="1780565"/>
          <a:ext cx="1060983" cy="368275"/>
        </a:xfrm>
        <a:custGeom>
          <a:avLst/>
          <a:gdLst/>
          <a:ahLst/>
          <a:cxnLst/>
          <a:rect l="0" t="0" r="0" b="0"/>
          <a:pathLst>
            <a:path>
              <a:moveTo>
                <a:pt x="1060983" y="0"/>
              </a:moveTo>
              <a:lnTo>
                <a:pt x="1060983" y="184137"/>
              </a:lnTo>
              <a:lnTo>
                <a:pt x="0" y="184137"/>
              </a:lnTo>
              <a:lnTo>
                <a:pt x="0" y="36827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63009D9-088C-49C6-A94A-4B3C0FE514FA}">
      <dsp:nvSpPr>
        <dsp:cNvPr id="0" name=""/>
        <dsp:cNvSpPr/>
      </dsp:nvSpPr>
      <dsp:spPr>
        <a:xfrm>
          <a:off x="881050" y="1780565"/>
          <a:ext cx="3182949" cy="368275"/>
        </a:xfrm>
        <a:custGeom>
          <a:avLst/>
          <a:gdLst/>
          <a:ahLst/>
          <a:cxnLst/>
          <a:rect l="0" t="0" r="0" b="0"/>
          <a:pathLst>
            <a:path>
              <a:moveTo>
                <a:pt x="3182949" y="0"/>
              </a:moveTo>
              <a:lnTo>
                <a:pt x="3182949" y="184137"/>
              </a:lnTo>
              <a:lnTo>
                <a:pt x="0" y="184137"/>
              </a:lnTo>
              <a:lnTo>
                <a:pt x="0" y="36827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566554-5EA7-430B-A2FC-E91B8B0367CE}">
      <dsp:nvSpPr>
        <dsp:cNvPr id="0" name=""/>
        <dsp:cNvSpPr/>
      </dsp:nvSpPr>
      <dsp:spPr>
        <a:xfrm>
          <a:off x="2295174" y="903719"/>
          <a:ext cx="3537651" cy="87684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rtl="1">
            <a:lnSpc>
              <a:spcPct val="90000"/>
            </a:lnSpc>
            <a:spcBef>
              <a:spcPct val="0"/>
            </a:spcBef>
            <a:spcAft>
              <a:spcPct val="35000"/>
            </a:spcAft>
            <a:buNone/>
          </a:pPr>
          <a:r>
            <a:rPr lang="ar-SA" sz="2900" b="1" kern="1200" dirty="0">
              <a:solidFill>
                <a:schemeClr val="accent1">
                  <a:lumMod val="50000"/>
                </a:schemeClr>
              </a:solidFill>
            </a:rPr>
            <a:t>ما يتضمنه الإيمان بالملائكة:</a:t>
          </a:r>
        </a:p>
      </dsp:txBody>
      <dsp:txXfrm>
        <a:off x="2295174" y="903719"/>
        <a:ext cx="3537651" cy="876845"/>
      </dsp:txXfrm>
    </dsp:sp>
    <dsp:sp modelId="{B88E4AE7-F683-4FEC-B769-2053A21F1D2A}">
      <dsp:nvSpPr>
        <dsp:cNvPr id="0" name=""/>
        <dsp:cNvSpPr/>
      </dsp:nvSpPr>
      <dsp:spPr>
        <a:xfrm>
          <a:off x="4204" y="2148840"/>
          <a:ext cx="1753691" cy="2366106"/>
        </a:xfrm>
        <a:prstGeom prst="rect">
          <a:avLst/>
        </a:prstGeom>
        <a:solidFill>
          <a:schemeClr val="accent5">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rtl="1">
            <a:lnSpc>
              <a:spcPct val="90000"/>
            </a:lnSpc>
            <a:spcBef>
              <a:spcPct val="0"/>
            </a:spcBef>
            <a:spcAft>
              <a:spcPct val="35000"/>
            </a:spcAft>
            <a:buNone/>
          </a:pPr>
          <a:r>
            <a:rPr lang="ar-SA" sz="2900" b="1" kern="1200" dirty="0">
              <a:solidFill>
                <a:schemeClr val="accent1">
                  <a:lumMod val="50000"/>
                </a:schemeClr>
              </a:solidFill>
            </a:rPr>
            <a:t>الإيمان بما أخبر الله ورسوله من أعمالهم.</a:t>
          </a:r>
        </a:p>
      </dsp:txBody>
      <dsp:txXfrm>
        <a:off x="4204" y="2148840"/>
        <a:ext cx="1753691" cy="2366106"/>
      </dsp:txXfrm>
    </dsp:sp>
    <dsp:sp modelId="{58A74052-3B51-4A45-AC8A-D0D02E1AFF85}">
      <dsp:nvSpPr>
        <dsp:cNvPr id="0" name=""/>
        <dsp:cNvSpPr/>
      </dsp:nvSpPr>
      <dsp:spPr>
        <a:xfrm>
          <a:off x="2126170" y="2148840"/>
          <a:ext cx="1753691" cy="2366106"/>
        </a:xfrm>
        <a:prstGeom prst="rect">
          <a:avLst/>
        </a:prstGeom>
        <a:solidFill>
          <a:schemeClr val="accent5">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rtl="1">
            <a:lnSpc>
              <a:spcPct val="90000"/>
            </a:lnSpc>
            <a:spcBef>
              <a:spcPct val="0"/>
            </a:spcBef>
            <a:spcAft>
              <a:spcPct val="35000"/>
            </a:spcAft>
            <a:buNone/>
          </a:pPr>
          <a:r>
            <a:rPr lang="ar-SA" sz="2900" b="1" kern="1200" dirty="0">
              <a:solidFill>
                <a:schemeClr val="accent1">
                  <a:lumMod val="50000"/>
                </a:schemeClr>
              </a:solidFill>
            </a:rPr>
            <a:t>الإيمان بما أخبر الله ورسوله صلى الله عليه وسلم من صفاتهم.</a:t>
          </a:r>
        </a:p>
      </dsp:txBody>
      <dsp:txXfrm>
        <a:off x="2126170" y="2148840"/>
        <a:ext cx="1753691" cy="2366106"/>
      </dsp:txXfrm>
    </dsp:sp>
    <dsp:sp modelId="{509CB1D7-713D-4DDC-9D20-5E50D33B326B}">
      <dsp:nvSpPr>
        <dsp:cNvPr id="0" name=""/>
        <dsp:cNvSpPr/>
      </dsp:nvSpPr>
      <dsp:spPr>
        <a:xfrm>
          <a:off x="4248137" y="2148840"/>
          <a:ext cx="1753691" cy="2366106"/>
        </a:xfrm>
        <a:prstGeom prst="rect">
          <a:avLst/>
        </a:prstGeom>
        <a:solidFill>
          <a:schemeClr val="accent5">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rtl="1">
            <a:lnSpc>
              <a:spcPct val="90000"/>
            </a:lnSpc>
            <a:spcBef>
              <a:spcPct val="0"/>
            </a:spcBef>
            <a:spcAft>
              <a:spcPct val="35000"/>
            </a:spcAft>
            <a:buNone/>
          </a:pPr>
          <a:r>
            <a:rPr lang="ar-SA" sz="2900" b="1" kern="1200" dirty="0">
              <a:solidFill>
                <a:schemeClr val="accent1">
                  <a:lumMod val="50000"/>
                </a:schemeClr>
              </a:solidFill>
            </a:rPr>
            <a:t>الإيمان بما علمنا من أسمائهم ومن لم نعلم إجمالًا </a:t>
          </a:r>
        </a:p>
      </dsp:txBody>
      <dsp:txXfrm>
        <a:off x="4248137" y="2148840"/>
        <a:ext cx="1753691" cy="2366106"/>
      </dsp:txXfrm>
    </dsp:sp>
    <dsp:sp modelId="{A409D090-55B3-4B96-9EAF-1C63DEDD1C62}">
      <dsp:nvSpPr>
        <dsp:cNvPr id="0" name=""/>
        <dsp:cNvSpPr/>
      </dsp:nvSpPr>
      <dsp:spPr>
        <a:xfrm>
          <a:off x="6370104" y="2148840"/>
          <a:ext cx="1753691" cy="2366106"/>
        </a:xfrm>
        <a:prstGeom prst="rect">
          <a:avLst/>
        </a:prstGeom>
        <a:solidFill>
          <a:schemeClr val="accent5">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rtl="1">
            <a:lnSpc>
              <a:spcPct val="90000"/>
            </a:lnSpc>
            <a:spcBef>
              <a:spcPct val="0"/>
            </a:spcBef>
            <a:spcAft>
              <a:spcPct val="35000"/>
            </a:spcAft>
            <a:buNone/>
          </a:pPr>
          <a:r>
            <a:rPr lang="ar-SA" sz="2900" b="1" kern="1200" dirty="0">
              <a:solidFill>
                <a:schemeClr val="accent1">
                  <a:lumMod val="50000"/>
                </a:schemeClr>
              </a:solidFill>
            </a:rPr>
            <a:t>الإيمان بوجودهم حقيقة  ويقومون بأمر الله أتم قيام.</a:t>
          </a:r>
        </a:p>
      </dsp:txBody>
      <dsp:txXfrm>
        <a:off x="6370104" y="2148840"/>
        <a:ext cx="1753691" cy="2366106"/>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3670314-D33B-4E81-8A1E-BDB2D0DA776D}"/>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CE9ACEFB-D43A-47BE-BE08-0D526E55AD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0AC6BF77-01AC-46A9-B4E4-30DC447DF61B}"/>
              </a:ext>
            </a:extLst>
          </p:cNvPr>
          <p:cNvSpPr>
            <a:spLocks noGrp="1"/>
          </p:cNvSpPr>
          <p:nvPr>
            <p:ph type="dt" sz="half" idx="10"/>
          </p:nvPr>
        </p:nvSpPr>
        <p:spPr/>
        <p:txBody>
          <a:bodyPr/>
          <a:lstStyle/>
          <a:p>
            <a:fld id="{F807CDA0-36FB-4221-9D62-1767F66B8564}" type="datetimeFigureOut">
              <a:rPr lang="ar-SA" smtClean="0"/>
              <a:t>30/01/42</a:t>
            </a:fld>
            <a:endParaRPr lang="ar-SA" dirty="0"/>
          </a:p>
        </p:txBody>
      </p:sp>
      <p:sp>
        <p:nvSpPr>
          <p:cNvPr id="5" name="عنصر نائب للتذييل 4">
            <a:extLst>
              <a:ext uri="{FF2B5EF4-FFF2-40B4-BE49-F238E27FC236}">
                <a16:creationId xmlns:a16="http://schemas.microsoft.com/office/drawing/2014/main" id="{67E1C5ED-B089-4C48-9369-72F1268DA548}"/>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78C00957-4A93-4B3F-BC01-05C966D806AE}"/>
              </a:ext>
            </a:extLst>
          </p:cNvPr>
          <p:cNvSpPr>
            <a:spLocks noGrp="1"/>
          </p:cNvSpPr>
          <p:nvPr>
            <p:ph type="sldNum" sz="quarter" idx="12"/>
          </p:nvPr>
        </p:nvSpPr>
        <p:spPr/>
        <p:txBody>
          <a:bodyPr/>
          <a:lstStyle/>
          <a:p>
            <a:fld id="{446755E0-791F-4DDD-B468-AA56E5D453D6}" type="slidenum">
              <a:rPr lang="ar-SA" smtClean="0"/>
              <a:t>‹#›</a:t>
            </a:fld>
            <a:endParaRPr lang="ar-SA" dirty="0"/>
          </a:p>
        </p:txBody>
      </p:sp>
    </p:spTree>
    <p:extLst>
      <p:ext uri="{BB962C8B-B14F-4D97-AF65-F5344CB8AC3E}">
        <p14:creationId xmlns:p14="http://schemas.microsoft.com/office/powerpoint/2010/main" val="382927215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983F922-A0C3-41F3-97FB-826023BBA5BE}"/>
              </a:ext>
            </a:extLst>
          </p:cNvPr>
          <p:cNvSpPr>
            <a:spLocks noGrp="1"/>
          </p:cNvSpPr>
          <p:nvPr>
            <p:ph type="title"/>
          </p:nvPr>
        </p:nvSpPr>
        <p:spPr/>
        <p:txBody>
          <a:bodyPr/>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7AE66B3A-9D06-4E69-A610-C6872A90D01C}"/>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11352B7A-3F83-476D-B35C-536A6A83D590}"/>
              </a:ext>
            </a:extLst>
          </p:cNvPr>
          <p:cNvSpPr>
            <a:spLocks noGrp="1"/>
          </p:cNvSpPr>
          <p:nvPr>
            <p:ph type="dt" sz="half" idx="10"/>
          </p:nvPr>
        </p:nvSpPr>
        <p:spPr/>
        <p:txBody>
          <a:bodyPr/>
          <a:lstStyle/>
          <a:p>
            <a:fld id="{F807CDA0-36FB-4221-9D62-1767F66B8564}" type="datetimeFigureOut">
              <a:rPr lang="ar-SA" smtClean="0"/>
              <a:t>30/01/42</a:t>
            </a:fld>
            <a:endParaRPr lang="ar-SA" dirty="0"/>
          </a:p>
        </p:txBody>
      </p:sp>
      <p:sp>
        <p:nvSpPr>
          <p:cNvPr id="5" name="عنصر نائب للتذييل 4">
            <a:extLst>
              <a:ext uri="{FF2B5EF4-FFF2-40B4-BE49-F238E27FC236}">
                <a16:creationId xmlns:a16="http://schemas.microsoft.com/office/drawing/2014/main" id="{48E7203B-A08D-48C5-A66D-072DB21267B6}"/>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4CCA2FD5-507C-4113-8504-DA8EE40E4F1E}"/>
              </a:ext>
            </a:extLst>
          </p:cNvPr>
          <p:cNvSpPr>
            <a:spLocks noGrp="1"/>
          </p:cNvSpPr>
          <p:nvPr>
            <p:ph type="sldNum" sz="quarter" idx="12"/>
          </p:nvPr>
        </p:nvSpPr>
        <p:spPr/>
        <p:txBody>
          <a:bodyPr/>
          <a:lstStyle/>
          <a:p>
            <a:fld id="{446755E0-791F-4DDD-B468-AA56E5D453D6}" type="slidenum">
              <a:rPr lang="ar-SA" smtClean="0"/>
              <a:t>‹#›</a:t>
            </a:fld>
            <a:endParaRPr lang="ar-SA" dirty="0"/>
          </a:p>
        </p:txBody>
      </p:sp>
    </p:spTree>
    <p:extLst>
      <p:ext uri="{BB962C8B-B14F-4D97-AF65-F5344CB8AC3E}">
        <p14:creationId xmlns:p14="http://schemas.microsoft.com/office/powerpoint/2010/main" val="48650375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1918A962-E3C9-4243-B13F-D50E26C437A3}"/>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BB0673DF-F290-4EA1-B976-9618D8FE17A4}"/>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461FD466-9625-4AE8-AE46-C9A440119A82}"/>
              </a:ext>
            </a:extLst>
          </p:cNvPr>
          <p:cNvSpPr>
            <a:spLocks noGrp="1"/>
          </p:cNvSpPr>
          <p:nvPr>
            <p:ph type="dt" sz="half" idx="10"/>
          </p:nvPr>
        </p:nvSpPr>
        <p:spPr/>
        <p:txBody>
          <a:bodyPr/>
          <a:lstStyle/>
          <a:p>
            <a:fld id="{F807CDA0-36FB-4221-9D62-1767F66B8564}" type="datetimeFigureOut">
              <a:rPr lang="ar-SA" smtClean="0"/>
              <a:t>30/01/42</a:t>
            </a:fld>
            <a:endParaRPr lang="ar-SA" dirty="0"/>
          </a:p>
        </p:txBody>
      </p:sp>
      <p:sp>
        <p:nvSpPr>
          <p:cNvPr id="5" name="عنصر نائب للتذييل 4">
            <a:extLst>
              <a:ext uri="{FF2B5EF4-FFF2-40B4-BE49-F238E27FC236}">
                <a16:creationId xmlns:a16="http://schemas.microsoft.com/office/drawing/2014/main" id="{AE0E5ABC-4DA4-4B24-B4B6-DD9B29CAD813}"/>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3FAEBC43-0FA1-4467-AAD0-69C472995E2D}"/>
              </a:ext>
            </a:extLst>
          </p:cNvPr>
          <p:cNvSpPr>
            <a:spLocks noGrp="1"/>
          </p:cNvSpPr>
          <p:nvPr>
            <p:ph type="sldNum" sz="quarter" idx="12"/>
          </p:nvPr>
        </p:nvSpPr>
        <p:spPr/>
        <p:txBody>
          <a:bodyPr/>
          <a:lstStyle/>
          <a:p>
            <a:fld id="{446755E0-791F-4DDD-B468-AA56E5D453D6}" type="slidenum">
              <a:rPr lang="ar-SA" smtClean="0"/>
              <a:t>‹#›</a:t>
            </a:fld>
            <a:endParaRPr lang="ar-SA" dirty="0"/>
          </a:p>
        </p:txBody>
      </p:sp>
    </p:spTree>
    <p:extLst>
      <p:ext uri="{BB962C8B-B14F-4D97-AF65-F5344CB8AC3E}">
        <p14:creationId xmlns:p14="http://schemas.microsoft.com/office/powerpoint/2010/main" val="187093483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D2185C0-67F2-40D2-AB1D-023F07A691F8}"/>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46FC8E82-B376-4552-BABF-981951C9E248}"/>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AD2AC11D-6A88-4E44-A174-CFF45E8D83C6}"/>
              </a:ext>
            </a:extLst>
          </p:cNvPr>
          <p:cNvSpPr>
            <a:spLocks noGrp="1"/>
          </p:cNvSpPr>
          <p:nvPr>
            <p:ph type="dt" sz="half" idx="10"/>
          </p:nvPr>
        </p:nvSpPr>
        <p:spPr/>
        <p:txBody>
          <a:bodyPr/>
          <a:lstStyle/>
          <a:p>
            <a:fld id="{F807CDA0-36FB-4221-9D62-1767F66B8564}" type="datetimeFigureOut">
              <a:rPr lang="ar-SA" smtClean="0"/>
              <a:t>30/01/42</a:t>
            </a:fld>
            <a:endParaRPr lang="ar-SA" dirty="0"/>
          </a:p>
        </p:txBody>
      </p:sp>
      <p:sp>
        <p:nvSpPr>
          <p:cNvPr id="5" name="عنصر نائب للتذييل 4">
            <a:extLst>
              <a:ext uri="{FF2B5EF4-FFF2-40B4-BE49-F238E27FC236}">
                <a16:creationId xmlns:a16="http://schemas.microsoft.com/office/drawing/2014/main" id="{93CC46F0-87FC-430C-8AD6-48A06B89D46B}"/>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3F2F1FA1-7D00-41B6-A892-8598846E587B}"/>
              </a:ext>
            </a:extLst>
          </p:cNvPr>
          <p:cNvSpPr>
            <a:spLocks noGrp="1"/>
          </p:cNvSpPr>
          <p:nvPr>
            <p:ph type="sldNum" sz="quarter" idx="12"/>
          </p:nvPr>
        </p:nvSpPr>
        <p:spPr/>
        <p:txBody>
          <a:bodyPr/>
          <a:lstStyle/>
          <a:p>
            <a:fld id="{446755E0-791F-4DDD-B468-AA56E5D453D6}" type="slidenum">
              <a:rPr lang="ar-SA" smtClean="0"/>
              <a:t>‹#›</a:t>
            </a:fld>
            <a:endParaRPr lang="ar-SA" dirty="0"/>
          </a:p>
        </p:txBody>
      </p:sp>
    </p:spTree>
    <p:extLst>
      <p:ext uri="{BB962C8B-B14F-4D97-AF65-F5344CB8AC3E}">
        <p14:creationId xmlns:p14="http://schemas.microsoft.com/office/powerpoint/2010/main" val="89638687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635A4D0-ECF0-4DF8-961E-1EDDC6A8D461}"/>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903ACB7E-4CBC-4CA8-85CF-E2F49A105A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BF71EEB6-E6D8-4E28-B256-B6CBE1DBB8B6}"/>
              </a:ext>
            </a:extLst>
          </p:cNvPr>
          <p:cNvSpPr>
            <a:spLocks noGrp="1"/>
          </p:cNvSpPr>
          <p:nvPr>
            <p:ph type="dt" sz="half" idx="10"/>
          </p:nvPr>
        </p:nvSpPr>
        <p:spPr/>
        <p:txBody>
          <a:bodyPr/>
          <a:lstStyle/>
          <a:p>
            <a:fld id="{F807CDA0-36FB-4221-9D62-1767F66B8564}" type="datetimeFigureOut">
              <a:rPr lang="ar-SA" smtClean="0"/>
              <a:t>30/01/42</a:t>
            </a:fld>
            <a:endParaRPr lang="ar-SA" dirty="0"/>
          </a:p>
        </p:txBody>
      </p:sp>
      <p:sp>
        <p:nvSpPr>
          <p:cNvPr id="5" name="عنصر نائب للتذييل 4">
            <a:extLst>
              <a:ext uri="{FF2B5EF4-FFF2-40B4-BE49-F238E27FC236}">
                <a16:creationId xmlns:a16="http://schemas.microsoft.com/office/drawing/2014/main" id="{7F542934-2C02-4B6F-9ED4-B9B8CCAC7046}"/>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1EE83395-D640-46DE-BB10-E0828867496B}"/>
              </a:ext>
            </a:extLst>
          </p:cNvPr>
          <p:cNvSpPr>
            <a:spLocks noGrp="1"/>
          </p:cNvSpPr>
          <p:nvPr>
            <p:ph type="sldNum" sz="quarter" idx="12"/>
          </p:nvPr>
        </p:nvSpPr>
        <p:spPr/>
        <p:txBody>
          <a:bodyPr/>
          <a:lstStyle/>
          <a:p>
            <a:fld id="{446755E0-791F-4DDD-B468-AA56E5D453D6}" type="slidenum">
              <a:rPr lang="ar-SA" smtClean="0"/>
              <a:t>‹#›</a:t>
            </a:fld>
            <a:endParaRPr lang="ar-SA" dirty="0"/>
          </a:p>
        </p:txBody>
      </p:sp>
    </p:spTree>
    <p:extLst>
      <p:ext uri="{BB962C8B-B14F-4D97-AF65-F5344CB8AC3E}">
        <p14:creationId xmlns:p14="http://schemas.microsoft.com/office/powerpoint/2010/main" val="391045498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AB9A9A0-0557-4092-87BA-952B08193CF2}"/>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E7B30DE1-B183-4FCB-A49F-3601F39C5093}"/>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a:extLst>
              <a:ext uri="{FF2B5EF4-FFF2-40B4-BE49-F238E27FC236}">
                <a16:creationId xmlns:a16="http://schemas.microsoft.com/office/drawing/2014/main" id="{A2BDF37A-8E04-4A55-B3AA-F57FB305A6A1}"/>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a:extLst>
              <a:ext uri="{FF2B5EF4-FFF2-40B4-BE49-F238E27FC236}">
                <a16:creationId xmlns:a16="http://schemas.microsoft.com/office/drawing/2014/main" id="{54D1B123-F62C-4C31-A702-985FBCE55950}"/>
              </a:ext>
            </a:extLst>
          </p:cNvPr>
          <p:cNvSpPr>
            <a:spLocks noGrp="1"/>
          </p:cNvSpPr>
          <p:nvPr>
            <p:ph type="dt" sz="half" idx="10"/>
          </p:nvPr>
        </p:nvSpPr>
        <p:spPr/>
        <p:txBody>
          <a:bodyPr/>
          <a:lstStyle/>
          <a:p>
            <a:fld id="{F807CDA0-36FB-4221-9D62-1767F66B8564}" type="datetimeFigureOut">
              <a:rPr lang="ar-SA" smtClean="0"/>
              <a:t>30/01/42</a:t>
            </a:fld>
            <a:endParaRPr lang="ar-SA" dirty="0"/>
          </a:p>
        </p:txBody>
      </p:sp>
      <p:sp>
        <p:nvSpPr>
          <p:cNvPr id="6" name="عنصر نائب للتذييل 5">
            <a:extLst>
              <a:ext uri="{FF2B5EF4-FFF2-40B4-BE49-F238E27FC236}">
                <a16:creationId xmlns:a16="http://schemas.microsoft.com/office/drawing/2014/main" id="{1F81681E-75D7-4F22-8A19-BB5755CF697D}"/>
              </a:ext>
            </a:extLst>
          </p:cNvPr>
          <p:cNvSpPr>
            <a:spLocks noGrp="1"/>
          </p:cNvSpPr>
          <p:nvPr>
            <p:ph type="ftr" sz="quarter" idx="11"/>
          </p:nvPr>
        </p:nvSpPr>
        <p:spPr/>
        <p:txBody>
          <a:bodyPr/>
          <a:lstStyle/>
          <a:p>
            <a:endParaRPr lang="ar-SA" dirty="0"/>
          </a:p>
        </p:txBody>
      </p:sp>
      <p:sp>
        <p:nvSpPr>
          <p:cNvPr id="7" name="عنصر نائب لرقم الشريحة 6">
            <a:extLst>
              <a:ext uri="{FF2B5EF4-FFF2-40B4-BE49-F238E27FC236}">
                <a16:creationId xmlns:a16="http://schemas.microsoft.com/office/drawing/2014/main" id="{54DDD4C2-A8E8-4F1F-8F9D-99A3E7B30B31}"/>
              </a:ext>
            </a:extLst>
          </p:cNvPr>
          <p:cNvSpPr>
            <a:spLocks noGrp="1"/>
          </p:cNvSpPr>
          <p:nvPr>
            <p:ph type="sldNum" sz="quarter" idx="12"/>
          </p:nvPr>
        </p:nvSpPr>
        <p:spPr/>
        <p:txBody>
          <a:bodyPr/>
          <a:lstStyle/>
          <a:p>
            <a:fld id="{446755E0-791F-4DDD-B468-AA56E5D453D6}" type="slidenum">
              <a:rPr lang="ar-SA" smtClean="0"/>
              <a:t>‹#›</a:t>
            </a:fld>
            <a:endParaRPr lang="ar-SA" dirty="0"/>
          </a:p>
        </p:txBody>
      </p:sp>
    </p:spTree>
    <p:extLst>
      <p:ext uri="{BB962C8B-B14F-4D97-AF65-F5344CB8AC3E}">
        <p14:creationId xmlns:p14="http://schemas.microsoft.com/office/powerpoint/2010/main" val="337861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58711B1-3B99-4EDC-A969-3DAB768E83BA}"/>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A5176169-EB9F-4028-93C2-520D865DA4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52E17194-412F-4686-ABD0-F1EAB9889643}"/>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a:extLst>
              <a:ext uri="{FF2B5EF4-FFF2-40B4-BE49-F238E27FC236}">
                <a16:creationId xmlns:a16="http://schemas.microsoft.com/office/drawing/2014/main" id="{6F9F980E-CB81-47C2-8618-5EA8199646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321709EA-9D2B-4418-A06A-C1A976AE45A6}"/>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a:extLst>
              <a:ext uri="{FF2B5EF4-FFF2-40B4-BE49-F238E27FC236}">
                <a16:creationId xmlns:a16="http://schemas.microsoft.com/office/drawing/2014/main" id="{1B91ADE6-6A83-4DFA-8703-6C6FA36ED5B8}"/>
              </a:ext>
            </a:extLst>
          </p:cNvPr>
          <p:cNvSpPr>
            <a:spLocks noGrp="1"/>
          </p:cNvSpPr>
          <p:nvPr>
            <p:ph type="dt" sz="half" idx="10"/>
          </p:nvPr>
        </p:nvSpPr>
        <p:spPr/>
        <p:txBody>
          <a:bodyPr/>
          <a:lstStyle/>
          <a:p>
            <a:fld id="{F807CDA0-36FB-4221-9D62-1767F66B8564}" type="datetimeFigureOut">
              <a:rPr lang="ar-SA" smtClean="0"/>
              <a:t>30/01/42</a:t>
            </a:fld>
            <a:endParaRPr lang="ar-SA" dirty="0"/>
          </a:p>
        </p:txBody>
      </p:sp>
      <p:sp>
        <p:nvSpPr>
          <p:cNvPr id="8" name="عنصر نائب للتذييل 7">
            <a:extLst>
              <a:ext uri="{FF2B5EF4-FFF2-40B4-BE49-F238E27FC236}">
                <a16:creationId xmlns:a16="http://schemas.microsoft.com/office/drawing/2014/main" id="{ECE36963-8070-411F-80A0-F99C9B77898A}"/>
              </a:ext>
            </a:extLst>
          </p:cNvPr>
          <p:cNvSpPr>
            <a:spLocks noGrp="1"/>
          </p:cNvSpPr>
          <p:nvPr>
            <p:ph type="ftr" sz="quarter" idx="11"/>
          </p:nvPr>
        </p:nvSpPr>
        <p:spPr/>
        <p:txBody>
          <a:bodyPr/>
          <a:lstStyle/>
          <a:p>
            <a:endParaRPr lang="ar-SA" dirty="0"/>
          </a:p>
        </p:txBody>
      </p:sp>
      <p:sp>
        <p:nvSpPr>
          <p:cNvPr id="9" name="عنصر نائب لرقم الشريحة 8">
            <a:extLst>
              <a:ext uri="{FF2B5EF4-FFF2-40B4-BE49-F238E27FC236}">
                <a16:creationId xmlns:a16="http://schemas.microsoft.com/office/drawing/2014/main" id="{57F9AC25-CEE2-44CF-AC51-B136E08552E0}"/>
              </a:ext>
            </a:extLst>
          </p:cNvPr>
          <p:cNvSpPr>
            <a:spLocks noGrp="1"/>
          </p:cNvSpPr>
          <p:nvPr>
            <p:ph type="sldNum" sz="quarter" idx="12"/>
          </p:nvPr>
        </p:nvSpPr>
        <p:spPr/>
        <p:txBody>
          <a:bodyPr/>
          <a:lstStyle/>
          <a:p>
            <a:fld id="{446755E0-791F-4DDD-B468-AA56E5D453D6}" type="slidenum">
              <a:rPr lang="ar-SA" smtClean="0"/>
              <a:t>‹#›</a:t>
            </a:fld>
            <a:endParaRPr lang="ar-SA" dirty="0"/>
          </a:p>
        </p:txBody>
      </p:sp>
    </p:spTree>
    <p:extLst>
      <p:ext uri="{BB962C8B-B14F-4D97-AF65-F5344CB8AC3E}">
        <p14:creationId xmlns:p14="http://schemas.microsoft.com/office/powerpoint/2010/main" val="65051400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0B7032A-0FAE-45EA-B39B-50EA72F17C46}"/>
              </a:ext>
            </a:extLst>
          </p:cNvPr>
          <p:cNvSpPr>
            <a:spLocks noGrp="1"/>
          </p:cNvSpPr>
          <p:nvPr>
            <p:ph type="title"/>
          </p:nvPr>
        </p:nvSpPr>
        <p:spPr/>
        <p:txBody>
          <a:bodyPr/>
          <a:lstStyle/>
          <a:p>
            <a:r>
              <a:rPr lang="ar-SA"/>
              <a:t>انقر لتحرير نمط عنوان الشكل الرئيسي</a:t>
            </a:r>
          </a:p>
        </p:txBody>
      </p:sp>
      <p:sp>
        <p:nvSpPr>
          <p:cNvPr id="3" name="عنصر نائب للتاريخ 2">
            <a:extLst>
              <a:ext uri="{FF2B5EF4-FFF2-40B4-BE49-F238E27FC236}">
                <a16:creationId xmlns:a16="http://schemas.microsoft.com/office/drawing/2014/main" id="{82AF9FBB-93D3-4A20-A78C-39072614DB5C}"/>
              </a:ext>
            </a:extLst>
          </p:cNvPr>
          <p:cNvSpPr>
            <a:spLocks noGrp="1"/>
          </p:cNvSpPr>
          <p:nvPr>
            <p:ph type="dt" sz="half" idx="10"/>
          </p:nvPr>
        </p:nvSpPr>
        <p:spPr/>
        <p:txBody>
          <a:bodyPr/>
          <a:lstStyle/>
          <a:p>
            <a:fld id="{F807CDA0-36FB-4221-9D62-1767F66B8564}" type="datetimeFigureOut">
              <a:rPr lang="ar-SA" smtClean="0"/>
              <a:t>30/01/42</a:t>
            </a:fld>
            <a:endParaRPr lang="ar-SA" dirty="0"/>
          </a:p>
        </p:txBody>
      </p:sp>
      <p:sp>
        <p:nvSpPr>
          <p:cNvPr id="4" name="عنصر نائب للتذييل 3">
            <a:extLst>
              <a:ext uri="{FF2B5EF4-FFF2-40B4-BE49-F238E27FC236}">
                <a16:creationId xmlns:a16="http://schemas.microsoft.com/office/drawing/2014/main" id="{0ED97222-72F5-4B01-889E-C0DECB8BA989}"/>
              </a:ext>
            </a:extLst>
          </p:cNvPr>
          <p:cNvSpPr>
            <a:spLocks noGrp="1"/>
          </p:cNvSpPr>
          <p:nvPr>
            <p:ph type="ftr" sz="quarter" idx="11"/>
          </p:nvPr>
        </p:nvSpPr>
        <p:spPr/>
        <p:txBody>
          <a:bodyPr/>
          <a:lstStyle/>
          <a:p>
            <a:endParaRPr lang="ar-SA" dirty="0"/>
          </a:p>
        </p:txBody>
      </p:sp>
      <p:sp>
        <p:nvSpPr>
          <p:cNvPr id="5" name="عنصر نائب لرقم الشريحة 4">
            <a:extLst>
              <a:ext uri="{FF2B5EF4-FFF2-40B4-BE49-F238E27FC236}">
                <a16:creationId xmlns:a16="http://schemas.microsoft.com/office/drawing/2014/main" id="{CE1F2FE1-3953-4B4B-A948-8D47A71C6D0A}"/>
              </a:ext>
            </a:extLst>
          </p:cNvPr>
          <p:cNvSpPr>
            <a:spLocks noGrp="1"/>
          </p:cNvSpPr>
          <p:nvPr>
            <p:ph type="sldNum" sz="quarter" idx="12"/>
          </p:nvPr>
        </p:nvSpPr>
        <p:spPr/>
        <p:txBody>
          <a:bodyPr/>
          <a:lstStyle/>
          <a:p>
            <a:fld id="{446755E0-791F-4DDD-B468-AA56E5D453D6}" type="slidenum">
              <a:rPr lang="ar-SA" smtClean="0"/>
              <a:t>‹#›</a:t>
            </a:fld>
            <a:endParaRPr lang="ar-SA" dirty="0"/>
          </a:p>
        </p:txBody>
      </p:sp>
    </p:spTree>
    <p:extLst>
      <p:ext uri="{BB962C8B-B14F-4D97-AF65-F5344CB8AC3E}">
        <p14:creationId xmlns:p14="http://schemas.microsoft.com/office/powerpoint/2010/main" val="239365219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3F3D6DFC-BF63-4888-B928-963BF9523739}"/>
              </a:ext>
            </a:extLst>
          </p:cNvPr>
          <p:cNvSpPr>
            <a:spLocks noGrp="1"/>
          </p:cNvSpPr>
          <p:nvPr>
            <p:ph type="dt" sz="half" idx="10"/>
          </p:nvPr>
        </p:nvSpPr>
        <p:spPr/>
        <p:txBody>
          <a:bodyPr/>
          <a:lstStyle/>
          <a:p>
            <a:fld id="{F807CDA0-36FB-4221-9D62-1767F66B8564}" type="datetimeFigureOut">
              <a:rPr lang="ar-SA" smtClean="0"/>
              <a:t>30/01/42</a:t>
            </a:fld>
            <a:endParaRPr lang="ar-SA" dirty="0"/>
          </a:p>
        </p:txBody>
      </p:sp>
      <p:sp>
        <p:nvSpPr>
          <p:cNvPr id="3" name="عنصر نائب للتذييل 2">
            <a:extLst>
              <a:ext uri="{FF2B5EF4-FFF2-40B4-BE49-F238E27FC236}">
                <a16:creationId xmlns:a16="http://schemas.microsoft.com/office/drawing/2014/main" id="{6F87311F-FB4B-45BA-B298-437485D45B57}"/>
              </a:ext>
            </a:extLst>
          </p:cNvPr>
          <p:cNvSpPr>
            <a:spLocks noGrp="1"/>
          </p:cNvSpPr>
          <p:nvPr>
            <p:ph type="ftr" sz="quarter" idx="11"/>
          </p:nvPr>
        </p:nvSpPr>
        <p:spPr/>
        <p:txBody>
          <a:bodyPr/>
          <a:lstStyle/>
          <a:p>
            <a:endParaRPr lang="ar-SA" dirty="0"/>
          </a:p>
        </p:txBody>
      </p:sp>
      <p:sp>
        <p:nvSpPr>
          <p:cNvPr id="4" name="عنصر نائب لرقم الشريحة 3">
            <a:extLst>
              <a:ext uri="{FF2B5EF4-FFF2-40B4-BE49-F238E27FC236}">
                <a16:creationId xmlns:a16="http://schemas.microsoft.com/office/drawing/2014/main" id="{2A52F993-B8A2-4FD2-9577-E1FAC39EF619}"/>
              </a:ext>
            </a:extLst>
          </p:cNvPr>
          <p:cNvSpPr>
            <a:spLocks noGrp="1"/>
          </p:cNvSpPr>
          <p:nvPr>
            <p:ph type="sldNum" sz="quarter" idx="12"/>
          </p:nvPr>
        </p:nvSpPr>
        <p:spPr/>
        <p:txBody>
          <a:bodyPr/>
          <a:lstStyle/>
          <a:p>
            <a:fld id="{446755E0-791F-4DDD-B468-AA56E5D453D6}" type="slidenum">
              <a:rPr lang="ar-SA" smtClean="0"/>
              <a:t>‹#›</a:t>
            </a:fld>
            <a:endParaRPr lang="ar-SA" dirty="0"/>
          </a:p>
        </p:txBody>
      </p:sp>
    </p:spTree>
    <p:extLst>
      <p:ext uri="{BB962C8B-B14F-4D97-AF65-F5344CB8AC3E}">
        <p14:creationId xmlns:p14="http://schemas.microsoft.com/office/powerpoint/2010/main" val="301850999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F7135E9-2A1B-4323-B361-6CEAFD1A4134}"/>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8991151D-3709-48FF-8B8B-17BC7BDC67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a:extLst>
              <a:ext uri="{FF2B5EF4-FFF2-40B4-BE49-F238E27FC236}">
                <a16:creationId xmlns:a16="http://schemas.microsoft.com/office/drawing/2014/main" id="{89633BDA-8CED-489C-ADFE-08648D8800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FEB14844-31D3-4F6C-ACAA-F71143EBA02E}"/>
              </a:ext>
            </a:extLst>
          </p:cNvPr>
          <p:cNvSpPr>
            <a:spLocks noGrp="1"/>
          </p:cNvSpPr>
          <p:nvPr>
            <p:ph type="dt" sz="half" idx="10"/>
          </p:nvPr>
        </p:nvSpPr>
        <p:spPr/>
        <p:txBody>
          <a:bodyPr/>
          <a:lstStyle/>
          <a:p>
            <a:fld id="{F807CDA0-36FB-4221-9D62-1767F66B8564}" type="datetimeFigureOut">
              <a:rPr lang="ar-SA" smtClean="0"/>
              <a:t>30/01/42</a:t>
            </a:fld>
            <a:endParaRPr lang="ar-SA" dirty="0"/>
          </a:p>
        </p:txBody>
      </p:sp>
      <p:sp>
        <p:nvSpPr>
          <p:cNvPr id="6" name="عنصر نائب للتذييل 5">
            <a:extLst>
              <a:ext uri="{FF2B5EF4-FFF2-40B4-BE49-F238E27FC236}">
                <a16:creationId xmlns:a16="http://schemas.microsoft.com/office/drawing/2014/main" id="{089EA3DE-8BD3-4AEC-BAA3-EA7A2CB76924}"/>
              </a:ext>
            </a:extLst>
          </p:cNvPr>
          <p:cNvSpPr>
            <a:spLocks noGrp="1"/>
          </p:cNvSpPr>
          <p:nvPr>
            <p:ph type="ftr" sz="quarter" idx="11"/>
          </p:nvPr>
        </p:nvSpPr>
        <p:spPr/>
        <p:txBody>
          <a:bodyPr/>
          <a:lstStyle/>
          <a:p>
            <a:endParaRPr lang="ar-SA" dirty="0"/>
          </a:p>
        </p:txBody>
      </p:sp>
      <p:sp>
        <p:nvSpPr>
          <p:cNvPr id="7" name="عنصر نائب لرقم الشريحة 6">
            <a:extLst>
              <a:ext uri="{FF2B5EF4-FFF2-40B4-BE49-F238E27FC236}">
                <a16:creationId xmlns:a16="http://schemas.microsoft.com/office/drawing/2014/main" id="{C3927A81-9C19-49EC-9303-D8DA0943C6FD}"/>
              </a:ext>
            </a:extLst>
          </p:cNvPr>
          <p:cNvSpPr>
            <a:spLocks noGrp="1"/>
          </p:cNvSpPr>
          <p:nvPr>
            <p:ph type="sldNum" sz="quarter" idx="12"/>
          </p:nvPr>
        </p:nvSpPr>
        <p:spPr/>
        <p:txBody>
          <a:bodyPr/>
          <a:lstStyle/>
          <a:p>
            <a:fld id="{446755E0-791F-4DDD-B468-AA56E5D453D6}" type="slidenum">
              <a:rPr lang="ar-SA" smtClean="0"/>
              <a:t>‹#›</a:t>
            </a:fld>
            <a:endParaRPr lang="ar-SA" dirty="0"/>
          </a:p>
        </p:txBody>
      </p:sp>
    </p:spTree>
    <p:extLst>
      <p:ext uri="{BB962C8B-B14F-4D97-AF65-F5344CB8AC3E}">
        <p14:creationId xmlns:p14="http://schemas.microsoft.com/office/powerpoint/2010/main" val="65664811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89A64C3-3AEB-4E47-8FB5-50EC999C78F3}"/>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صورة 2">
            <a:extLst>
              <a:ext uri="{FF2B5EF4-FFF2-40B4-BE49-F238E27FC236}">
                <a16:creationId xmlns:a16="http://schemas.microsoft.com/office/drawing/2014/main" id="{9FB7F230-A6FF-4A35-882B-4F4F623D72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dirty="0"/>
          </a:p>
        </p:txBody>
      </p:sp>
      <p:sp>
        <p:nvSpPr>
          <p:cNvPr id="4" name="عنصر نائب للنص 3">
            <a:extLst>
              <a:ext uri="{FF2B5EF4-FFF2-40B4-BE49-F238E27FC236}">
                <a16:creationId xmlns:a16="http://schemas.microsoft.com/office/drawing/2014/main" id="{6D942F6F-9414-4683-9693-93FAA14E26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751A651A-4BCE-4CC9-B6B0-C386BBB3CBB8}"/>
              </a:ext>
            </a:extLst>
          </p:cNvPr>
          <p:cNvSpPr>
            <a:spLocks noGrp="1"/>
          </p:cNvSpPr>
          <p:nvPr>
            <p:ph type="dt" sz="half" idx="10"/>
          </p:nvPr>
        </p:nvSpPr>
        <p:spPr/>
        <p:txBody>
          <a:bodyPr/>
          <a:lstStyle/>
          <a:p>
            <a:fld id="{F807CDA0-36FB-4221-9D62-1767F66B8564}" type="datetimeFigureOut">
              <a:rPr lang="ar-SA" smtClean="0"/>
              <a:t>30/01/42</a:t>
            </a:fld>
            <a:endParaRPr lang="ar-SA" dirty="0"/>
          </a:p>
        </p:txBody>
      </p:sp>
      <p:sp>
        <p:nvSpPr>
          <p:cNvPr id="6" name="عنصر نائب للتذييل 5">
            <a:extLst>
              <a:ext uri="{FF2B5EF4-FFF2-40B4-BE49-F238E27FC236}">
                <a16:creationId xmlns:a16="http://schemas.microsoft.com/office/drawing/2014/main" id="{F0DF2233-B06E-48B1-98AE-73E3582FD0B8}"/>
              </a:ext>
            </a:extLst>
          </p:cNvPr>
          <p:cNvSpPr>
            <a:spLocks noGrp="1"/>
          </p:cNvSpPr>
          <p:nvPr>
            <p:ph type="ftr" sz="quarter" idx="11"/>
          </p:nvPr>
        </p:nvSpPr>
        <p:spPr/>
        <p:txBody>
          <a:bodyPr/>
          <a:lstStyle/>
          <a:p>
            <a:endParaRPr lang="ar-SA" dirty="0"/>
          </a:p>
        </p:txBody>
      </p:sp>
      <p:sp>
        <p:nvSpPr>
          <p:cNvPr id="7" name="عنصر نائب لرقم الشريحة 6">
            <a:extLst>
              <a:ext uri="{FF2B5EF4-FFF2-40B4-BE49-F238E27FC236}">
                <a16:creationId xmlns:a16="http://schemas.microsoft.com/office/drawing/2014/main" id="{C88B4EE3-14F6-494F-A40C-7C05A5D24C01}"/>
              </a:ext>
            </a:extLst>
          </p:cNvPr>
          <p:cNvSpPr>
            <a:spLocks noGrp="1"/>
          </p:cNvSpPr>
          <p:nvPr>
            <p:ph type="sldNum" sz="quarter" idx="12"/>
          </p:nvPr>
        </p:nvSpPr>
        <p:spPr/>
        <p:txBody>
          <a:bodyPr/>
          <a:lstStyle/>
          <a:p>
            <a:fld id="{446755E0-791F-4DDD-B468-AA56E5D453D6}" type="slidenum">
              <a:rPr lang="ar-SA" smtClean="0"/>
              <a:t>‹#›</a:t>
            </a:fld>
            <a:endParaRPr lang="ar-SA" dirty="0"/>
          </a:p>
        </p:txBody>
      </p:sp>
    </p:spTree>
    <p:extLst>
      <p:ext uri="{BB962C8B-B14F-4D97-AF65-F5344CB8AC3E}">
        <p14:creationId xmlns:p14="http://schemas.microsoft.com/office/powerpoint/2010/main" val="251652252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EDEEBC38-EABC-473A-9E0F-283DA38C55AF}"/>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A008E0DF-84AC-4319-8E85-BB92EDE2C5ED}"/>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13383459-1CC0-4AA0-9772-E2A0785B7F69}"/>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F807CDA0-36FB-4221-9D62-1767F66B8564}" type="datetimeFigureOut">
              <a:rPr lang="ar-SA" smtClean="0"/>
              <a:t>30/01/42</a:t>
            </a:fld>
            <a:endParaRPr lang="ar-SA" dirty="0"/>
          </a:p>
        </p:txBody>
      </p:sp>
      <p:sp>
        <p:nvSpPr>
          <p:cNvPr id="5" name="عنصر نائب للتذييل 4">
            <a:extLst>
              <a:ext uri="{FF2B5EF4-FFF2-40B4-BE49-F238E27FC236}">
                <a16:creationId xmlns:a16="http://schemas.microsoft.com/office/drawing/2014/main" id="{BDAB1C29-E688-4476-AEFD-51A7BA4D74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dirty="0"/>
          </a:p>
        </p:txBody>
      </p:sp>
      <p:sp>
        <p:nvSpPr>
          <p:cNvPr id="6" name="عنصر نائب لرقم الشريحة 5">
            <a:extLst>
              <a:ext uri="{FF2B5EF4-FFF2-40B4-BE49-F238E27FC236}">
                <a16:creationId xmlns:a16="http://schemas.microsoft.com/office/drawing/2014/main" id="{FA0A1A31-3652-4343-86D1-04DA45D5A98B}"/>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446755E0-791F-4DDD-B468-AA56E5D453D6}" type="slidenum">
              <a:rPr lang="ar-SA" smtClean="0"/>
              <a:t>‹#›</a:t>
            </a:fld>
            <a:endParaRPr lang="ar-SA" dirty="0"/>
          </a:p>
        </p:txBody>
      </p:sp>
    </p:spTree>
    <p:extLst>
      <p:ext uri="{BB962C8B-B14F-4D97-AF65-F5344CB8AC3E}">
        <p14:creationId xmlns:p14="http://schemas.microsoft.com/office/powerpoint/2010/main" val="4810651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hyperlink" Target="http://t.me/abd_tawheed" TargetMode="Externa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gif"/><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3.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3.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6.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2.png"/><Relationship Id="rId4" Type="http://schemas.openxmlformats.org/officeDocument/2006/relationships/image" Target="../media/image15.gif"/></Relationships>
</file>

<file path=ppt/slides/_rels/slide15.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2.png"/><Relationship Id="rId7" Type="http://schemas.openxmlformats.org/officeDocument/2006/relationships/image" Target="../media/image29.png"/><Relationship Id="rId2" Type="http://schemas.openxmlformats.org/officeDocument/2006/relationships/image" Target="../media/image15.gif"/><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10" Type="http://schemas.openxmlformats.org/officeDocument/2006/relationships/image" Target="../media/image7.png"/><Relationship Id="rId4" Type="http://schemas.openxmlformats.org/officeDocument/2006/relationships/image" Target="../media/image26.jpeg"/><Relationship Id="rId9"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gif"/><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4.png"/><Relationship Id="rId5" Type="http://schemas.microsoft.com/office/2007/relationships/hdphoto" Target="../media/hdphoto8.wdp"/><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4.png"/><Relationship Id="rId5" Type="http://schemas.microsoft.com/office/2007/relationships/hdphoto" Target="../media/hdphoto8.wdp"/><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7.wdp"/><Relationship Id="rId7"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4.png"/><Relationship Id="rId5" Type="http://schemas.microsoft.com/office/2007/relationships/hdphoto" Target="../media/hdphoto8.wdp"/><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7.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xml"/><Relationship Id="rId5" Type="http://schemas.openxmlformats.org/officeDocument/2006/relationships/image" Target="../media/image40.png"/><Relationship Id="rId4" Type="http://schemas.microsoft.com/office/2007/relationships/hdphoto" Target="../media/hdphoto11.wdp"/></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2.jpg"/><Relationship Id="rId5" Type="http://schemas.microsoft.com/office/2007/relationships/hdphoto" Target="../media/hdphoto1.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1.png"/><Relationship Id="rId7" Type="http://schemas.openxmlformats.org/officeDocument/2006/relationships/diagramQuickStyle" Target="../diagrams/quickStyle1.xml"/><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5.gif"/><Relationship Id="rId4" Type="http://schemas.microsoft.com/office/2007/relationships/hdphoto" Target="../media/hdphoto1.wdp"/><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9.jpeg"/><Relationship Id="rId2" Type="http://schemas.openxmlformats.org/officeDocument/2006/relationships/image" Target="../media/image16.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8.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9.jpeg"/><Relationship Id="rId5" Type="http://schemas.microsoft.com/office/2007/relationships/hdphoto" Target="../media/hdphoto3.wdp"/><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19.jpeg"/><Relationship Id="rId2" Type="http://schemas.openxmlformats.org/officeDocument/2006/relationships/image" Target="../media/image20.gif"/><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8.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B5CD0519-2417-4542-A807-9A6509A155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875" y="355521"/>
            <a:ext cx="2888792" cy="1548393"/>
          </a:xfrm>
          <a:prstGeom prst="rect">
            <a:avLst/>
          </a:prstGeom>
        </p:spPr>
      </p:pic>
      <p:sp>
        <p:nvSpPr>
          <p:cNvPr id="5" name="مستطيل 4">
            <a:extLst>
              <a:ext uri="{FF2B5EF4-FFF2-40B4-BE49-F238E27FC236}">
                <a16:creationId xmlns:a16="http://schemas.microsoft.com/office/drawing/2014/main" id="{24BB7254-1F34-4022-AE7A-A4A94AD45146}"/>
              </a:ext>
            </a:extLst>
          </p:cNvPr>
          <p:cNvSpPr/>
          <p:nvPr/>
        </p:nvSpPr>
        <p:spPr>
          <a:xfrm>
            <a:off x="3825295" y="3776101"/>
            <a:ext cx="5309194" cy="2677656"/>
          </a:xfrm>
          <a:prstGeom prst="rect">
            <a:avLst/>
          </a:prstGeom>
          <a:noFill/>
        </p:spPr>
        <p:txBody>
          <a:bodyPr wrap="square">
            <a:spAutoFit/>
          </a:bodyPr>
          <a:lstStyle/>
          <a:p>
            <a:pPr algn="ctr"/>
            <a:r>
              <a:rPr lang="ar-SA" sz="2800" b="1" dirty="0">
                <a:solidFill>
                  <a:srgbClr val="000000"/>
                </a:solidFill>
                <a:ea typeface="Calibri"/>
                <a:cs typeface="Calibri"/>
                <a:sym typeface="Calibri"/>
              </a:rPr>
              <a:t>اعداد العرض: </a:t>
            </a:r>
          </a:p>
          <a:p>
            <a:pPr algn="ctr"/>
            <a:r>
              <a:rPr lang="ar-SA" sz="2800" b="1" dirty="0">
                <a:solidFill>
                  <a:srgbClr val="000000"/>
                </a:solidFill>
                <a:ea typeface="Calibri"/>
                <a:cs typeface="Calibri"/>
                <a:sym typeface="Calibri"/>
              </a:rPr>
              <a:t>خديجة الحداد </a:t>
            </a:r>
          </a:p>
          <a:p>
            <a:pPr algn="ctr"/>
            <a:r>
              <a:rPr lang="en-US" sz="2800" b="1" dirty="0">
                <a:solidFill>
                  <a:srgbClr val="000000"/>
                </a:solidFill>
                <a:ea typeface="Calibri"/>
                <a:cs typeface="Calibri"/>
                <a:sym typeface="Calibri"/>
              </a:rPr>
              <a:t>0564378627</a:t>
            </a:r>
            <a:endParaRPr lang="ar-SA" sz="2800" b="1" dirty="0">
              <a:solidFill>
                <a:srgbClr val="000000"/>
              </a:solidFill>
              <a:ea typeface="Calibri"/>
              <a:cs typeface="Calibri"/>
              <a:sym typeface="Calibri"/>
            </a:endParaRPr>
          </a:p>
          <a:p>
            <a:pPr algn="ctr"/>
            <a:r>
              <a:rPr lang="ar-SA" sz="2800" b="1" dirty="0">
                <a:solidFill>
                  <a:srgbClr val="000000"/>
                </a:solidFill>
                <a:ea typeface="Calibri"/>
                <a:cs typeface="Calibri"/>
                <a:sym typeface="Calibri"/>
              </a:rPr>
              <a:t>راجعه وأشرف عليه </a:t>
            </a:r>
          </a:p>
          <a:p>
            <a:pPr algn="ctr"/>
            <a:r>
              <a:rPr lang="ar-SA" sz="2800" b="1" dirty="0">
                <a:solidFill>
                  <a:srgbClr val="000000"/>
                </a:solidFill>
                <a:ea typeface="Calibri"/>
                <a:cs typeface="Calibri"/>
                <a:sym typeface="Calibri"/>
              </a:rPr>
              <a:t>الأستاذ / عبدالرحمن الشراري.</a:t>
            </a:r>
          </a:p>
          <a:p>
            <a:pPr algn="ctr"/>
            <a:r>
              <a:rPr lang="en-US" sz="2800" b="1" dirty="0">
                <a:solidFill>
                  <a:srgbClr val="000000"/>
                </a:solidFill>
                <a:ea typeface="Calibri"/>
                <a:cs typeface="Calibri"/>
                <a:sym typeface="Calibri"/>
                <a:hlinkClick r:id="rId4"/>
              </a:rPr>
              <a:t>http://t.me/abd_tawheed</a:t>
            </a:r>
            <a:endParaRPr lang="en-US" sz="2800" b="1" dirty="0">
              <a:solidFill>
                <a:srgbClr val="000000"/>
              </a:solidFill>
              <a:ea typeface="Calibri"/>
              <a:cs typeface="Calibri"/>
              <a:sym typeface="Calibri"/>
            </a:endParaRPr>
          </a:p>
        </p:txBody>
      </p:sp>
      <p:sp>
        <p:nvSpPr>
          <p:cNvPr id="6" name="مستطيل 5">
            <a:extLst>
              <a:ext uri="{FF2B5EF4-FFF2-40B4-BE49-F238E27FC236}">
                <a16:creationId xmlns:a16="http://schemas.microsoft.com/office/drawing/2014/main" id="{B83E9238-2B98-404E-A8AA-23505C9601AD}"/>
              </a:ext>
            </a:extLst>
          </p:cNvPr>
          <p:cNvSpPr/>
          <p:nvPr/>
        </p:nvSpPr>
        <p:spPr>
          <a:xfrm>
            <a:off x="3365135" y="1903914"/>
            <a:ext cx="6154597" cy="1446550"/>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ar-SA" sz="4400" b="1" kern="0" dirty="0">
                <a:solidFill>
                  <a:srgbClr val="002060"/>
                </a:solidFill>
                <a:cs typeface="Calibri"/>
                <a:sym typeface="Calibri"/>
              </a:rPr>
              <a:t>الوحدة الثالثة:</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4400" b="1" i="0" u="none" strike="noStrike" kern="0" cap="none" spc="0" normalizeH="0" baseline="0" noProof="0" dirty="0">
                <a:ln>
                  <a:noFill/>
                </a:ln>
                <a:solidFill>
                  <a:srgbClr val="002060"/>
                </a:solidFill>
                <a:effectLst/>
                <a:uLnTx/>
                <a:uFillTx/>
                <a:cs typeface="Calibri"/>
                <a:sym typeface="Calibri"/>
              </a:rPr>
              <a:t>الإيمان بالملائكة عليهم السلام.</a:t>
            </a:r>
          </a:p>
        </p:txBody>
      </p:sp>
      <p:grpSp>
        <p:nvGrpSpPr>
          <p:cNvPr id="7" name="Group 28">
            <a:extLst>
              <a:ext uri="{FF2B5EF4-FFF2-40B4-BE49-F238E27FC236}">
                <a16:creationId xmlns:a16="http://schemas.microsoft.com/office/drawing/2014/main" id="{80A1CCC1-992F-4720-8612-FB9080C8E292}"/>
              </a:ext>
            </a:extLst>
          </p:cNvPr>
          <p:cNvGrpSpPr/>
          <p:nvPr/>
        </p:nvGrpSpPr>
        <p:grpSpPr>
          <a:xfrm>
            <a:off x="5183748" y="3507537"/>
            <a:ext cx="2592288" cy="180858"/>
            <a:chOff x="5364088" y="1664804"/>
            <a:chExt cx="3096344" cy="216024"/>
          </a:xfrm>
        </p:grpSpPr>
        <p:grpSp>
          <p:nvGrpSpPr>
            <p:cNvPr id="8" name="Group 18">
              <a:extLst>
                <a:ext uri="{FF2B5EF4-FFF2-40B4-BE49-F238E27FC236}">
                  <a16:creationId xmlns:a16="http://schemas.microsoft.com/office/drawing/2014/main" id="{B37E70A6-7078-4848-B8A6-38F2CDFCB1EF}"/>
                </a:ext>
              </a:extLst>
            </p:cNvPr>
            <p:cNvGrpSpPr/>
            <p:nvPr/>
          </p:nvGrpSpPr>
          <p:grpSpPr>
            <a:xfrm>
              <a:off x="6804248" y="1664804"/>
              <a:ext cx="216024" cy="216024"/>
              <a:chOff x="7740352" y="1772816"/>
              <a:chExt cx="216024" cy="216024"/>
            </a:xfrm>
          </p:grpSpPr>
          <p:sp>
            <p:nvSpPr>
              <p:cNvPr id="15" name="Rectangle 16">
                <a:extLst>
                  <a:ext uri="{FF2B5EF4-FFF2-40B4-BE49-F238E27FC236}">
                    <a16:creationId xmlns:a16="http://schemas.microsoft.com/office/drawing/2014/main" id="{6CC222AB-26E2-4892-8798-D2BFCF891853}"/>
                  </a:ext>
                </a:extLst>
              </p:cNvPr>
              <p:cNvSpPr/>
              <p:nvPr/>
            </p:nvSpPr>
            <p:spPr>
              <a:xfrm>
                <a:off x="7740352" y="1772816"/>
                <a:ext cx="216024" cy="216024"/>
              </a:xfrm>
              <a:prstGeom prst="rect">
                <a:avLst/>
              </a:prstGeom>
              <a:noFill/>
              <a:ln w="15875" cap="flat" cmpd="sng" algn="ctr">
                <a:solidFill>
                  <a:schemeClr val="accent3">
                    <a:lumMod val="5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400" b="0" i="0" u="none" strike="noStrike" kern="0" cap="none" spc="0" normalizeH="0" baseline="0" noProof="0">
                  <a:ln>
                    <a:noFill/>
                  </a:ln>
                  <a:solidFill>
                    <a:srgbClr val="A5A5A5">
                      <a:lumMod val="50000"/>
                    </a:srgbClr>
                  </a:solidFill>
                  <a:effectLst/>
                  <a:uLnTx/>
                  <a:uFillTx/>
                  <a:latin typeface="Arial" pitchFamily="34" charset="0"/>
                  <a:ea typeface="맑은 고딕" panose="020B0503020000020004" pitchFamily="34" charset="-127"/>
                  <a:cs typeface="Arial" pitchFamily="34" charset="0"/>
                </a:endParaRPr>
              </a:p>
            </p:txBody>
          </p:sp>
          <p:sp>
            <p:nvSpPr>
              <p:cNvPr id="16" name="Rectangle 17">
                <a:extLst>
                  <a:ext uri="{FF2B5EF4-FFF2-40B4-BE49-F238E27FC236}">
                    <a16:creationId xmlns:a16="http://schemas.microsoft.com/office/drawing/2014/main" id="{2EA1780F-9C00-4FB6-B8C2-D62992A2C09A}"/>
                  </a:ext>
                </a:extLst>
              </p:cNvPr>
              <p:cNvSpPr/>
              <p:nvPr/>
            </p:nvSpPr>
            <p:spPr>
              <a:xfrm rot="2700000">
                <a:off x="7740352" y="1772816"/>
                <a:ext cx="216024" cy="216024"/>
              </a:xfrm>
              <a:prstGeom prst="rect">
                <a:avLst/>
              </a:prstGeom>
              <a:noFill/>
              <a:ln w="15875" cap="flat" cmpd="sng" algn="ctr">
                <a:solidFill>
                  <a:schemeClr val="accent3">
                    <a:lumMod val="5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400" b="0" i="0" u="none" strike="noStrike" kern="0" cap="none" spc="0" normalizeH="0" baseline="0" noProof="0">
                  <a:ln>
                    <a:noFill/>
                  </a:ln>
                  <a:solidFill>
                    <a:srgbClr val="A5A5A5">
                      <a:lumMod val="50000"/>
                    </a:srgbClr>
                  </a:solidFill>
                  <a:effectLst/>
                  <a:uLnTx/>
                  <a:uFillTx/>
                  <a:latin typeface="Arial" pitchFamily="34" charset="0"/>
                  <a:ea typeface="맑은 고딕" panose="020B0503020000020004" pitchFamily="34" charset="-127"/>
                  <a:cs typeface="Arial" pitchFamily="34" charset="0"/>
                </a:endParaRPr>
              </a:p>
            </p:txBody>
          </p:sp>
        </p:grpSp>
        <p:grpSp>
          <p:nvGrpSpPr>
            <p:cNvPr id="9" name="Group 24">
              <a:extLst>
                <a:ext uri="{FF2B5EF4-FFF2-40B4-BE49-F238E27FC236}">
                  <a16:creationId xmlns:a16="http://schemas.microsoft.com/office/drawing/2014/main" id="{01A3B343-52AB-4638-BBC4-6A0D930000A6}"/>
                </a:ext>
              </a:extLst>
            </p:cNvPr>
            <p:cNvGrpSpPr/>
            <p:nvPr/>
          </p:nvGrpSpPr>
          <p:grpSpPr>
            <a:xfrm>
              <a:off x="7164288" y="1731045"/>
              <a:ext cx="1296144" cy="83542"/>
              <a:chOff x="7164288" y="1761282"/>
              <a:chExt cx="1296144" cy="83542"/>
            </a:xfrm>
          </p:grpSpPr>
          <p:cxnSp>
            <p:nvCxnSpPr>
              <p:cNvPr id="13" name="Straight Connector 20">
                <a:extLst>
                  <a:ext uri="{FF2B5EF4-FFF2-40B4-BE49-F238E27FC236}">
                    <a16:creationId xmlns:a16="http://schemas.microsoft.com/office/drawing/2014/main" id="{5E8CF533-8F6F-408C-8C7E-7D4592D314CA}"/>
                  </a:ext>
                </a:extLst>
              </p:cNvPr>
              <p:cNvCxnSpPr/>
              <p:nvPr/>
            </p:nvCxnSpPr>
            <p:spPr>
              <a:xfrm>
                <a:off x="7164288" y="1761282"/>
                <a:ext cx="1296144" cy="0"/>
              </a:xfrm>
              <a:prstGeom prst="line">
                <a:avLst/>
              </a:prstGeom>
              <a:noFill/>
              <a:ln w="12700" cap="flat" cmpd="sng" algn="ctr">
                <a:solidFill>
                  <a:schemeClr val="accent3">
                    <a:lumMod val="50000"/>
                  </a:schemeClr>
                </a:solidFill>
                <a:prstDash val="solid"/>
                <a:miter lim="800000"/>
              </a:ln>
              <a:effectLst/>
            </p:spPr>
          </p:cxnSp>
          <p:cxnSp>
            <p:nvCxnSpPr>
              <p:cNvPr id="14" name="Straight Connector 22">
                <a:extLst>
                  <a:ext uri="{FF2B5EF4-FFF2-40B4-BE49-F238E27FC236}">
                    <a16:creationId xmlns:a16="http://schemas.microsoft.com/office/drawing/2014/main" id="{45F8DB96-B73B-41D6-A64F-532F3AF00F32}"/>
                  </a:ext>
                </a:extLst>
              </p:cNvPr>
              <p:cNvCxnSpPr/>
              <p:nvPr/>
            </p:nvCxnSpPr>
            <p:spPr>
              <a:xfrm>
                <a:off x="7164288" y="1844824"/>
                <a:ext cx="1080120" cy="0"/>
              </a:xfrm>
              <a:prstGeom prst="line">
                <a:avLst/>
              </a:prstGeom>
              <a:noFill/>
              <a:ln w="12700" cap="flat" cmpd="sng" algn="ctr">
                <a:solidFill>
                  <a:schemeClr val="accent3">
                    <a:lumMod val="50000"/>
                  </a:schemeClr>
                </a:solidFill>
                <a:prstDash val="solid"/>
                <a:miter lim="800000"/>
              </a:ln>
              <a:effectLst/>
            </p:spPr>
          </p:cxnSp>
        </p:grpSp>
        <p:grpSp>
          <p:nvGrpSpPr>
            <p:cNvPr id="10" name="Group 25">
              <a:extLst>
                <a:ext uri="{FF2B5EF4-FFF2-40B4-BE49-F238E27FC236}">
                  <a16:creationId xmlns:a16="http://schemas.microsoft.com/office/drawing/2014/main" id="{6A177345-9C21-4152-8D21-284EA3F3E052}"/>
                </a:ext>
              </a:extLst>
            </p:cNvPr>
            <p:cNvGrpSpPr/>
            <p:nvPr/>
          </p:nvGrpSpPr>
          <p:grpSpPr>
            <a:xfrm flipH="1">
              <a:off x="5364088" y="1731045"/>
              <a:ext cx="1296144" cy="83542"/>
              <a:chOff x="7164288" y="1761282"/>
              <a:chExt cx="1296144" cy="83542"/>
            </a:xfrm>
          </p:grpSpPr>
          <p:cxnSp>
            <p:nvCxnSpPr>
              <p:cNvPr id="11" name="Straight Connector 26">
                <a:extLst>
                  <a:ext uri="{FF2B5EF4-FFF2-40B4-BE49-F238E27FC236}">
                    <a16:creationId xmlns:a16="http://schemas.microsoft.com/office/drawing/2014/main" id="{E6A5DD2F-F994-42AF-8086-F7517FA1A551}"/>
                  </a:ext>
                </a:extLst>
              </p:cNvPr>
              <p:cNvCxnSpPr/>
              <p:nvPr/>
            </p:nvCxnSpPr>
            <p:spPr>
              <a:xfrm>
                <a:off x="7164288" y="1761282"/>
                <a:ext cx="1296144" cy="0"/>
              </a:xfrm>
              <a:prstGeom prst="line">
                <a:avLst/>
              </a:prstGeom>
              <a:noFill/>
              <a:ln w="12700" cap="flat" cmpd="sng" algn="ctr">
                <a:solidFill>
                  <a:schemeClr val="accent3">
                    <a:lumMod val="50000"/>
                  </a:schemeClr>
                </a:solidFill>
                <a:prstDash val="solid"/>
                <a:miter lim="800000"/>
              </a:ln>
              <a:effectLst/>
            </p:spPr>
          </p:cxnSp>
          <p:cxnSp>
            <p:nvCxnSpPr>
              <p:cNvPr id="12" name="Straight Connector 27">
                <a:extLst>
                  <a:ext uri="{FF2B5EF4-FFF2-40B4-BE49-F238E27FC236}">
                    <a16:creationId xmlns:a16="http://schemas.microsoft.com/office/drawing/2014/main" id="{3FD81AF4-4A92-4818-A506-899A82315B01}"/>
                  </a:ext>
                </a:extLst>
              </p:cNvPr>
              <p:cNvCxnSpPr/>
              <p:nvPr/>
            </p:nvCxnSpPr>
            <p:spPr>
              <a:xfrm>
                <a:off x="7164288" y="1844824"/>
                <a:ext cx="1080120" cy="0"/>
              </a:xfrm>
              <a:prstGeom prst="line">
                <a:avLst/>
              </a:prstGeom>
              <a:noFill/>
              <a:ln w="12700" cap="flat" cmpd="sng" algn="ctr">
                <a:solidFill>
                  <a:schemeClr val="accent3">
                    <a:lumMod val="50000"/>
                  </a:schemeClr>
                </a:solidFill>
                <a:prstDash val="solid"/>
                <a:miter lim="800000"/>
              </a:ln>
              <a:effectLst/>
            </p:spPr>
          </p:cxnSp>
        </p:grpSp>
      </p:grpSp>
    </p:spTree>
    <p:extLst>
      <p:ext uri="{BB962C8B-B14F-4D97-AF65-F5344CB8AC3E}">
        <p14:creationId xmlns:p14="http://schemas.microsoft.com/office/powerpoint/2010/main" val="281988290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مستطيل: زوايا مستديرة 13">
            <a:extLst>
              <a:ext uri="{FF2B5EF4-FFF2-40B4-BE49-F238E27FC236}">
                <a16:creationId xmlns:a16="http://schemas.microsoft.com/office/drawing/2014/main" id="{8E0D328A-8B31-470E-914F-5F3147A61186}"/>
              </a:ext>
            </a:extLst>
          </p:cNvPr>
          <p:cNvSpPr/>
          <p:nvPr/>
        </p:nvSpPr>
        <p:spPr>
          <a:xfrm>
            <a:off x="4448589" y="170588"/>
            <a:ext cx="3529219" cy="624544"/>
          </a:xfrm>
          <a:prstGeom prst="roundRect">
            <a:avLst/>
          </a:prstGeom>
          <a:solidFill>
            <a:srgbClr val="D1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b="1" dirty="0">
                <a:solidFill>
                  <a:schemeClr val="accent1">
                    <a:lumMod val="75000"/>
                  </a:schemeClr>
                </a:solidFill>
                <a:latin typeface="Tajawal" panose="00000500000000000000" pitchFamily="2" charset="-78"/>
              </a:rPr>
              <a:t>صفات الملائكة:</a:t>
            </a:r>
          </a:p>
        </p:txBody>
      </p:sp>
      <p:pic>
        <p:nvPicPr>
          <p:cNvPr id="7" name="صورة 6" descr="صورة تحتوي على لعبة, رسم&#10;&#10;تم إنشاء الوصف تلقائياً">
            <a:extLst>
              <a:ext uri="{FF2B5EF4-FFF2-40B4-BE49-F238E27FC236}">
                <a16:creationId xmlns:a16="http://schemas.microsoft.com/office/drawing/2014/main" id="{23E8D02D-1551-4194-9E8C-9F82664F755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375" b="94125" l="5616" r="89716">
                        <a14:foregroundMark x1="40627" y1="5375" x2="40627" y2="5375"/>
                        <a14:foregroundMark x1="24143" y1="9250" x2="24143" y2="9250"/>
                        <a14:foregroundMark x1="15755" y1="16188" x2="15755" y2="16188"/>
                        <a14:foregroundMark x1="13640" y1="19188" x2="13640" y2="19188"/>
                        <a14:foregroundMark x1="13275" y1="30562" x2="13275" y2="30562"/>
                        <a14:foregroundMark x1="83662" y1="91125" x2="75565" y2="86063"/>
                        <a14:foregroundMark x1="44128" y1="94125" x2="52881" y2="84125"/>
                        <a14:foregroundMark x1="52881" y1="84125" x2="52881" y2="83938"/>
                        <a14:foregroundMark x1="8388" y1="33250" x2="5616" y2="33250"/>
                      </a14:backgroundRemoval>
                    </a14:imgEffect>
                  </a14:imgLayer>
                </a14:imgProps>
              </a:ext>
              <a:ext uri="{28A0092B-C50C-407E-A947-70E740481C1C}">
                <a14:useLocalDpi xmlns:a14="http://schemas.microsoft.com/office/drawing/2010/main" val="0"/>
              </a:ext>
            </a:extLst>
          </a:blip>
          <a:stretch>
            <a:fillRect/>
          </a:stretch>
        </p:blipFill>
        <p:spPr>
          <a:xfrm flipH="1">
            <a:off x="-207910" y="3860960"/>
            <a:ext cx="2789511" cy="3255448"/>
          </a:xfrm>
          <a:prstGeom prst="rect">
            <a:avLst/>
          </a:prstGeom>
        </p:spPr>
      </p:pic>
      <p:pic>
        <p:nvPicPr>
          <p:cNvPr id="10" name="Picture 2" descr="تناقض الايات القرانية فيما بينها">
            <a:extLst>
              <a:ext uri="{FF2B5EF4-FFF2-40B4-BE49-F238E27FC236}">
                <a16:creationId xmlns:a16="http://schemas.microsoft.com/office/drawing/2014/main" id="{0B0296B4-6081-49D4-85AE-9816D79971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4794" y="1625440"/>
            <a:ext cx="3299541" cy="2235520"/>
          </a:xfrm>
          <a:prstGeom prst="rect">
            <a:avLst/>
          </a:prstGeom>
          <a:noFill/>
          <a:extLst>
            <a:ext uri="{909E8E84-426E-40DD-AFC4-6F175D3DCCD1}">
              <a14:hiddenFill xmlns:a14="http://schemas.microsoft.com/office/drawing/2010/main">
                <a:solidFill>
                  <a:srgbClr val="FFFFFF"/>
                </a:solidFill>
              </a14:hiddenFill>
            </a:ext>
          </a:extLst>
        </p:spPr>
      </p:pic>
      <p:sp>
        <p:nvSpPr>
          <p:cNvPr id="18" name="سهم: خماسي 17">
            <a:extLst>
              <a:ext uri="{FF2B5EF4-FFF2-40B4-BE49-F238E27FC236}">
                <a16:creationId xmlns:a16="http://schemas.microsoft.com/office/drawing/2014/main" id="{1AFD672C-8CC4-442D-86F8-D3995D48D381}"/>
              </a:ext>
            </a:extLst>
          </p:cNvPr>
          <p:cNvSpPr/>
          <p:nvPr/>
        </p:nvSpPr>
        <p:spPr>
          <a:xfrm flipH="1">
            <a:off x="9062112" y="4726621"/>
            <a:ext cx="3129888" cy="624544"/>
          </a:xfrm>
          <a:prstGeom prst="homePlat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3200" b="1" dirty="0"/>
              <a:t>7- جمال صورتهم:</a:t>
            </a:r>
          </a:p>
        </p:txBody>
      </p:sp>
      <p:sp>
        <p:nvSpPr>
          <p:cNvPr id="11" name="مربع نص 10">
            <a:extLst>
              <a:ext uri="{FF2B5EF4-FFF2-40B4-BE49-F238E27FC236}">
                <a16:creationId xmlns:a16="http://schemas.microsoft.com/office/drawing/2014/main" id="{A6B4ED32-250A-4F30-99F2-DB21B45D3579}"/>
              </a:ext>
            </a:extLst>
          </p:cNvPr>
          <p:cNvSpPr txBox="1"/>
          <p:nvPr/>
        </p:nvSpPr>
        <p:spPr>
          <a:xfrm>
            <a:off x="5958184" y="5500808"/>
            <a:ext cx="5616658" cy="523220"/>
          </a:xfrm>
          <a:prstGeom prst="rect">
            <a:avLst/>
          </a:prstGeom>
          <a:solidFill>
            <a:srgbClr val="BDD7EE"/>
          </a:solidFill>
        </p:spPr>
        <p:txBody>
          <a:bodyPr wrap="square">
            <a:spAutoFit/>
          </a:bodyPr>
          <a:lstStyle/>
          <a:p>
            <a:r>
              <a:rPr lang="ar-SA" sz="2800" b="1" i="0" dirty="0">
                <a:solidFill>
                  <a:schemeClr val="accent5">
                    <a:lumMod val="50000"/>
                  </a:schemeClr>
                </a:solidFill>
                <a:effectLst/>
                <a:latin typeface="Traditional Arabic" panose="02020603050405020304" pitchFamily="18" charset="-78"/>
                <a:cs typeface="Traditional Arabic" panose="02020603050405020304" pitchFamily="18" charset="-78"/>
              </a:rPr>
              <a:t>يقول تعالى { </a:t>
            </a:r>
            <a:r>
              <a:rPr lang="ar-SA" sz="2800" b="1" i="0" dirty="0">
                <a:solidFill>
                  <a:schemeClr val="accent6">
                    <a:lumMod val="50000"/>
                  </a:schemeClr>
                </a:solidFill>
                <a:effectLst/>
                <a:latin typeface="Traditional Arabic" panose="02020603050405020304" pitchFamily="18" charset="-78"/>
                <a:cs typeface="Traditional Arabic" panose="02020603050405020304" pitchFamily="18" charset="-78"/>
              </a:rPr>
              <a:t>ذُو مِرَّةٍ </a:t>
            </a:r>
            <a:r>
              <a:rPr lang="ar-SA" sz="2800" b="1" i="0" dirty="0" err="1">
                <a:solidFill>
                  <a:schemeClr val="accent6">
                    <a:lumMod val="50000"/>
                  </a:schemeClr>
                </a:solidFill>
                <a:effectLst/>
                <a:latin typeface="Traditional Arabic" panose="02020603050405020304" pitchFamily="18" charset="-78"/>
                <a:cs typeface="Traditional Arabic" panose="02020603050405020304" pitchFamily="18" charset="-78"/>
              </a:rPr>
              <a:t>فَاسْتَوَىٰ</a:t>
            </a:r>
            <a:r>
              <a:rPr lang="ar-SA" sz="2800" b="1" i="0" dirty="0">
                <a:solidFill>
                  <a:schemeClr val="accent6">
                    <a:lumMod val="50000"/>
                  </a:schemeClr>
                </a:solidFill>
                <a:effectLst/>
                <a:latin typeface="Traditional Arabic" panose="02020603050405020304" pitchFamily="18" charset="-78"/>
                <a:cs typeface="Traditional Arabic" panose="02020603050405020304" pitchFamily="18" charset="-78"/>
              </a:rPr>
              <a:t> </a:t>
            </a:r>
            <a:r>
              <a:rPr lang="ar-SA" sz="2800" b="1" dirty="0">
                <a:solidFill>
                  <a:schemeClr val="accent5">
                    <a:lumMod val="50000"/>
                  </a:schemeClr>
                </a:solidFill>
                <a:latin typeface="Traditional Arabic" panose="02020603050405020304" pitchFamily="18" charset="-78"/>
                <a:cs typeface="Traditional Arabic" panose="02020603050405020304" pitchFamily="18" charset="-78"/>
              </a:rPr>
              <a:t>} ، معناه ذو خلق حسن.</a:t>
            </a:r>
            <a:endParaRPr lang="ar-SA" sz="2800" dirty="0">
              <a:solidFill>
                <a:schemeClr val="accent5">
                  <a:lumMod val="50000"/>
                </a:schemeClr>
              </a:solidFill>
            </a:endParaRPr>
          </a:p>
        </p:txBody>
      </p:sp>
      <p:sp>
        <p:nvSpPr>
          <p:cNvPr id="6" name="سهم: خماسي 5">
            <a:extLst>
              <a:ext uri="{FF2B5EF4-FFF2-40B4-BE49-F238E27FC236}">
                <a16:creationId xmlns:a16="http://schemas.microsoft.com/office/drawing/2014/main" id="{24CDA9C9-A2C2-4716-BAB9-6A64C1A06AE9}"/>
              </a:ext>
            </a:extLst>
          </p:cNvPr>
          <p:cNvSpPr/>
          <p:nvPr/>
        </p:nvSpPr>
        <p:spPr>
          <a:xfrm flipH="1">
            <a:off x="9949217" y="3254377"/>
            <a:ext cx="2242781" cy="624544"/>
          </a:xfrm>
          <a:prstGeom prst="homePlat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3200" b="1" dirty="0"/>
              <a:t>6- النظام:</a:t>
            </a:r>
          </a:p>
        </p:txBody>
      </p:sp>
      <p:sp>
        <p:nvSpPr>
          <p:cNvPr id="8" name="مربع نص 7">
            <a:extLst>
              <a:ext uri="{FF2B5EF4-FFF2-40B4-BE49-F238E27FC236}">
                <a16:creationId xmlns:a16="http://schemas.microsoft.com/office/drawing/2014/main" id="{7E096500-DA4D-4D13-B20B-9CAC5E153D8B}"/>
              </a:ext>
            </a:extLst>
          </p:cNvPr>
          <p:cNvSpPr txBox="1"/>
          <p:nvPr/>
        </p:nvSpPr>
        <p:spPr>
          <a:xfrm>
            <a:off x="5958184" y="4028564"/>
            <a:ext cx="5616658" cy="523220"/>
          </a:xfrm>
          <a:prstGeom prst="rect">
            <a:avLst/>
          </a:prstGeom>
          <a:solidFill>
            <a:srgbClr val="BDD7EE"/>
          </a:solidFill>
        </p:spPr>
        <p:txBody>
          <a:bodyPr wrap="square">
            <a:spAutoFit/>
          </a:bodyPr>
          <a:lstStyle/>
          <a:p>
            <a:r>
              <a:rPr lang="ar-SA" sz="2800" b="1" i="0" dirty="0">
                <a:solidFill>
                  <a:schemeClr val="accent5">
                    <a:lumMod val="50000"/>
                  </a:schemeClr>
                </a:solidFill>
                <a:effectLst/>
                <a:latin typeface="Traditional Arabic" panose="02020603050405020304" pitchFamily="18" charset="-78"/>
                <a:cs typeface="Traditional Arabic" panose="02020603050405020304" pitchFamily="18" charset="-78"/>
              </a:rPr>
              <a:t>يقول تعالى: {</a:t>
            </a:r>
            <a:r>
              <a:rPr lang="ar-SA" sz="2800" b="1" i="0" dirty="0">
                <a:solidFill>
                  <a:schemeClr val="accent6">
                    <a:lumMod val="50000"/>
                  </a:schemeClr>
                </a:solidFill>
                <a:effectLst/>
                <a:latin typeface="Traditional Arabic" panose="02020603050405020304" pitchFamily="18" charset="-78"/>
                <a:cs typeface="Traditional Arabic" panose="02020603050405020304" pitchFamily="18" charset="-78"/>
              </a:rPr>
              <a:t>وَجَاءَ رَبُّكَ وَالْمَلَكُ صَفًّا صَفًّا</a:t>
            </a:r>
            <a:r>
              <a:rPr lang="ar-SA" sz="2800" b="1" dirty="0">
                <a:solidFill>
                  <a:schemeClr val="accent5">
                    <a:lumMod val="50000"/>
                  </a:schemeClr>
                </a:solidFill>
                <a:latin typeface="Traditional Arabic" panose="02020603050405020304" pitchFamily="18" charset="-78"/>
                <a:cs typeface="Traditional Arabic" panose="02020603050405020304" pitchFamily="18" charset="-78"/>
              </a:rPr>
              <a:t>} .</a:t>
            </a:r>
            <a:endParaRPr lang="ar-SA" sz="2800" dirty="0">
              <a:solidFill>
                <a:schemeClr val="accent5">
                  <a:lumMod val="50000"/>
                </a:schemeClr>
              </a:solidFill>
            </a:endParaRPr>
          </a:p>
        </p:txBody>
      </p:sp>
      <p:sp>
        <p:nvSpPr>
          <p:cNvPr id="9" name="سهم: خماسي 8">
            <a:extLst>
              <a:ext uri="{FF2B5EF4-FFF2-40B4-BE49-F238E27FC236}">
                <a16:creationId xmlns:a16="http://schemas.microsoft.com/office/drawing/2014/main" id="{F13AC1BA-0A2D-4C3C-87E9-AB06793DAAAA}"/>
              </a:ext>
            </a:extLst>
          </p:cNvPr>
          <p:cNvSpPr/>
          <p:nvPr/>
        </p:nvSpPr>
        <p:spPr>
          <a:xfrm flipH="1">
            <a:off x="10347205" y="1745278"/>
            <a:ext cx="1844795" cy="624544"/>
          </a:xfrm>
          <a:prstGeom prst="homePlat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3200" b="1" dirty="0"/>
              <a:t>5- العلم:</a:t>
            </a:r>
          </a:p>
        </p:txBody>
      </p:sp>
      <p:sp>
        <p:nvSpPr>
          <p:cNvPr id="13" name="مربع نص 12">
            <a:extLst>
              <a:ext uri="{FF2B5EF4-FFF2-40B4-BE49-F238E27FC236}">
                <a16:creationId xmlns:a16="http://schemas.microsoft.com/office/drawing/2014/main" id="{235759AF-5889-4C5C-81CD-7A11AFF86281}"/>
              </a:ext>
            </a:extLst>
          </p:cNvPr>
          <p:cNvSpPr txBox="1"/>
          <p:nvPr/>
        </p:nvSpPr>
        <p:spPr>
          <a:xfrm>
            <a:off x="5958184" y="2567826"/>
            <a:ext cx="5616658" cy="523220"/>
          </a:xfrm>
          <a:prstGeom prst="rect">
            <a:avLst/>
          </a:prstGeom>
          <a:solidFill>
            <a:srgbClr val="BDD7EE"/>
          </a:solidFill>
        </p:spPr>
        <p:txBody>
          <a:bodyPr wrap="square">
            <a:spAutoFit/>
          </a:bodyPr>
          <a:lstStyle/>
          <a:p>
            <a:r>
              <a:rPr lang="ar-SA" sz="2800" b="1" i="0" dirty="0">
                <a:solidFill>
                  <a:schemeClr val="accent5">
                    <a:lumMod val="50000"/>
                  </a:schemeClr>
                </a:solidFill>
                <a:effectLst/>
                <a:latin typeface="Traditional Arabic" panose="02020603050405020304" pitchFamily="18" charset="-78"/>
                <a:cs typeface="Traditional Arabic" panose="02020603050405020304" pitchFamily="18" charset="-78"/>
              </a:rPr>
              <a:t>يقول تعالى: {</a:t>
            </a:r>
            <a:r>
              <a:rPr lang="ar-SA" sz="2800" b="1" i="0" dirty="0">
                <a:solidFill>
                  <a:schemeClr val="accent6">
                    <a:lumMod val="50000"/>
                  </a:schemeClr>
                </a:solidFill>
                <a:effectLst/>
                <a:latin typeface="Traditional Arabic" panose="02020603050405020304" pitchFamily="18" charset="-78"/>
                <a:cs typeface="Traditional Arabic" panose="02020603050405020304" pitchFamily="18" charset="-78"/>
              </a:rPr>
              <a:t>كِرَامًا كَاتِبِينَ*يَعْلَمُونَ مَا تَفْعَلُونَ </a:t>
            </a:r>
            <a:r>
              <a:rPr lang="ar-SA" sz="2800" b="1" dirty="0">
                <a:solidFill>
                  <a:schemeClr val="accent5">
                    <a:lumMod val="50000"/>
                  </a:schemeClr>
                </a:solidFill>
                <a:latin typeface="Traditional Arabic" panose="02020603050405020304" pitchFamily="18" charset="-78"/>
                <a:cs typeface="Traditional Arabic" panose="02020603050405020304" pitchFamily="18" charset="-78"/>
              </a:rPr>
              <a:t>} .</a:t>
            </a:r>
            <a:endParaRPr lang="ar-SA" sz="2800" dirty="0">
              <a:solidFill>
                <a:schemeClr val="accent5">
                  <a:lumMod val="50000"/>
                </a:schemeClr>
              </a:solidFill>
            </a:endParaRPr>
          </a:p>
        </p:txBody>
      </p:sp>
      <p:sp>
        <p:nvSpPr>
          <p:cNvPr id="2" name="مستطيل 1">
            <a:extLst>
              <a:ext uri="{FF2B5EF4-FFF2-40B4-BE49-F238E27FC236}">
                <a16:creationId xmlns:a16="http://schemas.microsoft.com/office/drawing/2014/main" id="{8B30CCC1-BA20-4269-B8F3-7ECEB59F3961}"/>
              </a:ext>
            </a:extLst>
          </p:cNvPr>
          <p:cNvSpPr/>
          <p:nvPr/>
        </p:nvSpPr>
        <p:spPr>
          <a:xfrm>
            <a:off x="755797" y="6188074"/>
            <a:ext cx="992579" cy="523220"/>
          </a:xfrm>
          <a:prstGeom prst="rect">
            <a:avLst/>
          </a:prstGeom>
          <a:solidFill>
            <a:schemeClr val="accent5">
              <a:lumMod val="20000"/>
              <a:lumOff val="80000"/>
            </a:schemeClr>
          </a:solidFill>
          <a:ln>
            <a:solidFill>
              <a:schemeClr val="bg1">
                <a:lumMod val="75000"/>
              </a:schemeClr>
            </a:solidFill>
          </a:ln>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ar-SA" sz="2800" b="1" cap="none" spc="0" dirty="0">
                <a:ln w="0"/>
                <a:solidFill>
                  <a:srgbClr val="002060"/>
                </a:solidFill>
                <a:effectLst>
                  <a:outerShdw blurRad="38100" dist="19050" dir="2700000" algn="tl" rotWithShape="0">
                    <a:schemeClr val="dk1">
                      <a:alpha val="40000"/>
                    </a:schemeClr>
                  </a:outerShdw>
                </a:effectLst>
              </a:rPr>
              <a:t>مناقشة</a:t>
            </a:r>
          </a:p>
        </p:txBody>
      </p:sp>
    </p:spTree>
    <p:extLst>
      <p:ext uri="{BB962C8B-B14F-4D97-AF65-F5344CB8AC3E}">
        <p14:creationId xmlns:p14="http://schemas.microsoft.com/office/powerpoint/2010/main" val="222811531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1000"/>
                                        <p:tgtEl>
                                          <p:spTgt spid="18"/>
                                        </p:tgtEl>
                                      </p:cBhvr>
                                    </p:animEffect>
                                    <p:anim calcmode="lin" valueType="num">
                                      <p:cBhvr>
                                        <p:cTn id="39" dur="1000" fill="hold"/>
                                        <p:tgtEl>
                                          <p:spTgt spid="18"/>
                                        </p:tgtEl>
                                        <p:attrNameLst>
                                          <p:attrName>ppt_x</p:attrName>
                                        </p:attrNameLst>
                                      </p:cBhvr>
                                      <p:tavLst>
                                        <p:tav tm="0">
                                          <p:val>
                                            <p:strVal val="#ppt_x"/>
                                          </p:val>
                                        </p:tav>
                                        <p:tav tm="100000">
                                          <p:val>
                                            <p:strVal val="#ppt_x"/>
                                          </p:val>
                                        </p:tav>
                                      </p:tavLst>
                                    </p:anim>
                                    <p:anim calcmode="lin" valueType="num">
                                      <p:cBhvr>
                                        <p:cTn id="40" dur="1000" fill="hold"/>
                                        <p:tgtEl>
                                          <p:spTgt spid="18"/>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1" grpId="0" animBg="1"/>
      <p:bldP spid="6" grpId="0" animBg="1"/>
      <p:bldP spid="8" grpId="0" animBg="1"/>
      <p:bldP spid="9"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جدول 8">
            <a:extLst>
              <a:ext uri="{FF2B5EF4-FFF2-40B4-BE49-F238E27FC236}">
                <a16:creationId xmlns:a16="http://schemas.microsoft.com/office/drawing/2014/main" id="{24272FE0-3139-4E31-83C5-5EFB8021E35F}"/>
              </a:ext>
            </a:extLst>
          </p:cNvPr>
          <p:cNvGraphicFramePr>
            <a:graphicFrameLocks noGrp="1"/>
          </p:cNvGraphicFramePr>
          <p:nvPr>
            <p:extLst>
              <p:ext uri="{D42A27DB-BD31-4B8C-83A1-F6EECF244321}">
                <p14:modId xmlns:p14="http://schemas.microsoft.com/office/powerpoint/2010/main" val="1821970892"/>
              </p:ext>
            </p:extLst>
          </p:nvPr>
        </p:nvGraphicFramePr>
        <p:xfrm>
          <a:off x="1824382" y="1953664"/>
          <a:ext cx="8543235" cy="4659066"/>
        </p:xfrm>
        <a:graphic>
          <a:graphicData uri="http://schemas.openxmlformats.org/drawingml/2006/table">
            <a:tbl>
              <a:tblPr rtl="1" firstRow="1" bandRow="1">
                <a:tableStyleId>{5C22544A-7EE6-4342-B048-85BDC9FD1C3A}</a:tableStyleId>
              </a:tblPr>
              <a:tblGrid>
                <a:gridCol w="4202929">
                  <a:extLst>
                    <a:ext uri="{9D8B030D-6E8A-4147-A177-3AD203B41FA5}">
                      <a16:colId xmlns:a16="http://schemas.microsoft.com/office/drawing/2014/main" val="4080644193"/>
                    </a:ext>
                  </a:extLst>
                </a:gridCol>
                <a:gridCol w="4340306">
                  <a:extLst>
                    <a:ext uri="{9D8B030D-6E8A-4147-A177-3AD203B41FA5}">
                      <a16:colId xmlns:a16="http://schemas.microsoft.com/office/drawing/2014/main" val="2751439774"/>
                    </a:ext>
                  </a:extLst>
                </a:gridCol>
              </a:tblGrid>
              <a:tr h="1140813">
                <a:tc>
                  <a:txBody>
                    <a:bodyPr/>
                    <a:lstStyle/>
                    <a:p>
                      <a:pPr algn="ctr" rtl="1"/>
                      <a:r>
                        <a:rPr lang="ar-SA" sz="2400" b="1" dirty="0">
                          <a:solidFill>
                            <a:schemeClr val="accent1">
                              <a:lumMod val="50000"/>
                            </a:schemeClr>
                          </a:solidFill>
                        </a:rPr>
                        <a:t>الصفات الخَلقية أو الخُلقية:</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93D4EC"/>
                    </a:solidFill>
                  </a:tcPr>
                </a:tc>
                <a:tc>
                  <a:txBody>
                    <a:bodyPr/>
                    <a:lstStyle/>
                    <a:p>
                      <a:pPr algn="ctr" rtl="1"/>
                      <a:r>
                        <a:rPr lang="ar-SA" sz="2400" b="1" dirty="0">
                          <a:solidFill>
                            <a:schemeClr val="accent1">
                              <a:lumMod val="50000"/>
                            </a:schemeClr>
                          </a:solidFill>
                        </a:rPr>
                        <a:t>الأثر المترتب على الإيمان بها:</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93D4EC"/>
                    </a:solidFill>
                  </a:tcPr>
                </a:tc>
                <a:extLst>
                  <a:ext uri="{0D108BD9-81ED-4DB2-BD59-A6C34878D82A}">
                    <a16:rowId xmlns:a16="http://schemas.microsoft.com/office/drawing/2014/main" val="588330311"/>
                  </a:ext>
                </a:extLst>
              </a:tr>
              <a:tr h="1140813">
                <a:tc>
                  <a:txBody>
                    <a:bodyPr/>
                    <a:lstStyle/>
                    <a:p>
                      <a:pPr algn="ctr" rtl="1"/>
                      <a:r>
                        <a:rPr lang="ar-SA" sz="2400" b="1" dirty="0">
                          <a:solidFill>
                            <a:schemeClr val="accent1">
                              <a:lumMod val="50000"/>
                            </a:schemeClr>
                          </a:solidFill>
                        </a:rPr>
                        <a:t>1- ..................................</a:t>
                      </a:r>
                    </a:p>
                    <a:p>
                      <a:pPr algn="ctr" rtl="1"/>
                      <a:r>
                        <a:rPr lang="ar-SA" sz="2400" b="1" dirty="0">
                          <a:solidFill>
                            <a:schemeClr val="accent1">
                              <a:lumMod val="50000"/>
                            </a:schemeClr>
                          </a:solidFill>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EEBF7"/>
                    </a:solidFill>
                  </a:tcPr>
                </a:tc>
                <a:tc>
                  <a:txBody>
                    <a:bodyPr/>
                    <a:lstStyle/>
                    <a:p>
                      <a:pPr algn="ctr" rtl="1"/>
                      <a:r>
                        <a:rPr lang="ar-SA" sz="2400" b="1" dirty="0">
                          <a:solidFill>
                            <a:schemeClr val="accent1">
                              <a:lumMod val="50000"/>
                            </a:schemeClr>
                          </a:solidFill>
                        </a:rPr>
                        <a:t>يقود للعلم بعظمة الخالق  وكمال قدرته مما يورث العبد اجلالاً لخالقه وخوفًا من عصيانه.</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EEBF7"/>
                    </a:solidFill>
                  </a:tcPr>
                </a:tc>
                <a:extLst>
                  <a:ext uri="{0D108BD9-81ED-4DB2-BD59-A6C34878D82A}">
                    <a16:rowId xmlns:a16="http://schemas.microsoft.com/office/drawing/2014/main" val="458506508"/>
                  </a:ext>
                </a:extLst>
              </a:tr>
              <a:tr h="1140813">
                <a:tc>
                  <a:txBody>
                    <a:bodyPr/>
                    <a:lstStyle/>
                    <a:p>
                      <a:pPr algn="ctr" rtl="1"/>
                      <a:r>
                        <a:rPr lang="ar-SA" sz="2400" b="1" dirty="0">
                          <a:solidFill>
                            <a:schemeClr val="accent1">
                              <a:lumMod val="50000"/>
                            </a:schemeClr>
                          </a:solidFill>
                        </a:rPr>
                        <a:t>2-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EEBF7"/>
                    </a:solidFill>
                  </a:tcPr>
                </a:tc>
                <a:tc>
                  <a:txBody>
                    <a:bodyPr/>
                    <a:lstStyle/>
                    <a:p>
                      <a:pPr algn="ctr" rtl="1"/>
                      <a:r>
                        <a:rPr lang="ar-SA" sz="2400" b="1" dirty="0">
                          <a:solidFill>
                            <a:schemeClr val="accent1">
                              <a:lumMod val="50000"/>
                            </a:schemeClr>
                          </a:solidFill>
                        </a:rPr>
                        <a:t>المراقبة والتحفظ من الوقوع في الذنوب.</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EEBF7"/>
                    </a:solidFill>
                  </a:tcPr>
                </a:tc>
                <a:extLst>
                  <a:ext uri="{0D108BD9-81ED-4DB2-BD59-A6C34878D82A}">
                    <a16:rowId xmlns:a16="http://schemas.microsoft.com/office/drawing/2014/main" val="137366711"/>
                  </a:ext>
                </a:extLst>
              </a:tr>
              <a:tr h="1140813">
                <a:tc>
                  <a:txBody>
                    <a:bodyPr/>
                    <a:lstStyle/>
                    <a:p>
                      <a:pPr algn="ctr" rtl="1"/>
                      <a:r>
                        <a:rPr lang="ar-SA" sz="2400" b="1" dirty="0">
                          <a:solidFill>
                            <a:schemeClr val="accent1">
                              <a:lumMod val="50000"/>
                            </a:schemeClr>
                          </a:solidFill>
                        </a:rPr>
                        <a:t>3- محبتهم واستغفارهم للمؤمنين</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EEBF7"/>
                    </a:solidFill>
                  </a:tcPr>
                </a:tc>
                <a:tc>
                  <a:txBody>
                    <a:bodyPr/>
                    <a:lstStyle/>
                    <a:p>
                      <a:pPr algn="ctr" rtl="1"/>
                      <a:r>
                        <a:rPr lang="ar-SA" sz="2400" b="1" dirty="0">
                          <a:solidFill>
                            <a:schemeClr val="accent1">
                              <a:lumMod val="50000"/>
                            </a:schemeClr>
                          </a:solidFill>
                        </a:rPr>
                        <a:t>أن يجعل الانسان علاقته بغيره كـ الوالدين و الأقارب علاقة ........... و........ كالملائكة.</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EEBF7"/>
                    </a:solidFill>
                  </a:tcPr>
                </a:tc>
                <a:extLst>
                  <a:ext uri="{0D108BD9-81ED-4DB2-BD59-A6C34878D82A}">
                    <a16:rowId xmlns:a16="http://schemas.microsoft.com/office/drawing/2014/main" val="218155174"/>
                  </a:ext>
                </a:extLst>
              </a:tr>
            </a:tbl>
          </a:graphicData>
        </a:graphic>
      </p:graphicFrame>
      <p:sp>
        <p:nvSpPr>
          <p:cNvPr id="19" name="مستطيل 18">
            <a:extLst>
              <a:ext uri="{FF2B5EF4-FFF2-40B4-BE49-F238E27FC236}">
                <a16:creationId xmlns:a16="http://schemas.microsoft.com/office/drawing/2014/main" id="{E05C5267-8AA2-4DBE-8542-E8C791FABC44}"/>
              </a:ext>
            </a:extLst>
          </p:cNvPr>
          <p:cNvSpPr/>
          <p:nvPr/>
        </p:nvSpPr>
        <p:spPr>
          <a:xfrm>
            <a:off x="1202837" y="876016"/>
            <a:ext cx="9924719" cy="954107"/>
          </a:xfrm>
          <a:prstGeom prst="rect">
            <a:avLst/>
          </a:prstGeom>
          <a:solidFill>
            <a:srgbClr val="FFFF99"/>
          </a:solidFill>
        </p:spPr>
        <p:txBody>
          <a:bodyPr wrap="square" lIns="91440" tIns="45720" rIns="91440" bIns="45720">
            <a:spAutoFit/>
          </a:bodyPr>
          <a:lstStyle/>
          <a:p>
            <a:pPr algn="ctr"/>
            <a:r>
              <a:rPr lang="ar-SA" sz="2800" b="1" i="0" u="none" strike="noStrike" baseline="0" dirty="0">
                <a:solidFill>
                  <a:srgbClr val="0040FF"/>
                </a:solidFill>
                <a:latin typeface="AraAlBayan-Bold"/>
              </a:rPr>
              <a:t>بعد معرفتي لبعض ما يتمتع به الملائكة من صفات خَلقية وخُلُقية أحاول تعبئة فجوة المعلومات في  ما يلي:</a:t>
            </a:r>
          </a:p>
        </p:txBody>
      </p:sp>
      <p:pic>
        <p:nvPicPr>
          <p:cNvPr id="1026" name="Picture 2" descr="موسوعة المقاطع الصوتية المؤثرة (متجدد)">
            <a:extLst>
              <a:ext uri="{FF2B5EF4-FFF2-40B4-BE49-F238E27FC236}">
                <a16:creationId xmlns:a16="http://schemas.microsoft.com/office/drawing/2014/main" id="{01769708-6810-4A6D-88E3-CFC38DDAEB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4662" y="0"/>
            <a:ext cx="4829175" cy="752475"/>
          </a:xfrm>
          <a:prstGeom prst="rect">
            <a:avLst/>
          </a:prstGeom>
          <a:noFill/>
          <a:extLst>
            <a:ext uri="{909E8E84-426E-40DD-AFC4-6F175D3DCCD1}">
              <a14:hiddenFill xmlns:a14="http://schemas.microsoft.com/office/drawing/2010/main">
                <a:solidFill>
                  <a:srgbClr val="FFFFFF"/>
                </a:solidFill>
              </a14:hiddenFill>
            </a:ext>
          </a:extLst>
        </p:spPr>
      </p:pic>
      <p:pic>
        <p:nvPicPr>
          <p:cNvPr id="21" name="صورة 20" descr="صورة تحتوي على المصباح&#10;&#10;تم إنشاء الوصف تلقائياً">
            <a:extLst>
              <a:ext uri="{FF2B5EF4-FFF2-40B4-BE49-F238E27FC236}">
                <a16:creationId xmlns:a16="http://schemas.microsoft.com/office/drawing/2014/main" id="{4B0AEECF-D90A-4A20-9663-7494E75653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702" y="3535599"/>
            <a:ext cx="3200672" cy="3200672"/>
          </a:xfrm>
          <a:prstGeom prst="rect">
            <a:avLst/>
          </a:prstGeom>
        </p:spPr>
      </p:pic>
      <p:sp>
        <p:nvSpPr>
          <p:cNvPr id="18" name="مستطيل: زوايا مستديرة 17">
            <a:extLst>
              <a:ext uri="{FF2B5EF4-FFF2-40B4-BE49-F238E27FC236}">
                <a16:creationId xmlns:a16="http://schemas.microsoft.com/office/drawing/2014/main" id="{33EA37F4-446E-4AE7-8FC4-E229FC167012}"/>
              </a:ext>
            </a:extLst>
          </p:cNvPr>
          <p:cNvSpPr/>
          <p:nvPr/>
        </p:nvSpPr>
        <p:spPr>
          <a:xfrm>
            <a:off x="4448589" y="170588"/>
            <a:ext cx="3529219" cy="624544"/>
          </a:xfrm>
          <a:prstGeom prst="roundRect">
            <a:avLst/>
          </a:prstGeom>
          <a:solidFill>
            <a:srgbClr val="D1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a:solidFill>
                  <a:schemeClr val="accent1">
                    <a:lumMod val="75000"/>
                  </a:schemeClr>
                </a:solidFill>
                <a:latin typeface="Tajawal" panose="00000500000000000000" pitchFamily="2" charset="-78"/>
              </a:rPr>
              <a:t>صفات الملائكة</a:t>
            </a:r>
          </a:p>
        </p:txBody>
      </p:sp>
      <p:sp>
        <p:nvSpPr>
          <p:cNvPr id="2" name="مستطيل 1">
            <a:extLst>
              <a:ext uri="{FF2B5EF4-FFF2-40B4-BE49-F238E27FC236}">
                <a16:creationId xmlns:a16="http://schemas.microsoft.com/office/drawing/2014/main" id="{3436FB59-91A6-4FC7-81F5-3E5967D3F115}"/>
              </a:ext>
            </a:extLst>
          </p:cNvPr>
          <p:cNvSpPr/>
          <p:nvPr/>
        </p:nvSpPr>
        <p:spPr>
          <a:xfrm>
            <a:off x="6436047" y="3298596"/>
            <a:ext cx="3703269" cy="708339"/>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C00000"/>
                </a:solidFill>
              </a:rPr>
              <a:t>عظم خلقهم وقوتهم وشدتهم.</a:t>
            </a:r>
          </a:p>
        </p:txBody>
      </p:sp>
      <p:pic>
        <p:nvPicPr>
          <p:cNvPr id="20" name="Picture 2" descr="مكتبة سكرابز العرب: اجمل سكرابز الورود للفوتوشوب والتصميم">
            <a:extLst>
              <a:ext uri="{FF2B5EF4-FFF2-40B4-BE49-F238E27FC236}">
                <a16:creationId xmlns:a16="http://schemas.microsoft.com/office/drawing/2014/main" id="{1A8932FE-CF69-4787-9FB2-62BB168CC1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75289" y="3911815"/>
            <a:ext cx="4277002" cy="4277002"/>
          </a:xfrm>
          <a:prstGeom prst="rect">
            <a:avLst/>
          </a:prstGeom>
          <a:noFill/>
          <a:extLst>
            <a:ext uri="{909E8E84-426E-40DD-AFC4-6F175D3DCCD1}">
              <a14:hiddenFill xmlns:a14="http://schemas.microsoft.com/office/drawing/2010/main">
                <a:solidFill>
                  <a:srgbClr val="FFFFFF"/>
                </a:solidFill>
              </a14:hiddenFill>
            </a:ext>
          </a:extLst>
        </p:spPr>
      </p:pic>
      <p:sp>
        <p:nvSpPr>
          <p:cNvPr id="40" name="مستطيل: زوايا مستديرة 39">
            <a:extLst>
              <a:ext uri="{FF2B5EF4-FFF2-40B4-BE49-F238E27FC236}">
                <a16:creationId xmlns:a16="http://schemas.microsoft.com/office/drawing/2014/main" id="{75EBDFE0-3BDC-44A2-A8C3-D04BBF440CBB}"/>
              </a:ext>
            </a:extLst>
          </p:cNvPr>
          <p:cNvSpPr/>
          <p:nvPr/>
        </p:nvSpPr>
        <p:spPr>
          <a:xfrm>
            <a:off x="10458585" y="2633913"/>
            <a:ext cx="1459852" cy="1343626"/>
          </a:xfrm>
          <a:prstGeom prst="roundRect">
            <a:avLst/>
          </a:prstGeom>
          <a:solidFill>
            <a:srgbClr val="D1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a:solidFill>
                  <a:schemeClr val="accent1">
                    <a:lumMod val="75000"/>
                  </a:schemeClr>
                </a:solidFill>
                <a:latin typeface="Tajawal" panose="00000500000000000000" pitchFamily="2" charset="-78"/>
              </a:rPr>
              <a:t>نشاط 2</a:t>
            </a:r>
          </a:p>
          <a:p>
            <a:pPr algn="ctr"/>
            <a:r>
              <a:rPr lang="ar-SA" sz="3200" b="1" dirty="0">
                <a:solidFill>
                  <a:schemeClr val="accent1">
                    <a:lumMod val="75000"/>
                  </a:schemeClr>
                </a:solidFill>
                <a:latin typeface="Tajawal" panose="00000500000000000000" pitchFamily="2" charset="-78"/>
              </a:rPr>
              <a:t>ص 41</a:t>
            </a:r>
          </a:p>
        </p:txBody>
      </p:sp>
      <p:sp>
        <p:nvSpPr>
          <p:cNvPr id="8" name="مستطيل 7">
            <a:extLst>
              <a:ext uri="{FF2B5EF4-FFF2-40B4-BE49-F238E27FC236}">
                <a16:creationId xmlns:a16="http://schemas.microsoft.com/office/drawing/2014/main" id="{AB6D0C99-1492-431E-8ECF-12B0C3C4D819}"/>
              </a:ext>
            </a:extLst>
          </p:cNvPr>
          <p:cNvSpPr/>
          <p:nvPr/>
        </p:nvSpPr>
        <p:spPr>
          <a:xfrm>
            <a:off x="6836229" y="4515293"/>
            <a:ext cx="2021344" cy="708339"/>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C00000"/>
                </a:solidFill>
              </a:rPr>
              <a:t>الحياء</a:t>
            </a:r>
          </a:p>
        </p:txBody>
      </p:sp>
      <p:sp>
        <p:nvSpPr>
          <p:cNvPr id="10" name="مستطيل 9">
            <a:extLst>
              <a:ext uri="{FF2B5EF4-FFF2-40B4-BE49-F238E27FC236}">
                <a16:creationId xmlns:a16="http://schemas.microsoft.com/office/drawing/2014/main" id="{422FFA06-C90D-4C0D-AC03-8D18ABD0F00D}"/>
              </a:ext>
            </a:extLst>
          </p:cNvPr>
          <p:cNvSpPr/>
          <p:nvPr/>
        </p:nvSpPr>
        <p:spPr>
          <a:xfrm>
            <a:off x="2522556" y="5813019"/>
            <a:ext cx="1422106" cy="422501"/>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rgbClr val="C00000"/>
                </a:solidFill>
              </a:rPr>
              <a:t>حب ونفع</a:t>
            </a:r>
          </a:p>
        </p:txBody>
      </p:sp>
      <p:sp>
        <p:nvSpPr>
          <p:cNvPr id="3" name="مستطيل 2">
            <a:extLst>
              <a:ext uri="{FF2B5EF4-FFF2-40B4-BE49-F238E27FC236}">
                <a16:creationId xmlns:a16="http://schemas.microsoft.com/office/drawing/2014/main" id="{E321FA35-54B7-41AD-BE8A-F467003CA553}"/>
              </a:ext>
            </a:extLst>
          </p:cNvPr>
          <p:cNvSpPr/>
          <p:nvPr/>
        </p:nvSpPr>
        <p:spPr>
          <a:xfrm>
            <a:off x="241236" y="6188074"/>
            <a:ext cx="2021707" cy="523220"/>
          </a:xfrm>
          <a:prstGeom prst="rect">
            <a:avLst/>
          </a:prstGeom>
          <a:solidFill>
            <a:schemeClr val="accent5">
              <a:lumMod val="20000"/>
              <a:lumOff val="80000"/>
            </a:schemeClr>
          </a:solidFill>
          <a:ln>
            <a:solidFill>
              <a:schemeClr val="bg1">
                <a:lumMod val="75000"/>
              </a:schemeClr>
            </a:solidFill>
          </a:ln>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ar-SA" sz="2800" b="1" cap="none" spc="0" dirty="0">
                <a:ln w="0"/>
                <a:solidFill>
                  <a:srgbClr val="002060"/>
                </a:solidFill>
                <a:effectLst>
                  <a:outerShdw blurRad="38100" dist="19050" dir="2700000" algn="tl" rotWithShape="0">
                    <a:schemeClr val="dk1">
                      <a:alpha val="40000"/>
                    </a:schemeClr>
                  </a:outerShdw>
                </a:effectLst>
              </a:rPr>
              <a:t>فجوة المعلومات</a:t>
            </a:r>
          </a:p>
        </p:txBody>
      </p:sp>
    </p:spTree>
    <p:extLst>
      <p:ext uri="{BB962C8B-B14F-4D97-AF65-F5344CB8AC3E}">
        <p14:creationId xmlns:p14="http://schemas.microsoft.com/office/powerpoint/2010/main" val="310303661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1000"/>
                                        <p:tgtEl>
                                          <p:spTgt spid="30"/>
                                        </p:tgtEl>
                                      </p:cBhvr>
                                    </p:animEffect>
                                    <p:anim calcmode="lin" valueType="num">
                                      <p:cBhvr>
                                        <p:cTn id="20" dur="1000" fill="hold"/>
                                        <p:tgtEl>
                                          <p:spTgt spid="30"/>
                                        </p:tgtEl>
                                        <p:attrNameLst>
                                          <p:attrName>ppt_x</p:attrName>
                                        </p:attrNameLst>
                                      </p:cBhvr>
                                      <p:tavLst>
                                        <p:tav tm="0">
                                          <p:val>
                                            <p:strVal val="#ppt_x"/>
                                          </p:val>
                                        </p:tav>
                                        <p:tav tm="100000">
                                          <p:val>
                                            <p:strVal val="#ppt_x"/>
                                          </p:val>
                                        </p:tav>
                                      </p:tavLst>
                                    </p:anim>
                                    <p:anim calcmode="lin" valueType="num">
                                      <p:cBhvr>
                                        <p:cTn id="21" dur="1000" fill="hold"/>
                                        <p:tgtEl>
                                          <p:spTgt spid="3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1000"/>
                                        <p:tgtEl>
                                          <p:spTgt spid="40"/>
                                        </p:tgtEl>
                                      </p:cBhvr>
                                    </p:animEffect>
                                    <p:anim calcmode="lin" valueType="num">
                                      <p:cBhvr>
                                        <p:cTn id="25" dur="1000" fill="hold"/>
                                        <p:tgtEl>
                                          <p:spTgt spid="40"/>
                                        </p:tgtEl>
                                        <p:attrNameLst>
                                          <p:attrName>ppt_x</p:attrName>
                                        </p:attrNameLst>
                                      </p:cBhvr>
                                      <p:tavLst>
                                        <p:tav tm="0">
                                          <p:val>
                                            <p:strVal val="#ppt_x"/>
                                          </p:val>
                                        </p:tav>
                                        <p:tav tm="100000">
                                          <p:val>
                                            <p:strVal val="#ppt_x"/>
                                          </p:val>
                                        </p:tav>
                                      </p:tavLst>
                                    </p:anim>
                                    <p:anim calcmode="lin" valueType="num">
                                      <p:cBhvr>
                                        <p:cTn id="2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8" grpId="0" animBg="1"/>
      <p:bldP spid="2" grpId="0" animBg="1"/>
      <p:bldP spid="40" grpId="0" animBg="1"/>
      <p:bldP spid="8"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زوايا مستديرة 4">
            <a:extLst>
              <a:ext uri="{FF2B5EF4-FFF2-40B4-BE49-F238E27FC236}">
                <a16:creationId xmlns:a16="http://schemas.microsoft.com/office/drawing/2014/main" id="{75524C8F-5DF9-4E71-8C17-BE15D9356A0F}"/>
              </a:ext>
            </a:extLst>
          </p:cNvPr>
          <p:cNvSpPr/>
          <p:nvPr/>
        </p:nvSpPr>
        <p:spPr>
          <a:xfrm>
            <a:off x="4448589" y="170588"/>
            <a:ext cx="3529219" cy="624544"/>
          </a:xfrm>
          <a:prstGeom prst="roundRect">
            <a:avLst/>
          </a:prstGeom>
          <a:solidFill>
            <a:srgbClr val="D1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a:solidFill>
                  <a:schemeClr val="accent1">
                    <a:lumMod val="75000"/>
                  </a:schemeClr>
                </a:solidFill>
                <a:latin typeface="Tajawal" panose="00000500000000000000" pitchFamily="2" charset="-78"/>
              </a:rPr>
              <a:t>معنى الإيمان بالملائكة!</a:t>
            </a:r>
          </a:p>
        </p:txBody>
      </p:sp>
      <p:sp>
        <p:nvSpPr>
          <p:cNvPr id="7" name="مربع نص 6">
            <a:extLst>
              <a:ext uri="{FF2B5EF4-FFF2-40B4-BE49-F238E27FC236}">
                <a16:creationId xmlns:a16="http://schemas.microsoft.com/office/drawing/2014/main" id="{D4330DB9-402A-46CD-8405-D9777442E129}"/>
              </a:ext>
            </a:extLst>
          </p:cNvPr>
          <p:cNvSpPr txBox="1"/>
          <p:nvPr/>
        </p:nvSpPr>
        <p:spPr>
          <a:xfrm>
            <a:off x="1139686" y="935792"/>
            <a:ext cx="10389705" cy="52322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ar-SA" sz="2800" b="1" dirty="0">
                <a:solidFill>
                  <a:schemeClr val="accent5">
                    <a:lumMod val="50000"/>
                  </a:schemeClr>
                </a:solidFill>
                <a:latin typeface="AlBayan"/>
              </a:rPr>
              <a:t>تعرف/ي على صفات الملائكة الخُلقية من خلال الأدلة :</a:t>
            </a:r>
            <a:endParaRPr lang="ar-SA" sz="2800" b="1" dirty="0">
              <a:solidFill>
                <a:schemeClr val="accent5">
                  <a:lumMod val="50000"/>
                </a:schemeClr>
              </a:solidFill>
            </a:endParaRPr>
          </a:p>
        </p:txBody>
      </p:sp>
      <p:pic>
        <p:nvPicPr>
          <p:cNvPr id="19" name="صورة 18" descr="صورة تحتوي على غرفة, كمبيوتر&#10;&#10;تم إنشاء الوصف تلقائياً">
            <a:extLst>
              <a:ext uri="{FF2B5EF4-FFF2-40B4-BE49-F238E27FC236}">
                <a16:creationId xmlns:a16="http://schemas.microsoft.com/office/drawing/2014/main" id="{405B4F27-FB00-4CC9-B32F-AAFF8C8C057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123" b="95726" l="3125" r="93750">
                        <a14:foregroundMark x1="93750" y1="36182" x2="70117" y2="7407"/>
                        <a14:foregroundMark x1="7617" y1="35043" x2="7617" y2="35043"/>
                        <a14:foregroundMark x1="33398" y1="36182" x2="34766" y2="36182"/>
                        <a14:foregroundMark x1="3320" y1="40171" x2="3320" y2="40171"/>
                        <a14:foregroundMark x1="34570" y1="73504" x2="34570" y2="73504"/>
                        <a14:foregroundMark x1="46484" y1="81766" x2="46484" y2="81766"/>
                        <a14:foregroundMark x1="59961" y1="63533" x2="59961" y2="63533"/>
                        <a14:foregroundMark x1="79688" y1="77778" x2="79688" y2="77778"/>
                        <a14:foregroundMark x1="73828" y1="95726" x2="73828" y2="95726"/>
                        <a14:foregroundMark x1="44531" y1="93732" x2="44531" y2="93732"/>
                        <a14:foregroundMark x1="29297" y1="89744" x2="29297" y2="89744"/>
                        <a14:foregroundMark x1="55664" y1="82621" x2="55664" y2="82621"/>
                      </a14:backgroundRemoval>
                    </a14:imgEffect>
                  </a14:imgLayer>
                </a14:imgProps>
              </a:ext>
              <a:ext uri="{28A0092B-C50C-407E-A947-70E740481C1C}">
                <a14:useLocalDpi xmlns:a14="http://schemas.microsoft.com/office/drawing/2010/main" val="0"/>
              </a:ext>
            </a:extLst>
          </a:blip>
          <a:stretch>
            <a:fillRect/>
          </a:stretch>
        </p:blipFill>
        <p:spPr>
          <a:xfrm>
            <a:off x="57887" y="36733"/>
            <a:ext cx="2534028" cy="1737195"/>
          </a:xfrm>
          <a:prstGeom prst="rect">
            <a:avLst/>
          </a:prstGeom>
        </p:spPr>
      </p:pic>
      <p:cxnSp>
        <p:nvCxnSpPr>
          <p:cNvPr id="15" name="رابط مستقيم 14">
            <a:extLst>
              <a:ext uri="{FF2B5EF4-FFF2-40B4-BE49-F238E27FC236}">
                <a16:creationId xmlns:a16="http://schemas.microsoft.com/office/drawing/2014/main" id="{ACF6F926-FBEC-4106-B9FC-8B034CD5A04E}"/>
              </a:ext>
            </a:extLst>
          </p:cNvPr>
          <p:cNvCxnSpPr/>
          <p:nvPr/>
        </p:nvCxnSpPr>
        <p:spPr>
          <a:xfrm>
            <a:off x="10072626" y="1459011"/>
            <a:ext cx="0" cy="2132327"/>
          </a:xfrm>
          <a:prstGeom prst="line">
            <a:avLst/>
          </a:prstGeom>
          <a:ln>
            <a:solidFill>
              <a:srgbClr val="B2C4E2"/>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3">
            <a:schemeClr val="accent5"/>
          </a:fillRef>
          <a:effectRef idx="2">
            <a:schemeClr val="accent5"/>
          </a:effectRef>
          <a:fontRef idx="minor">
            <a:schemeClr val="lt1"/>
          </a:fontRef>
        </p:style>
      </p:cxnSp>
      <p:sp>
        <p:nvSpPr>
          <p:cNvPr id="20" name="مخطط انسيابي: معالجة متعاقبة 19">
            <a:extLst>
              <a:ext uri="{FF2B5EF4-FFF2-40B4-BE49-F238E27FC236}">
                <a16:creationId xmlns:a16="http://schemas.microsoft.com/office/drawing/2014/main" id="{E71FE480-23E3-4C71-A2B7-36A21D7A833B}"/>
              </a:ext>
            </a:extLst>
          </p:cNvPr>
          <p:cNvSpPr/>
          <p:nvPr/>
        </p:nvSpPr>
        <p:spPr>
          <a:xfrm>
            <a:off x="8640264" y="3603597"/>
            <a:ext cx="2757579" cy="2132326"/>
          </a:xfrm>
          <a:prstGeom prst="flowChartAlternateProcess">
            <a:avLst/>
          </a:prstGeom>
          <a:solidFill>
            <a:schemeClr val="accent1">
              <a:lumMod val="40000"/>
              <a:lumOff val="60000"/>
            </a:schemeClr>
          </a:solidFill>
          <a:ln>
            <a:solidFill>
              <a:srgbClr val="B2C4E2"/>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3">
            <a:schemeClr val="accent5"/>
          </a:fillRef>
          <a:effectRef idx="2">
            <a:schemeClr val="accent5"/>
          </a:effectRef>
          <a:fontRef idx="minor">
            <a:schemeClr val="lt1"/>
          </a:fontRef>
        </p:style>
        <p:txBody>
          <a:bodyPr rtlCol="1" anchor="ctr"/>
          <a:lstStyle/>
          <a:p>
            <a:pPr algn="ctr"/>
            <a:r>
              <a:rPr lang="ar-SA" sz="2800" b="1" i="0" dirty="0">
                <a:solidFill>
                  <a:srgbClr val="002060"/>
                </a:solidFill>
                <a:effectLst/>
                <a:latin typeface="Noto Naskh Arabic UI"/>
              </a:rPr>
              <a:t>يقول تعالى عنهم: {لا يَعْصُونَ اللَّهَ مَا أَمَرَهُمْ}</a:t>
            </a:r>
            <a:endParaRPr lang="ar-SA" sz="2800" b="1" dirty="0">
              <a:solidFill>
                <a:srgbClr val="002060"/>
              </a:solidFill>
            </a:endParaRPr>
          </a:p>
        </p:txBody>
      </p:sp>
      <p:cxnSp>
        <p:nvCxnSpPr>
          <p:cNvPr id="21" name="رابط مستقيم 20">
            <a:extLst>
              <a:ext uri="{FF2B5EF4-FFF2-40B4-BE49-F238E27FC236}">
                <a16:creationId xmlns:a16="http://schemas.microsoft.com/office/drawing/2014/main" id="{A6FD6864-CB91-49DF-8041-897BE42730E1}"/>
              </a:ext>
            </a:extLst>
          </p:cNvPr>
          <p:cNvCxnSpPr/>
          <p:nvPr/>
        </p:nvCxnSpPr>
        <p:spPr>
          <a:xfrm>
            <a:off x="3825249" y="1459012"/>
            <a:ext cx="0" cy="2132327"/>
          </a:xfrm>
          <a:prstGeom prst="line">
            <a:avLst/>
          </a:prstGeom>
          <a:ln>
            <a:solidFill>
              <a:srgbClr val="B2C4E2"/>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3">
            <a:schemeClr val="accent5"/>
          </a:fillRef>
          <a:effectRef idx="2">
            <a:schemeClr val="accent5"/>
          </a:effectRef>
          <a:fontRef idx="minor">
            <a:schemeClr val="lt1"/>
          </a:fontRef>
        </p:style>
      </p:cxnSp>
      <p:sp>
        <p:nvSpPr>
          <p:cNvPr id="22" name="مخطط انسيابي: معالجة متعاقبة 21">
            <a:extLst>
              <a:ext uri="{FF2B5EF4-FFF2-40B4-BE49-F238E27FC236}">
                <a16:creationId xmlns:a16="http://schemas.microsoft.com/office/drawing/2014/main" id="{B7811AE9-8CE5-4353-8ADC-D510015845B3}"/>
              </a:ext>
            </a:extLst>
          </p:cNvPr>
          <p:cNvSpPr/>
          <p:nvPr/>
        </p:nvSpPr>
        <p:spPr>
          <a:xfrm>
            <a:off x="2392887" y="3603597"/>
            <a:ext cx="2757579" cy="2132327"/>
          </a:xfrm>
          <a:prstGeom prst="flowChartAlternateProcess">
            <a:avLst/>
          </a:prstGeom>
          <a:solidFill>
            <a:schemeClr val="accent1">
              <a:lumMod val="40000"/>
              <a:lumOff val="60000"/>
            </a:schemeClr>
          </a:solidFill>
          <a:ln>
            <a:solidFill>
              <a:srgbClr val="B2C4E2"/>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3">
            <a:schemeClr val="accent5"/>
          </a:fillRef>
          <a:effectRef idx="2">
            <a:schemeClr val="accent5"/>
          </a:effectRef>
          <a:fontRef idx="minor">
            <a:schemeClr val="lt1"/>
          </a:fontRef>
        </p:style>
        <p:txBody>
          <a:bodyPr rtlCol="1" anchor="ctr"/>
          <a:lstStyle/>
          <a:p>
            <a:pPr algn="ctr"/>
            <a:r>
              <a:rPr lang="ar-SA" sz="2400" b="1" dirty="0">
                <a:solidFill>
                  <a:srgbClr val="002060"/>
                </a:solidFill>
                <a:latin typeface="Traditional Arabic" panose="02020603050405020304" pitchFamily="18" charset="-78"/>
              </a:rPr>
              <a:t>قال تعالى: </a:t>
            </a:r>
            <a:r>
              <a:rPr lang="ar-SA" sz="2400" b="1" i="0" dirty="0">
                <a:solidFill>
                  <a:srgbClr val="002060"/>
                </a:solidFill>
                <a:effectLst/>
                <a:latin typeface="Traditional Arabic" panose="02020603050405020304" pitchFamily="18" charset="-78"/>
              </a:rPr>
              <a:t>{إِنَّ الَّذِينَ عِندَ رَبِّكَ لَا يَسْتَكْبِرُونَ عَنْ عِبَادَتِهِ وَيُسَبِّحُونَهُ وَلَهُ يَسْجُدُونَ}</a:t>
            </a:r>
            <a:endParaRPr lang="ar-SA" sz="2400" b="1" dirty="0">
              <a:solidFill>
                <a:srgbClr val="002060"/>
              </a:solidFill>
            </a:endParaRPr>
          </a:p>
        </p:txBody>
      </p:sp>
      <p:sp>
        <p:nvSpPr>
          <p:cNvPr id="23" name="وسيلة الشرح: خط منحني 22">
            <a:extLst>
              <a:ext uri="{FF2B5EF4-FFF2-40B4-BE49-F238E27FC236}">
                <a16:creationId xmlns:a16="http://schemas.microsoft.com/office/drawing/2014/main" id="{CBC00075-DBB6-4192-A277-7769D995AEA0}"/>
              </a:ext>
            </a:extLst>
          </p:cNvPr>
          <p:cNvSpPr/>
          <p:nvPr/>
        </p:nvSpPr>
        <p:spPr>
          <a:xfrm flipH="1">
            <a:off x="6847230" y="1930284"/>
            <a:ext cx="2186452" cy="1470992"/>
          </a:xfrm>
          <a:prstGeom prst="borderCallout2">
            <a:avLst>
              <a:gd name="adj1" fmla="val 14246"/>
              <a:gd name="adj2" fmla="val -9896"/>
              <a:gd name="adj3" fmla="val 14246"/>
              <a:gd name="adj4" fmla="val -46877"/>
              <a:gd name="adj5" fmla="val 112500"/>
              <a:gd name="adj6" fmla="val -46667"/>
            </a:avLst>
          </a:prstGeom>
          <a:solidFill>
            <a:schemeClr val="bg1">
              <a:lumMod val="85000"/>
            </a:schemeClr>
          </a:solidFill>
          <a:ln>
            <a:solidFill>
              <a:srgbClr val="B2C4E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a:solidFill>
                  <a:srgbClr val="C00000"/>
                </a:solidFill>
              </a:rPr>
              <a:t>طاعتهم لله تعالى.</a:t>
            </a:r>
          </a:p>
        </p:txBody>
      </p:sp>
      <p:sp>
        <p:nvSpPr>
          <p:cNvPr id="24" name="وسيلة الشرح: خط منحني 23">
            <a:extLst>
              <a:ext uri="{FF2B5EF4-FFF2-40B4-BE49-F238E27FC236}">
                <a16:creationId xmlns:a16="http://schemas.microsoft.com/office/drawing/2014/main" id="{DF57A928-2B0D-4654-83B5-9E8FAB018480}"/>
              </a:ext>
            </a:extLst>
          </p:cNvPr>
          <p:cNvSpPr/>
          <p:nvPr/>
        </p:nvSpPr>
        <p:spPr>
          <a:xfrm flipH="1">
            <a:off x="599853" y="1893487"/>
            <a:ext cx="2186452" cy="1470992"/>
          </a:xfrm>
          <a:prstGeom prst="borderCallout2">
            <a:avLst>
              <a:gd name="adj1" fmla="val 14246"/>
              <a:gd name="adj2" fmla="val -9896"/>
              <a:gd name="adj3" fmla="val 14246"/>
              <a:gd name="adj4" fmla="val -46877"/>
              <a:gd name="adj5" fmla="val 112500"/>
              <a:gd name="adj6" fmla="val -46667"/>
            </a:avLst>
          </a:prstGeom>
          <a:solidFill>
            <a:schemeClr val="bg1">
              <a:lumMod val="85000"/>
            </a:schemeClr>
          </a:solidFill>
          <a:ln>
            <a:solidFill>
              <a:srgbClr val="B2C4E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a:solidFill>
                  <a:srgbClr val="C00000"/>
                </a:solidFill>
              </a:rPr>
              <a:t>عبادتهم لله تعالى بالصلاة والتسبيح.</a:t>
            </a:r>
          </a:p>
        </p:txBody>
      </p:sp>
      <p:grpSp>
        <p:nvGrpSpPr>
          <p:cNvPr id="26" name="مجموعة 25">
            <a:extLst>
              <a:ext uri="{FF2B5EF4-FFF2-40B4-BE49-F238E27FC236}">
                <a16:creationId xmlns:a16="http://schemas.microsoft.com/office/drawing/2014/main" id="{5F180804-BB1B-4E75-9F5E-7BB1C13F6533}"/>
              </a:ext>
            </a:extLst>
          </p:cNvPr>
          <p:cNvGrpSpPr/>
          <p:nvPr/>
        </p:nvGrpSpPr>
        <p:grpSpPr>
          <a:xfrm>
            <a:off x="5320805" y="3868885"/>
            <a:ext cx="3235802" cy="2969747"/>
            <a:chOff x="5320805" y="3868885"/>
            <a:chExt cx="3235802" cy="2969747"/>
          </a:xfrm>
        </p:grpSpPr>
        <p:pic>
          <p:nvPicPr>
            <p:cNvPr id="10" name="صورة 9" descr="صورة تحتوي على رسم&#10;&#10;تم إنشاء الوصف تلقائياً">
              <a:extLst>
                <a:ext uri="{FF2B5EF4-FFF2-40B4-BE49-F238E27FC236}">
                  <a16:creationId xmlns:a16="http://schemas.microsoft.com/office/drawing/2014/main" id="{D9758BD7-5AB7-42E9-BD06-1B963DAD3F7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713" b="98709" l="10000" r="90000">
                          <a14:foregroundMark x1="54000" y1="29298" x2="54000" y2="29298"/>
                          <a14:foregroundMark x1="39481" y1="24697" x2="39630" y2="24697"/>
                          <a14:foregroundMark x1="44296" y1="25827" x2="44296" y2="25827"/>
                          <a14:foregroundMark x1="52593" y1="8797" x2="53704" y2="8797"/>
                          <a14:foregroundMark x1="57778" y1="8797" x2="57778" y2="8797"/>
                          <a14:foregroundMark x1="57037" y1="8797" x2="57037" y2="8797"/>
                          <a14:foregroundMark x1="49778" y1="3793" x2="49778" y2="3793"/>
                          <a14:foregroundMark x1="56148" y1="29298" x2="43037" y2="27199"/>
                          <a14:foregroundMark x1="39111" y1="97902" x2="39111" y2="97902"/>
                          <a14:foregroundMark x1="38963" y1="97902" x2="41407" y2="86521"/>
                          <a14:foregroundMark x1="23333" y1="95238" x2="45481" y2="88620"/>
                          <a14:foregroundMark x1="17111" y1="95964" x2="22593" y2="90153"/>
                          <a14:foregroundMark x1="22593" y1="90153" x2="28519" y2="86764"/>
                          <a14:foregroundMark x1="28519" y1="86764" x2="34889" y2="85795"/>
                          <a14:foregroundMark x1="34889" y1="85795" x2="48519" y2="86279"/>
                          <a14:foregroundMark x1="48519" y1="86279" x2="49037" y2="93382"/>
                          <a14:foregroundMark x1="49037" y1="93382" x2="42815" y2="98709"/>
                          <a14:foregroundMark x1="33481" y1="96529" x2="33481" y2="96529"/>
                          <a14:foregroundMark x1="51333" y1="84584" x2="51926" y2="84746"/>
                          <a14:foregroundMark x1="45704" y1="78773" x2="45704" y2="78773"/>
                          <a14:foregroundMark x1="45704" y1="78773" x2="46963" y2="78612"/>
                          <a14:foregroundMark x1="50148" y1="84746" x2="47111" y2="83616"/>
                        </a14:backgroundRemoval>
                      </a14:imgEffect>
                    </a14:imgLayer>
                  </a14:imgProps>
                </a:ext>
                <a:ext uri="{28A0092B-C50C-407E-A947-70E740481C1C}">
                  <a14:useLocalDpi xmlns:a14="http://schemas.microsoft.com/office/drawing/2010/main" val="0"/>
                </a:ext>
              </a:extLst>
            </a:blip>
            <a:stretch>
              <a:fillRect/>
            </a:stretch>
          </p:blipFill>
          <p:spPr>
            <a:xfrm>
              <a:off x="5320805" y="3868885"/>
              <a:ext cx="3235802" cy="2969747"/>
            </a:xfrm>
            <a:prstGeom prst="rect">
              <a:avLst/>
            </a:prstGeom>
          </p:spPr>
        </p:pic>
        <p:sp>
          <p:nvSpPr>
            <p:cNvPr id="11" name="شكل بيضاوي 10">
              <a:extLst>
                <a:ext uri="{FF2B5EF4-FFF2-40B4-BE49-F238E27FC236}">
                  <a16:creationId xmlns:a16="http://schemas.microsoft.com/office/drawing/2014/main" id="{0AD3ECBF-33BF-4F8D-B0D8-956944F01B48}"/>
                </a:ext>
              </a:extLst>
            </p:cNvPr>
            <p:cNvSpPr/>
            <p:nvPr/>
          </p:nvSpPr>
          <p:spPr>
            <a:xfrm>
              <a:off x="6586330" y="4306957"/>
              <a:ext cx="715618" cy="874643"/>
            </a:xfrm>
            <a:prstGeom prst="ellipse">
              <a:avLst/>
            </a:prstGeom>
            <a:solidFill>
              <a:srgbClr val="E9A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2" name="مستطيل 1">
            <a:extLst>
              <a:ext uri="{FF2B5EF4-FFF2-40B4-BE49-F238E27FC236}">
                <a16:creationId xmlns:a16="http://schemas.microsoft.com/office/drawing/2014/main" id="{5AB07999-17AC-4A88-B208-CF5F366299CA}"/>
              </a:ext>
            </a:extLst>
          </p:cNvPr>
          <p:cNvSpPr/>
          <p:nvPr/>
        </p:nvSpPr>
        <p:spPr>
          <a:xfrm>
            <a:off x="113794" y="6188074"/>
            <a:ext cx="2276585" cy="523220"/>
          </a:xfrm>
          <a:prstGeom prst="rect">
            <a:avLst/>
          </a:prstGeom>
          <a:solidFill>
            <a:schemeClr val="accent5">
              <a:lumMod val="20000"/>
              <a:lumOff val="80000"/>
            </a:schemeClr>
          </a:solidFill>
          <a:ln>
            <a:solidFill>
              <a:schemeClr val="bg1">
                <a:lumMod val="75000"/>
              </a:schemeClr>
            </a:solidFill>
          </a:ln>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ar-SA" sz="2800" b="1" cap="none" spc="0" dirty="0">
                <a:ln w="0"/>
                <a:solidFill>
                  <a:srgbClr val="002060"/>
                </a:solidFill>
                <a:effectLst>
                  <a:outerShdw blurRad="38100" dist="19050" dir="2700000" algn="tl" rotWithShape="0">
                    <a:schemeClr val="dk1">
                      <a:alpha val="40000"/>
                    </a:schemeClr>
                  </a:outerShdw>
                </a:effectLst>
              </a:rPr>
              <a:t>الاستنباط والتحليل</a:t>
            </a:r>
          </a:p>
        </p:txBody>
      </p:sp>
    </p:spTree>
    <p:extLst>
      <p:ext uri="{BB962C8B-B14F-4D97-AF65-F5344CB8AC3E}">
        <p14:creationId xmlns:p14="http://schemas.microsoft.com/office/powerpoint/2010/main" val="183610700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anim calcmode="lin" valueType="num">
                                      <p:cBhvr>
                                        <p:cTn id="35" dur="1000" fill="hold"/>
                                        <p:tgtEl>
                                          <p:spTgt spid="21"/>
                                        </p:tgtEl>
                                        <p:attrNameLst>
                                          <p:attrName>ppt_x</p:attrName>
                                        </p:attrNameLst>
                                      </p:cBhvr>
                                      <p:tavLst>
                                        <p:tav tm="0">
                                          <p:val>
                                            <p:strVal val="#ppt_x"/>
                                          </p:val>
                                        </p:tav>
                                        <p:tav tm="100000">
                                          <p:val>
                                            <p:strVal val="#ppt_x"/>
                                          </p:val>
                                        </p:tav>
                                      </p:tavLst>
                                    </p:anim>
                                    <p:anim calcmode="lin" valueType="num">
                                      <p:cBhvr>
                                        <p:cTn id="36" dur="1000" fill="hold"/>
                                        <p:tgtEl>
                                          <p:spTgt spid="21"/>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1000"/>
                                        <p:tgtEl>
                                          <p:spTgt spid="22"/>
                                        </p:tgtEl>
                                      </p:cBhvr>
                                    </p:animEffect>
                                    <p:anim calcmode="lin" valueType="num">
                                      <p:cBhvr>
                                        <p:cTn id="40" dur="1000" fill="hold"/>
                                        <p:tgtEl>
                                          <p:spTgt spid="22"/>
                                        </p:tgtEl>
                                        <p:attrNameLst>
                                          <p:attrName>ppt_x</p:attrName>
                                        </p:attrNameLst>
                                      </p:cBhvr>
                                      <p:tavLst>
                                        <p:tav tm="0">
                                          <p:val>
                                            <p:strVal val="#ppt_x"/>
                                          </p:val>
                                        </p:tav>
                                        <p:tav tm="100000">
                                          <p:val>
                                            <p:strVal val="#ppt_x"/>
                                          </p:val>
                                        </p:tav>
                                      </p:tavLst>
                                    </p:anim>
                                    <p:anim calcmode="lin" valueType="num">
                                      <p:cBhvr>
                                        <p:cTn id="4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1000"/>
                                        <p:tgtEl>
                                          <p:spTgt spid="24"/>
                                        </p:tgtEl>
                                      </p:cBhvr>
                                    </p:animEffect>
                                    <p:anim calcmode="lin" valueType="num">
                                      <p:cBhvr>
                                        <p:cTn id="47" dur="1000" fill="hold"/>
                                        <p:tgtEl>
                                          <p:spTgt spid="24"/>
                                        </p:tgtEl>
                                        <p:attrNameLst>
                                          <p:attrName>ppt_x</p:attrName>
                                        </p:attrNameLst>
                                      </p:cBhvr>
                                      <p:tavLst>
                                        <p:tav tm="0">
                                          <p:val>
                                            <p:strVal val="#ppt_x"/>
                                          </p:val>
                                        </p:tav>
                                        <p:tav tm="100000">
                                          <p:val>
                                            <p:strVal val="#ppt_x"/>
                                          </p:val>
                                        </p:tav>
                                      </p:tavLst>
                                    </p:anim>
                                    <p:anim calcmode="lin" valueType="num">
                                      <p:cBhvr>
                                        <p:cTn id="4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20" grpId="0" animBg="1"/>
      <p:bldP spid="22" grpId="0" animBg="1"/>
      <p:bldP spid="23" grpId="0" animBg="1"/>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زوايا مستديرة 4">
            <a:extLst>
              <a:ext uri="{FF2B5EF4-FFF2-40B4-BE49-F238E27FC236}">
                <a16:creationId xmlns:a16="http://schemas.microsoft.com/office/drawing/2014/main" id="{75524C8F-5DF9-4E71-8C17-BE15D9356A0F}"/>
              </a:ext>
            </a:extLst>
          </p:cNvPr>
          <p:cNvSpPr/>
          <p:nvPr/>
        </p:nvSpPr>
        <p:spPr>
          <a:xfrm>
            <a:off x="4448589" y="170588"/>
            <a:ext cx="3529219" cy="624544"/>
          </a:xfrm>
          <a:prstGeom prst="roundRect">
            <a:avLst/>
          </a:prstGeom>
          <a:solidFill>
            <a:srgbClr val="D1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a:solidFill>
                  <a:schemeClr val="accent1">
                    <a:lumMod val="75000"/>
                  </a:schemeClr>
                </a:solidFill>
                <a:latin typeface="Tajawal" panose="00000500000000000000" pitchFamily="2" charset="-78"/>
              </a:rPr>
              <a:t>معنى الإيمان بالملائكة!</a:t>
            </a:r>
          </a:p>
        </p:txBody>
      </p:sp>
      <p:sp>
        <p:nvSpPr>
          <p:cNvPr id="7" name="مربع نص 6">
            <a:extLst>
              <a:ext uri="{FF2B5EF4-FFF2-40B4-BE49-F238E27FC236}">
                <a16:creationId xmlns:a16="http://schemas.microsoft.com/office/drawing/2014/main" id="{D4330DB9-402A-46CD-8405-D9777442E129}"/>
              </a:ext>
            </a:extLst>
          </p:cNvPr>
          <p:cNvSpPr txBox="1"/>
          <p:nvPr/>
        </p:nvSpPr>
        <p:spPr>
          <a:xfrm>
            <a:off x="1139686" y="935792"/>
            <a:ext cx="10389705" cy="52322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ar-SA" sz="2800" b="1" dirty="0">
                <a:solidFill>
                  <a:schemeClr val="accent5">
                    <a:lumMod val="50000"/>
                  </a:schemeClr>
                </a:solidFill>
                <a:latin typeface="AlBayan"/>
              </a:rPr>
              <a:t>تعرف/ي على صفات الملائكة الخُلقية من خلال الأدلة :</a:t>
            </a:r>
            <a:endParaRPr lang="ar-SA" sz="2800" b="1" dirty="0">
              <a:solidFill>
                <a:schemeClr val="accent5">
                  <a:lumMod val="50000"/>
                </a:schemeClr>
              </a:solidFill>
            </a:endParaRPr>
          </a:p>
        </p:txBody>
      </p:sp>
      <p:pic>
        <p:nvPicPr>
          <p:cNvPr id="19" name="صورة 18" descr="صورة تحتوي على غرفة, كمبيوتر&#10;&#10;تم إنشاء الوصف تلقائياً">
            <a:extLst>
              <a:ext uri="{FF2B5EF4-FFF2-40B4-BE49-F238E27FC236}">
                <a16:creationId xmlns:a16="http://schemas.microsoft.com/office/drawing/2014/main" id="{405B4F27-FB00-4CC9-B32F-AAFF8C8C057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123" b="95726" l="3125" r="93750">
                        <a14:foregroundMark x1="93750" y1="36182" x2="70117" y2="7407"/>
                        <a14:foregroundMark x1="7617" y1="35043" x2="7617" y2="35043"/>
                        <a14:foregroundMark x1="33398" y1="36182" x2="34766" y2="36182"/>
                        <a14:foregroundMark x1="3320" y1="40171" x2="3320" y2="40171"/>
                        <a14:foregroundMark x1="34570" y1="73504" x2="34570" y2="73504"/>
                        <a14:foregroundMark x1="46484" y1="81766" x2="46484" y2="81766"/>
                        <a14:foregroundMark x1="59961" y1="63533" x2="59961" y2="63533"/>
                        <a14:foregroundMark x1="79688" y1="77778" x2="79688" y2="77778"/>
                        <a14:foregroundMark x1="73828" y1="95726" x2="73828" y2="95726"/>
                        <a14:foregroundMark x1="44531" y1="93732" x2="44531" y2="93732"/>
                        <a14:foregroundMark x1="29297" y1="89744" x2="29297" y2="89744"/>
                        <a14:foregroundMark x1="55664" y1="82621" x2="55664" y2="82621"/>
                      </a14:backgroundRemoval>
                    </a14:imgEffect>
                  </a14:imgLayer>
                </a14:imgProps>
              </a:ext>
              <a:ext uri="{28A0092B-C50C-407E-A947-70E740481C1C}">
                <a14:useLocalDpi xmlns:a14="http://schemas.microsoft.com/office/drawing/2010/main" val="0"/>
              </a:ext>
            </a:extLst>
          </a:blip>
          <a:stretch>
            <a:fillRect/>
          </a:stretch>
        </p:blipFill>
        <p:spPr>
          <a:xfrm>
            <a:off x="252277" y="67194"/>
            <a:ext cx="2534028" cy="1737195"/>
          </a:xfrm>
          <a:prstGeom prst="rect">
            <a:avLst/>
          </a:prstGeom>
        </p:spPr>
      </p:pic>
      <p:cxnSp>
        <p:nvCxnSpPr>
          <p:cNvPr id="17" name="رابط مستقيم 16">
            <a:extLst>
              <a:ext uri="{FF2B5EF4-FFF2-40B4-BE49-F238E27FC236}">
                <a16:creationId xmlns:a16="http://schemas.microsoft.com/office/drawing/2014/main" id="{4B028138-9D07-44D2-B616-335B6821E581}"/>
              </a:ext>
            </a:extLst>
          </p:cNvPr>
          <p:cNvCxnSpPr/>
          <p:nvPr/>
        </p:nvCxnSpPr>
        <p:spPr>
          <a:xfrm>
            <a:off x="10072626" y="1459011"/>
            <a:ext cx="0" cy="2132327"/>
          </a:xfrm>
          <a:prstGeom prst="line">
            <a:avLst/>
          </a:prstGeom>
          <a:ln>
            <a:solidFill>
              <a:srgbClr val="B2C4E2"/>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3">
            <a:schemeClr val="accent5"/>
          </a:fillRef>
          <a:effectRef idx="2">
            <a:schemeClr val="accent5"/>
          </a:effectRef>
          <a:fontRef idx="minor">
            <a:schemeClr val="lt1"/>
          </a:fontRef>
        </p:style>
      </p:cxnSp>
      <p:sp>
        <p:nvSpPr>
          <p:cNvPr id="18" name="مخطط انسيابي: معالجة متعاقبة 17">
            <a:extLst>
              <a:ext uri="{FF2B5EF4-FFF2-40B4-BE49-F238E27FC236}">
                <a16:creationId xmlns:a16="http://schemas.microsoft.com/office/drawing/2014/main" id="{D6414B5B-4291-4A5A-9F70-28B8E03C0DE6}"/>
              </a:ext>
            </a:extLst>
          </p:cNvPr>
          <p:cNvSpPr/>
          <p:nvPr/>
        </p:nvSpPr>
        <p:spPr>
          <a:xfrm>
            <a:off x="8640264" y="3603597"/>
            <a:ext cx="2757579" cy="2850210"/>
          </a:xfrm>
          <a:prstGeom prst="flowChartAlternateProcess">
            <a:avLst/>
          </a:prstGeom>
          <a:solidFill>
            <a:schemeClr val="accent1">
              <a:lumMod val="40000"/>
              <a:lumOff val="60000"/>
            </a:schemeClr>
          </a:solidFill>
          <a:ln>
            <a:solidFill>
              <a:srgbClr val="B2C4E2"/>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3">
            <a:schemeClr val="accent5"/>
          </a:fillRef>
          <a:effectRef idx="2">
            <a:schemeClr val="accent5"/>
          </a:effectRef>
          <a:fontRef idx="minor">
            <a:schemeClr val="lt1"/>
          </a:fontRef>
        </p:style>
        <p:txBody>
          <a:bodyPr rtlCol="1" anchor="ctr"/>
          <a:lstStyle/>
          <a:p>
            <a:pPr algn="ctr"/>
            <a:r>
              <a:rPr lang="ar-SA" sz="2000" b="1" i="0" dirty="0">
                <a:solidFill>
                  <a:srgbClr val="002060"/>
                </a:solidFill>
                <a:effectLst/>
                <a:latin typeface="Traditional Arabic" panose="02020603050405020304" pitchFamily="18" charset="-78"/>
              </a:rPr>
              <a:t>ويقول ايضًا: {الَّذِينَ يَحْمِلُونَ الْعَرْشَ وَمَنْ حَوْلَهُ يُسَبِّحُونَ بِحَمْدِ رَبِّهِمْ وَيُؤْمِنُونَ بِهِ وَيَسْتَغْفِرُونَ لِلَّذِينَ آمَنُوا رَبَّنَا وَسِعْتَ كُلَّ شَيْءٍ رَّحْمَةً وَعِلْمًا فَاغْفِرْ لِلَّذِينَ تَابُوا وَاتَّبَعُوا سَبِيلَكَ وَقِهِمْ عَذَابَ الْجَحِيمِ}</a:t>
            </a:r>
            <a:endParaRPr lang="ar-SA" sz="2000" b="1" dirty="0">
              <a:solidFill>
                <a:srgbClr val="002060"/>
              </a:solidFill>
            </a:endParaRPr>
          </a:p>
        </p:txBody>
      </p:sp>
      <p:cxnSp>
        <p:nvCxnSpPr>
          <p:cNvPr id="12" name="رابط مستقيم 11">
            <a:extLst>
              <a:ext uri="{FF2B5EF4-FFF2-40B4-BE49-F238E27FC236}">
                <a16:creationId xmlns:a16="http://schemas.microsoft.com/office/drawing/2014/main" id="{29C6B064-A275-4868-833A-5F3307B14AEF}"/>
              </a:ext>
            </a:extLst>
          </p:cNvPr>
          <p:cNvCxnSpPr/>
          <p:nvPr/>
        </p:nvCxnSpPr>
        <p:spPr>
          <a:xfrm>
            <a:off x="3825249" y="1459012"/>
            <a:ext cx="0" cy="2132327"/>
          </a:xfrm>
          <a:prstGeom prst="line">
            <a:avLst/>
          </a:prstGeom>
          <a:ln>
            <a:solidFill>
              <a:srgbClr val="B2C4E2"/>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3">
            <a:schemeClr val="accent5"/>
          </a:fillRef>
          <a:effectRef idx="2">
            <a:schemeClr val="accent5"/>
          </a:effectRef>
          <a:fontRef idx="minor">
            <a:schemeClr val="lt1"/>
          </a:fontRef>
        </p:style>
      </p:cxnSp>
      <p:sp>
        <p:nvSpPr>
          <p:cNvPr id="13" name="مخطط انسيابي: معالجة متعاقبة 12">
            <a:extLst>
              <a:ext uri="{FF2B5EF4-FFF2-40B4-BE49-F238E27FC236}">
                <a16:creationId xmlns:a16="http://schemas.microsoft.com/office/drawing/2014/main" id="{8DB82FBD-6C58-4692-8D8E-504078C26700}"/>
              </a:ext>
            </a:extLst>
          </p:cNvPr>
          <p:cNvSpPr/>
          <p:nvPr/>
        </p:nvSpPr>
        <p:spPr>
          <a:xfrm>
            <a:off x="2392887" y="3603597"/>
            <a:ext cx="2757579" cy="2850209"/>
          </a:xfrm>
          <a:prstGeom prst="flowChartAlternateProcess">
            <a:avLst/>
          </a:prstGeom>
          <a:solidFill>
            <a:schemeClr val="accent1">
              <a:lumMod val="40000"/>
              <a:lumOff val="60000"/>
            </a:schemeClr>
          </a:solidFill>
          <a:ln>
            <a:solidFill>
              <a:srgbClr val="B2C4E2"/>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3">
            <a:schemeClr val="accent5"/>
          </a:fillRef>
          <a:effectRef idx="2">
            <a:schemeClr val="accent5"/>
          </a:effectRef>
          <a:fontRef idx="minor">
            <a:schemeClr val="lt1"/>
          </a:fontRef>
        </p:style>
        <p:txBody>
          <a:bodyPr rtlCol="1" anchor="ctr"/>
          <a:lstStyle/>
          <a:p>
            <a:pPr algn="ctr"/>
            <a:r>
              <a:rPr lang="ar-SA" sz="2800" b="1" i="0" u="none" strike="noStrike" baseline="0" dirty="0">
                <a:solidFill>
                  <a:srgbClr val="002060"/>
                </a:solidFill>
                <a:latin typeface="AlBayan"/>
              </a:rPr>
              <a:t>وقد قال </a:t>
            </a:r>
            <a:r>
              <a:rPr lang="ar-SA" sz="2800" dirty="0">
                <a:solidFill>
                  <a:srgbClr val="002060"/>
                </a:solidFill>
                <a:latin typeface="Noto Naskh Arabic UI"/>
              </a:rPr>
              <a:t>ﷺ</a:t>
            </a:r>
            <a:r>
              <a:rPr lang="ar-SA" sz="2800" b="1" i="0" u="none" strike="noStrike" baseline="0" dirty="0">
                <a:solidFill>
                  <a:srgbClr val="002060"/>
                </a:solidFill>
                <a:latin typeface="MunaBeta-Regular"/>
              </a:rPr>
              <a:t> </a:t>
            </a:r>
            <a:r>
              <a:rPr lang="ar-SA" sz="2800" b="1" i="0" u="none" strike="noStrike" baseline="0" dirty="0">
                <a:solidFill>
                  <a:srgbClr val="002060"/>
                </a:solidFill>
                <a:latin typeface="AlBayan"/>
              </a:rPr>
              <a:t>في عثمان رضي الله عنه</a:t>
            </a:r>
            <a:r>
              <a:rPr lang="ar-SA" sz="2800" b="1" i="0" u="none" strike="noStrike" baseline="0" dirty="0">
                <a:solidFill>
                  <a:srgbClr val="002060"/>
                </a:solidFill>
                <a:latin typeface="MunaBeta-Regular"/>
              </a:rPr>
              <a:t>: </a:t>
            </a:r>
            <a:r>
              <a:rPr lang="ar-SA" sz="2800" b="1" dirty="0">
                <a:solidFill>
                  <a:srgbClr val="002060"/>
                </a:solidFill>
                <a:latin typeface="AlBayan"/>
              </a:rPr>
              <a:t>"</a:t>
            </a:r>
            <a:r>
              <a:rPr lang="ar-SA" sz="2800" b="1" i="0" u="none" strike="noStrike" baseline="0" dirty="0">
                <a:solidFill>
                  <a:srgbClr val="002060"/>
                </a:solidFill>
                <a:latin typeface="AlBayan"/>
              </a:rPr>
              <a:t>ألا أستحي من رجل تستحي منه الملائكة؟"</a:t>
            </a:r>
            <a:endParaRPr lang="ar-SA" sz="3600" b="1" dirty="0">
              <a:solidFill>
                <a:srgbClr val="002060"/>
              </a:solidFill>
            </a:endParaRPr>
          </a:p>
        </p:txBody>
      </p:sp>
      <p:sp>
        <p:nvSpPr>
          <p:cNvPr id="2" name="وسيلة الشرح: خط منحني 1">
            <a:extLst>
              <a:ext uri="{FF2B5EF4-FFF2-40B4-BE49-F238E27FC236}">
                <a16:creationId xmlns:a16="http://schemas.microsoft.com/office/drawing/2014/main" id="{406BA3C3-15C8-4CDF-B5B2-30EF5D3FE8F4}"/>
              </a:ext>
            </a:extLst>
          </p:cNvPr>
          <p:cNvSpPr/>
          <p:nvPr/>
        </p:nvSpPr>
        <p:spPr>
          <a:xfrm flipH="1">
            <a:off x="6847230" y="1930284"/>
            <a:ext cx="2186452" cy="1470992"/>
          </a:xfrm>
          <a:prstGeom prst="borderCallout2">
            <a:avLst>
              <a:gd name="adj1" fmla="val 14246"/>
              <a:gd name="adj2" fmla="val -9896"/>
              <a:gd name="adj3" fmla="val 14246"/>
              <a:gd name="adj4" fmla="val -46877"/>
              <a:gd name="adj5" fmla="val 112500"/>
              <a:gd name="adj6" fmla="val -46667"/>
            </a:avLst>
          </a:prstGeom>
          <a:solidFill>
            <a:schemeClr val="bg1">
              <a:lumMod val="85000"/>
            </a:schemeClr>
          </a:solidFill>
          <a:ln>
            <a:solidFill>
              <a:srgbClr val="B2C4E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C00000"/>
                </a:solidFill>
              </a:rPr>
              <a:t>محبتهم للمؤمنين واستغفارهم لهم.</a:t>
            </a:r>
          </a:p>
        </p:txBody>
      </p:sp>
      <p:sp>
        <p:nvSpPr>
          <p:cNvPr id="6" name="وسيلة الشرح: خط منحني 5">
            <a:extLst>
              <a:ext uri="{FF2B5EF4-FFF2-40B4-BE49-F238E27FC236}">
                <a16:creationId xmlns:a16="http://schemas.microsoft.com/office/drawing/2014/main" id="{65241760-4A40-469F-AC0A-7F17A7A49E05}"/>
              </a:ext>
            </a:extLst>
          </p:cNvPr>
          <p:cNvSpPr/>
          <p:nvPr/>
        </p:nvSpPr>
        <p:spPr>
          <a:xfrm flipH="1">
            <a:off x="599853" y="1893487"/>
            <a:ext cx="2186452" cy="1470992"/>
          </a:xfrm>
          <a:prstGeom prst="borderCallout2">
            <a:avLst>
              <a:gd name="adj1" fmla="val 14246"/>
              <a:gd name="adj2" fmla="val -9896"/>
              <a:gd name="adj3" fmla="val 14246"/>
              <a:gd name="adj4" fmla="val -46877"/>
              <a:gd name="adj5" fmla="val 112500"/>
              <a:gd name="adj6" fmla="val -46667"/>
            </a:avLst>
          </a:prstGeom>
          <a:solidFill>
            <a:schemeClr val="bg1">
              <a:lumMod val="85000"/>
            </a:schemeClr>
          </a:solidFill>
          <a:ln>
            <a:solidFill>
              <a:srgbClr val="B2C4E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b="1" dirty="0">
                <a:solidFill>
                  <a:srgbClr val="C00000"/>
                </a:solidFill>
              </a:rPr>
              <a:t>الحياء</a:t>
            </a:r>
          </a:p>
        </p:txBody>
      </p:sp>
      <p:grpSp>
        <p:nvGrpSpPr>
          <p:cNvPr id="22" name="مجموعة 21">
            <a:extLst>
              <a:ext uri="{FF2B5EF4-FFF2-40B4-BE49-F238E27FC236}">
                <a16:creationId xmlns:a16="http://schemas.microsoft.com/office/drawing/2014/main" id="{F8E334B0-EAC8-41FD-96EC-628EBA52E55F}"/>
              </a:ext>
            </a:extLst>
          </p:cNvPr>
          <p:cNvGrpSpPr/>
          <p:nvPr/>
        </p:nvGrpSpPr>
        <p:grpSpPr>
          <a:xfrm>
            <a:off x="5320805" y="3868885"/>
            <a:ext cx="3235802" cy="2969747"/>
            <a:chOff x="5320805" y="3868885"/>
            <a:chExt cx="3235802" cy="2969747"/>
          </a:xfrm>
        </p:grpSpPr>
        <p:pic>
          <p:nvPicPr>
            <p:cNvPr id="23" name="صورة 22" descr="صورة تحتوي على رسم&#10;&#10;تم إنشاء الوصف تلقائياً">
              <a:extLst>
                <a:ext uri="{FF2B5EF4-FFF2-40B4-BE49-F238E27FC236}">
                  <a16:creationId xmlns:a16="http://schemas.microsoft.com/office/drawing/2014/main" id="{2FE4623C-8112-48AC-AD32-4B685311391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713" b="98709" l="10000" r="90000">
                          <a14:foregroundMark x1="54000" y1="29298" x2="54000" y2="29298"/>
                          <a14:foregroundMark x1="39481" y1="24697" x2="39630" y2="24697"/>
                          <a14:foregroundMark x1="44296" y1="25827" x2="44296" y2="25827"/>
                          <a14:foregroundMark x1="52593" y1="8797" x2="53704" y2="8797"/>
                          <a14:foregroundMark x1="57778" y1="8797" x2="57778" y2="8797"/>
                          <a14:foregroundMark x1="57037" y1="8797" x2="57037" y2="8797"/>
                          <a14:foregroundMark x1="49778" y1="3793" x2="49778" y2="3793"/>
                          <a14:foregroundMark x1="56148" y1="29298" x2="43037" y2="27199"/>
                          <a14:foregroundMark x1="39111" y1="97902" x2="39111" y2="97902"/>
                          <a14:foregroundMark x1="38963" y1="97902" x2="41407" y2="86521"/>
                          <a14:foregroundMark x1="23333" y1="95238" x2="45481" y2="88620"/>
                          <a14:foregroundMark x1="17111" y1="95964" x2="22593" y2="90153"/>
                          <a14:foregroundMark x1="22593" y1="90153" x2="28519" y2="86764"/>
                          <a14:foregroundMark x1="28519" y1="86764" x2="34889" y2="85795"/>
                          <a14:foregroundMark x1="34889" y1="85795" x2="48519" y2="86279"/>
                          <a14:foregroundMark x1="48519" y1="86279" x2="49037" y2="93382"/>
                          <a14:foregroundMark x1="49037" y1="93382" x2="42815" y2="98709"/>
                          <a14:foregroundMark x1="33481" y1="96529" x2="33481" y2="96529"/>
                          <a14:foregroundMark x1="51333" y1="84584" x2="51926" y2="84746"/>
                          <a14:foregroundMark x1="45704" y1="78773" x2="45704" y2="78773"/>
                          <a14:foregroundMark x1="45704" y1="78773" x2="46963" y2="78612"/>
                          <a14:foregroundMark x1="50148" y1="84746" x2="47111" y2="83616"/>
                        </a14:backgroundRemoval>
                      </a14:imgEffect>
                    </a14:imgLayer>
                  </a14:imgProps>
                </a:ext>
                <a:ext uri="{28A0092B-C50C-407E-A947-70E740481C1C}">
                  <a14:useLocalDpi xmlns:a14="http://schemas.microsoft.com/office/drawing/2010/main" val="0"/>
                </a:ext>
              </a:extLst>
            </a:blip>
            <a:stretch>
              <a:fillRect/>
            </a:stretch>
          </p:blipFill>
          <p:spPr>
            <a:xfrm>
              <a:off x="5320805" y="3868885"/>
              <a:ext cx="3235802" cy="2969747"/>
            </a:xfrm>
            <a:prstGeom prst="rect">
              <a:avLst/>
            </a:prstGeom>
          </p:spPr>
        </p:pic>
        <p:sp>
          <p:nvSpPr>
            <p:cNvPr id="24" name="شكل بيضاوي 23">
              <a:extLst>
                <a:ext uri="{FF2B5EF4-FFF2-40B4-BE49-F238E27FC236}">
                  <a16:creationId xmlns:a16="http://schemas.microsoft.com/office/drawing/2014/main" id="{91BF2F7A-A9DD-45F8-849E-D14FD7813E8F}"/>
                </a:ext>
              </a:extLst>
            </p:cNvPr>
            <p:cNvSpPr/>
            <p:nvPr/>
          </p:nvSpPr>
          <p:spPr>
            <a:xfrm>
              <a:off x="6586330" y="4306957"/>
              <a:ext cx="715618" cy="874643"/>
            </a:xfrm>
            <a:prstGeom prst="ellipse">
              <a:avLst/>
            </a:prstGeom>
            <a:solidFill>
              <a:srgbClr val="E9A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3" name="مستطيل 2">
            <a:extLst>
              <a:ext uri="{FF2B5EF4-FFF2-40B4-BE49-F238E27FC236}">
                <a16:creationId xmlns:a16="http://schemas.microsoft.com/office/drawing/2014/main" id="{1C3058EE-0597-41E5-872A-AA80E0F36D84}"/>
              </a:ext>
            </a:extLst>
          </p:cNvPr>
          <p:cNvSpPr/>
          <p:nvPr/>
        </p:nvSpPr>
        <p:spPr>
          <a:xfrm>
            <a:off x="113794" y="6188074"/>
            <a:ext cx="2276585" cy="523220"/>
          </a:xfrm>
          <a:prstGeom prst="rect">
            <a:avLst/>
          </a:prstGeom>
          <a:solidFill>
            <a:schemeClr val="accent5">
              <a:lumMod val="20000"/>
              <a:lumOff val="80000"/>
            </a:schemeClr>
          </a:solidFill>
          <a:ln>
            <a:solidFill>
              <a:schemeClr val="bg1">
                <a:lumMod val="75000"/>
              </a:schemeClr>
            </a:solidFill>
          </a:ln>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ar-SA" sz="2800" b="1" cap="none" spc="0" dirty="0">
                <a:ln w="0"/>
                <a:solidFill>
                  <a:srgbClr val="002060"/>
                </a:solidFill>
                <a:effectLst>
                  <a:outerShdw blurRad="38100" dist="19050" dir="2700000" algn="tl" rotWithShape="0">
                    <a:schemeClr val="dk1">
                      <a:alpha val="40000"/>
                    </a:schemeClr>
                  </a:outerShdw>
                </a:effectLst>
              </a:rPr>
              <a:t>الاستنباط والتحليل</a:t>
            </a:r>
          </a:p>
        </p:txBody>
      </p:sp>
    </p:spTree>
    <p:extLst>
      <p:ext uri="{BB962C8B-B14F-4D97-AF65-F5344CB8AC3E}">
        <p14:creationId xmlns:p14="http://schemas.microsoft.com/office/powerpoint/2010/main" val="235815432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3" grpId="0" animBg="1"/>
      <p:bldP spid="2"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تشكيل تلقائي 3">
            <a:extLst>
              <a:ext uri="{FF2B5EF4-FFF2-40B4-BE49-F238E27FC236}">
                <a16:creationId xmlns:a16="http://schemas.microsoft.com/office/drawing/2014/main" id="{B82A4719-EC02-4E57-8A7C-B2B6D8BA231C}"/>
              </a:ext>
            </a:extLst>
          </p:cNvPr>
          <p:cNvSpPr>
            <a:spLocks noChangeAspect="1" noChangeArrowheads="1" noTextEdit="1"/>
          </p:cNvSpPr>
          <p:nvPr/>
        </p:nvSpPr>
        <p:spPr bwMode="auto">
          <a:xfrm>
            <a:off x="7848600" y="1447800"/>
            <a:ext cx="3019425"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6" name="الشكل الحر 3">
            <a:extLst>
              <a:ext uri="{FF2B5EF4-FFF2-40B4-BE49-F238E27FC236}">
                <a16:creationId xmlns:a16="http://schemas.microsoft.com/office/drawing/2014/main" id="{63D7AB86-1544-495B-B819-8A27E0A32F05}"/>
              </a:ext>
            </a:extLst>
          </p:cNvPr>
          <p:cNvSpPr>
            <a:spLocks/>
          </p:cNvSpPr>
          <p:nvPr/>
        </p:nvSpPr>
        <p:spPr bwMode="auto">
          <a:xfrm>
            <a:off x="8042275" y="1735138"/>
            <a:ext cx="2628900" cy="4381500"/>
          </a:xfrm>
          <a:custGeom>
            <a:avLst/>
            <a:gdLst>
              <a:gd name="T0" fmla="*/ 1131 w 1131"/>
              <a:gd name="T1" fmla="*/ 0 h 1887"/>
              <a:gd name="T2" fmla="*/ 0 w 1131"/>
              <a:gd name="T3" fmla="*/ 0 h 1887"/>
              <a:gd name="T4" fmla="*/ 0 w 1131"/>
              <a:gd name="T5" fmla="*/ 194 h 1887"/>
              <a:gd name="T6" fmla="*/ 460 w 1131"/>
              <a:gd name="T7" fmla="*/ 934 h 1887"/>
              <a:gd name="T8" fmla="*/ 460 w 1131"/>
              <a:gd name="T9" fmla="*/ 954 h 1887"/>
              <a:gd name="T10" fmla="*/ 0 w 1131"/>
              <a:gd name="T11" fmla="*/ 1694 h 1887"/>
              <a:gd name="T12" fmla="*/ 0 w 1131"/>
              <a:gd name="T13" fmla="*/ 1887 h 1887"/>
              <a:gd name="T14" fmla="*/ 1131 w 1131"/>
              <a:gd name="T15" fmla="*/ 1887 h 1887"/>
              <a:gd name="T16" fmla="*/ 1131 w 1131"/>
              <a:gd name="T17" fmla="*/ 1694 h 1887"/>
              <a:gd name="T18" fmla="*/ 671 w 1131"/>
              <a:gd name="T19" fmla="*/ 954 h 1887"/>
              <a:gd name="T20" fmla="*/ 671 w 1131"/>
              <a:gd name="T21" fmla="*/ 934 h 1887"/>
              <a:gd name="T22" fmla="*/ 1131 w 1131"/>
              <a:gd name="T23" fmla="*/ 194 h 1887"/>
              <a:gd name="T24" fmla="*/ 1131 w 1131"/>
              <a:gd name="T25" fmla="*/ 0 h 1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1" h="1887">
                <a:moveTo>
                  <a:pt x="1131" y="0"/>
                </a:moveTo>
                <a:cubicBezTo>
                  <a:pt x="0" y="0"/>
                  <a:pt x="0" y="0"/>
                  <a:pt x="0" y="0"/>
                </a:cubicBezTo>
                <a:cubicBezTo>
                  <a:pt x="0" y="194"/>
                  <a:pt x="0" y="194"/>
                  <a:pt x="0" y="194"/>
                </a:cubicBezTo>
                <a:cubicBezTo>
                  <a:pt x="0" y="675"/>
                  <a:pt x="297" y="865"/>
                  <a:pt x="460" y="934"/>
                </a:cubicBezTo>
                <a:cubicBezTo>
                  <a:pt x="469" y="937"/>
                  <a:pt x="469" y="950"/>
                  <a:pt x="460" y="954"/>
                </a:cubicBezTo>
                <a:cubicBezTo>
                  <a:pt x="297" y="1022"/>
                  <a:pt x="0" y="1212"/>
                  <a:pt x="0" y="1694"/>
                </a:cubicBezTo>
                <a:cubicBezTo>
                  <a:pt x="0" y="1887"/>
                  <a:pt x="0" y="1887"/>
                  <a:pt x="0" y="1887"/>
                </a:cubicBezTo>
                <a:cubicBezTo>
                  <a:pt x="1131" y="1887"/>
                  <a:pt x="1131" y="1887"/>
                  <a:pt x="1131" y="1887"/>
                </a:cubicBezTo>
                <a:cubicBezTo>
                  <a:pt x="1131" y="1694"/>
                  <a:pt x="1131" y="1694"/>
                  <a:pt x="1131" y="1694"/>
                </a:cubicBezTo>
                <a:cubicBezTo>
                  <a:pt x="1131" y="1212"/>
                  <a:pt x="834" y="1022"/>
                  <a:pt x="671" y="954"/>
                </a:cubicBezTo>
                <a:cubicBezTo>
                  <a:pt x="661" y="950"/>
                  <a:pt x="661" y="937"/>
                  <a:pt x="671" y="934"/>
                </a:cubicBezTo>
                <a:cubicBezTo>
                  <a:pt x="834" y="865"/>
                  <a:pt x="1131" y="675"/>
                  <a:pt x="1131" y="194"/>
                </a:cubicBezTo>
                <a:cubicBezTo>
                  <a:pt x="1131" y="0"/>
                  <a:pt x="1131" y="0"/>
                  <a:pt x="1131" y="0"/>
                </a:cubicBezTo>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7" name="شكل حر 58">
            <a:extLst>
              <a:ext uri="{FF2B5EF4-FFF2-40B4-BE49-F238E27FC236}">
                <a16:creationId xmlns:a16="http://schemas.microsoft.com/office/drawing/2014/main" id="{64EA2249-1DB9-4B8D-9193-5B1EF3C38941}"/>
              </a:ext>
            </a:extLst>
          </p:cNvPr>
          <p:cNvSpPr>
            <a:spLocks/>
          </p:cNvSpPr>
          <p:nvPr/>
        </p:nvSpPr>
        <p:spPr bwMode="auto">
          <a:xfrm>
            <a:off x="7847012" y="1449388"/>
            <a:ext cx="3019425" cy="285750"/>
          </a:xfrm>
          <a:custGeom>
            <a:avLst/>
            <a:gdLst>
              <a:gd name="T0" fmla="*/ 1262 w 1299"/>
              <a:gd name="T1" fmla="*/ 0 h 123"/>
              <a:gd name="T2" fmla="*/ 36 w 1299"/>
              <a:gd name="T3" fmla="*/ 0 h 123"/>
              <a:gd name="T4" fmla="*/ 0 w 1299"/>
              <a:gd name="T5" fmla="*/ 36 h 123"/>
              <a:gd name="T6" fmla="*/ 0 w 1299"/>
              <a:gd name="T7" fmla="*/ 86 h 123"/>
              <a:gd name="T8" fmla="*/ 36 w 1299"/>
              <a:gd name="T9" fmla="*/ 123 h 123"/>
              <a:gd name="T10" fmla="*/ 1262 w 1299"/>
              <a:gd name="T11" fmla="*/ 123 h 123"/>
              <a:gd name="T12" fmla="*/ 1299 w 1299"/>
              <a:gd name="T13" fmla="*/ 86 h 123"/>
              <a:gd name="T14" fmla="*/ 1299 w 1299"/>
              <a:gd name="T15" fmla="*/ 36 h 123"/>
              <a:gd name="T16" fmla="*/ 1262 w 1299"/>
              <a:gd name="T17"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123">
                <a:moveTo>
                  <a:pt x="1262" y="0"/>
                </a:moveTo>
                <a:cubicBezTo>
                  <a:pt x="36" y="0"/>
                  <a:pt x="36" y="0"/>
                  <a:pt x="36" y="0"/>
                </a:cubicBezTo>
                <a:cubicBezTo>
                  <a:pt x="16" y="0"/>
                  <a:pt x="0" y="16"/>
                  <a:pt x="0" y="36"/>
                </a:cubicBezTo>
                <a:cubicBezTo>
                  <a:pt x="0" y="86"/>
                  <a:pt x="0" y="86"/>
                  <a:pt x="0" y="86"/>
                </a:cubicBezTo>
                <a:cubicBezTo>
                  <a:pt x="0" y="107"/>
                  <a:pt x="16" y="123"/>
                  <a:pt x="36" y="123"/>
                </a:cubicBezTo>
                <a:cubicBezTo>
                  <a:pt x="1262" y="123"/>
                  <a:pt x="1262" y="123"/>
                  <a:pt x="1262" y="123"/>
                </a:cubicBezTo>
                <a:cubicBezTo>
                  <a:pt x="1283" y="123"/>
                  <a:pt x="1299" y="107"/>
                  <a:pt x="1299" y="86"/>
                </a:cubicBezTo>
                <a:cubicBezTo>
                  <a:pt x="1299" y="36"/>
                  <a:pt x="1299" y="36"/>
                  <a:pt x="1299" y="36"/>
                </a:cubicBezTo>
                <a:cubicBezTo>
                  <a:pt x="1299" y="16"/>
                  <a:pt x="1283" y="0"/>
                  <a:pt x="1262" y="0"/>
                </a:cubicBezTo>
                <a:close/>
              </a:path>
            </a:pathLst>
          </a:custGeom>
          <a:solidFill>
            <a:srgbClr val="8C62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sz="2800" dirty="0">
              <a:latin typeface="Tahoma" panose="020B0604030504040204" pitchFamily="34" charset="0"/>
              <a:ea typeface="Tahoma" panose="020B0604030504040204" pitchFamily="34" charset="0"/>
              <a:cs typeface="Tahoma" panose="020B0604030504040204" pitchFamily="34" charset="0"/>
            </a:endParaRPr>
          </a:p>
        </p:txBody>
      </p:sp>
      <p:sp>
        <p:nvSpPr>
          <p:cNvPr id="8" name="شكل حر 59">
            <a:extLst>
              <a:ext uri="{FF2B5EF4-FFF2-40B4-BE49-F238E27FC236}">
                <a16:creationId xmlns:a16="http://schemas.microsoft.com/office/drawing/2014/main" id="{3F69ED8B-CEB8-487B-8185-4AE2188474EA}"/>
              </a:ext>
            </a:extLst>
          </p:cNvPr>
          <p:cNvSpPr>
            <a:spLocks/>
          </p:cNvSpPr>
          <p:nvPr/>
        </p:nvSpPr>
        <p:spPr bwMode="auto">
          <a:xfrm>
            <a:off x="7847012" y="6116638"/>
            <a:ext cx="3019425" cy="288925"/>
          </a:xfrm>
          <a:custGeom>
            <a:avLst/>
            <a:gdLst>
              <a:gd name="T0" fmla="*/ 1262 w 1299"/>
              <a:gd name="T1" fmla="*/ 0 h 124"/>
              <a:gd name="T2" fmla="*/ 36 w 1299"/>
              <a:gd name="T3" fmla="*/ 0 h 124"/>
              <a:gd name="T4" fmla="*/ 0 w 1299"/>
              <a:gd name="T5" fmla="*/ 37 h 124"/>
              <a:gd name="T6" fmla="*/ 0 w 1299"/>
              <a:gd name="T7" fmla="*/ 87 h 124"/>
              <a:gd name="T8" fmla="*/ 36 w 1299"/>
              <a:gd name="T9" fmla="*/ 124 h 124"/>
              <a:gd name="T10" fmla="*/ 1262 w 1299"/>
              <a:gd name="T11" fmla="*/ 124 h 124"/>
              <a:gd name="T12" fmla="*/ 1299 w 1299"/>
              <a:gd name="T13" fmla="*/ 87 h 124"/>
              <a:gd name="T14" fmla="*/ 1299 w 1299"/>
              <a:gd name="T15" fmla="*/ 37 h 124"/>
              <a:gd name="T16" fmla="*/ 1262 w 1299"/>
              <a:gd name="T1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124">
                <a:moveTo>
                  <a:pt x="1262" y="0"/>
                </a:moveTo>
                <a:cubicBezTo>
                  <a:pt x="36" y="0"/>
                  <a:pt x="36" y="0"/>
                  <a:pt x="36" y="0"/>
                </a:cubicBezTo>
                <a:cubicBezTo>
                  <a:pt x="16" y="0"/>
                  <a:pt x="0" y="17"/>
                  <a:pt x="0" y="37"/>
                </a:cubicBezTo>
                <a:cubicBezTo>
                  <a:pt x="0" y="87"/>
                  <a:pt x="0" y="87"/>
                  <a:pt x="0" y="87"/>
                </a:cubicBezTo>
                <a:cubicBezTo>
                  <a:pt x="0" y="107"/>
                  <a:pt x="16" y="124"/>
                  <a:pt x="36" y="124"/>
                </a:cubicBezTo>
                <a:cubicBezTo>
                  <a:pt x="1262" y="124"/>
                  <a:pt x="1262" y="124"/>
                  <a:pt x="1262" y="124"/>
                </a:cubicBezTo>
                <a:cubicBezTo>
                  <a:pt x="1283" y="124"/>
                  <a:pt x="1299" y="107"/>
                  <a:pt x="1299" y="87"/>
                </a:cubicBezTo>
                <a:cubicBezTo>
                  <a:pt x="1299" y="37"/>
                  <a:pt x="1299" y="37"/>
                  <a:pt x="1299" y="37"/>
                </a:cubicBezTo>
                <a:cubicBezTo>
                  <a:pt x="1299" y="17"/>
                  <a:pt x="1283" y="0"/>
                  <a:pt x="1262" y="0"/>
                </a:cubicBezTo>
                <a:close/>
              </a:path>
            </a:pathLst>
          </a:custGeom>
          <a:solidFill>
            <a:srgbClr val="8C62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9" name="شكل حر 60">
            <a:extLst>
              <a:ext uri="{FF2B5EF4-FFF2-40B4-BE49-F238E27FC236}">
                <a16:creationId xmlns:a16="http://schemas.microsoft.com/office/drawing/2014/main" id="{D8767844-306B-4994-83B6-5207C17F2F24}"/>
              </a:ext>
            </a:extLst>
          </p:cNvPr>
          <p:cNvSpPr>
            <a:spLocks/>
          </p:cNvSpPr>
          <p:nvPr/>
        </p:nvSpPr>
        <p:spPr bwMode="auto">
          <a:xfrm>
            <a:off x="7847012" y="6232525"/>
            <a:ext cx="3019425" cy="173038"/>
          </a:xfrm>
          <a:custGeom>
            <a:avLst/>
            <a:gdLst>
              <a:gd name="T0" fmla="*/ 1262 w 1299"/>
              <a:gd name="T1" fmla="*/ 36 h 74"/>
              <a:gd name="T2" fmla="*/ 36 w 1299"/>
              <a:gd name="T3" fmla="*/ 36 h 74"/>
              <a:gd name="T4" fmla="*/ 0 w 1299"/>
              <a:gd name="T5" fmla="*/ 0 h 74"/>
              <a:gd name="T6" fmla="*/ 0 w 1299"/>
              <a:gd name="T7" fmla="*/ 37 h 74"/>
              <a:gd name="T8" fmla="*/ 36 w 1299"/>
              <a:gd name="T9" fmla="*/ 74 h 74"/>
              <a:gd name="T10" fmla="*/ 1262 w 1299"/>
              <a:gd name="T11" fmla="*/ 74 h 74"/>
              <a:gd name="T12" fmla="*/ 1299 w 1299"/>
              <a:gd name="T13" fmla="*/ 37 h 74"/>
              <a:gd name="T14" fmla="*/ 1299 w 1299"/>
              <a:gd name="T15" fmla="*/ 0 h 74"/>
              <a:gd name="T16" fmla="*/ 1262 w 1299"/>
              <a:gd name="T17" fmla="*/ 3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74">
                <a:moveTo>
                  <a:pt x="1262" y="36"/>
                </a:moveTo>
                <a:cubicBezTo>
                  <a:pt x="36" y="36"/>
                  <a:pt x="36" y="36"/>
                  <a:pt x="36" y="36"/>
                </a:cubicBezTo>
                <a:cubicBezTo>
                  <a:pt x="16" y="36"/>
                  <a:pt x="0" y="20"/>
                  <a:pt x="0" y="0"/>
                </a:cubicBezTo>
                <a:cubicBezTo>
                  <a:pt x="0" y="37"/>
                  <a:pt x="0" y="37"/>
                  <a:pt x="0" y="37"/>
                </a:cubicBezTo>
                <a:cubicBezTo>
                  <a:pt x="0" y="57"/>
                  <a:pt x="16" y="74"/>
                  <a:pt x="36" y="74"/>
                </a:cubicBezTo>
                <a:cubicBezTo>
                  <a:pt x="1262" y="74"/>
                  <a:pt x="1262" y="74"/>
                  <a:pt x="1262" y="74"/>
                </a:cubicBezTo>
                <a:cubicBezTo>
                  <a:pt x="1283" y="74"/>
                  <a:pt x="1299" y="57"/>
                  <a:pt x="1299" y="37"/>
                </a:cubicBezTo>
                <a:cubicBezTo>
                  <a:pt x="1299" y="0"/>
                  <a:pt x="1299" y="0"/>
                  <a:pt x="1299" y="0"/>
                </a:cubicBezTo>
                <a:cubicBezTo>
                  <a:pt x="1299" y="20"/>
                  <a:pt x="1283" y="36"/>
                  <a:pt x="1262" y="36"/>
                </a:cubicBezTo>
                <a:close/>
              </a:path>
            </a:pathLst>
          </a:custGeom>
          <a:solidFill>
            <a:srgbClr val="855C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10" name="الحجرة العلوية للساعة الرملية">
            <a:extLst>
              <a:ext uri="{FF2B5EF4-FFF2-40B4-BE49-F238E27FC236}">
                <a16:creationId xmlns:a16="http://schemas.microsoft.com/office/drawing/2014/main" id="{41D753AC-CD87-4A62-A9BE-969D182B24B1}"/>
              </a:ext>
            </a:extLst>
          </p:cNvPr>
          <p:cNvSpPr>
            <a:spLocks/>
          </p:cNvSpPr>
          <p:nvPr/>
        </p:nvSpPr>
        <p:spPr bwMode="auto">
          <a:xfrm>
            <a:off x="8158162" y="2382838"/>
            <a:ext cx="2395538" cy="1495425"/>
          </a:xfrm>
          <a:custGeom>
            <a:avLst/>
            <a:gdLst>
              <a:gd name="T0" fmla="*/ 22 w 1031"/>
              <a:gd name="T1" fmla="*/ 4 h 644"/>
              <a:gd name="T2" fmla="*/ 1 w 1031"/>
              <a:gd name="T3" fmla="*/ 21 h 644"/>
              <a:gd name="T4" fmla="*/ 78 w 1031"/>
              <a:gd name="T5" fmla="*/ 295 h 644"/>
              <a:gd name="T6" fmla="*/ 259 w 1031"/>
              <a:gd name="T7" fmla="*/ 515 h 644"/>
              <a:gd name="T8" fmla="*/ 516 w 1031"/>
              <a:gd name="T9" fmla="*/ 644 h 644"/>
              <a:gd name="T10" fmla="*/ 769 w 1031"/>
              <a:gd name="T11" fmla="*/ 518 h 644"/>
              <a:gd name="T12" fmla="*/ 952 w 1031"/>
              <a:gd name="T13" fmla="*/ 297 h 644"/>
              <a:gd name="T14" fmla="*/ 1030 w 1031"/>
              <a:gd name="T15" fmla="*/ 21 h 644"/>
              <a:gd name="T16" fmla="*/ 1009 w 1031"/>
              <a:gd name="T17" fmla="*/ 4 h 644"/>
              <a:gd name="T18" fmla="*/ 661 w 1031"/>
              <a:gd name="T19" fmla="*/ 118 h 644"/>
              <a:gd name="T20" fmla="*/ 370 w 1031"/>
              <a:gd name="T21" fmla="*/ 118 h 644"/>
              <a:gd name="T22" fmla="*/ 22 w 1031"/>
              <a:gd name="T23" fmla="*/ 4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1" h="644">
                <a:moveTo>
                  <a:pt x="22" y="4"/>
                </a:moveTo>
                <a:cubicBezTo>
                  <a:pt x="11" y="0"/>
                  <a:pt x="0" y="10"/>
                  <a:pt x="1" y="21"/>
                </a:cubicBezTo>
                <a:cubicBezTo>
                  <a:pt x="11" y="122"/>
                  <a:pt x="37" y="214"/>
                  <a:pt x="78" y="295"/>
                </a:cubicBezTo>
                <a:cubicBezTo>
                  <a:pt x="122" y="381"/>
                  <a:pt x="182" y="455"/>
                  <a:pt x="259" y="515"/>
                </a:cubicBezTo>
                <a:cubicBezTo>
                  <a:pt x="370" y="603"/>
                  <a:pt x="483" y="636"/>
                  <a:pt x="516" y="644"/>
                </a:cubicBezTo>
                <a:cubicBezTo>
                  <a:pt x="548" y="636"/>
                  <a:pt x="658" y="604"/>
                  <a:pt x="769" y="518"/>
                </a:cubicBezTo>
                <a:cubicBezTo>
                  <a:pt x="846" y="458"/>
                  <a:pt x="908" y="384"/>
                  <a:pt x="952" y="297"/>
                </a:cubicBezTo>
                <a:cubicBezTo>
                  <a:pt x="993" y="216"/>
                  <a:pt x="1019" y="123"/>
                  <a:pt x="1030" y="21"/>
                </a:cubicBezTo>
                <a:cubicBezTo>
                  <a:pt x="1031" y="10"/>
                  <a:pt x="1020" y="0"/>
                  <a:pt x="1009" y="4"/>
                </a:cubicBezTo>
                <a:cubicBezTo>
                  <a:pt x="661" y="118"/>
                  <a:pt x="661" y="118"/>
                  <a:pt x="661" y="118"/>
                </a:cubicBezTo>
                <a:cubicBezTo>
                  <a:pt x="566" y="149"/>
                  <a:pt x="465" y="149"/>
                  <a:pt x="370" y="118"/>
                </a:cubicBezTo>
                <a:lnTo>
                  <a:pt x="22" y="4"/>
                </a:lnTo>
                <a:close/>
              </a:path>
            </a:pathLst>
          </a:custGeom>
          <a:solidFill>
            <a:srgbClr val="EDC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11" name="الحجرة السفلية للساعة الرملية">
            <a:extLst>
              <a:ext uri="{FF2B5EF4-FFF2-40B4-BE49-F238E27FC236}">
                <a16:creationId xmlns:a16="http://schemas.microsoft.com/office/drawing/2014/main" id="{A90C7745-1206-4DD1-BF92-CAB5AF1B41DA}"/>
              </a:ext>
            </a:extLst>
          </p:cNvPr>
          <p:cNvSpPr>
            <a:spLocks/>
          </p:cNvSpPr>
          <p:nvPr/>
        </p:nvSpPr>
        <p:spPr bwMode="auto">
          <a:xfrm>
            <a:off x="8148637" y="5057775"/>
            <a:ext cx="2417763" cy="1058863"/>
          </a:xfrm>
          <a:custGeom>
            <a:avLst/>
            <a:gdLst>
              <a:gd name="T0" fmla="*/ 0 w 1523"/>
              <a:gd name="T1" fmla="*/ 667 h 667"/>
              <a:gd name="T2" fmla="*/ 763 w 1523"/>
              <a:gd name="T3" fmla="*/ 0 h 667"/>
              <a:gd name="T4" fmla="*/ 1523 w 1523"/>
              <a:gd name="T5" fmla="*/ 667 h 667"/>
              <a:gd name="T6" fmla="*/ 0 w 1523"/>
              <a:gd name="T7" fmla="*/ 667 h 667"/>
            </a:gdLst>
            <a:ahLst/>
            <a:cxnLst>
              <a:cxn ang="0">
                <a:pos x="T0" y="T1"/>
              </a:cxn>
              <a:cxn ang="0">
                <a:pos x="T2" y="T3"/>
              </a:cxn>
              <a:cxn ang="0">
                <a:pos x="T4" y="T5"/>
              </a:cxn>
              <a:cxn ang="0">
                <a:pos x="T6" y="T7"/>
              </a:cxn>
            </a:cxnLst>
            <a:rect l="0" t="0" r="r" b="b"/>
            <a:pathLst>
              <a:path w="1523" h="667">
                <a:moveTo>
                  <a:pt x="0" y="667"/>
                </a:moveTo>
                <a:lnTo>
                  <a:pt x="763" y="0"/>
                </a:lnTo>
                <a:lnTo>
                  <a:pt x="1523" y="667"/>
                </a:lnTo>
                <a:lnTo>
                  <a:pt x="0" y="667"/>
                </a:lnTo>
                <a:close/>
              </a:path>
            </a:pathLst>
          </a:custGeom>
          <a:solidFill>
            <a:srgbClr val="EDC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12" name="رابط مستقيم">
            <a:extLst>
              <a:ext uri="{FF2B5EF4-FFF2-40B4-BE49-F238E27FC236}">
                <a16:creationId xmlns:a16="http://schemas.microsoft.com/office/drawing/2014/main" id="{8A887668-E116-46D8-A845-9B755897E51E}"/>
              </a:ext>
            </a:extLst>
          </p:cNvPr>
          <p:cNvSpPr>
            <a:spLocks noChangeArrowheads="1"/>
          </p:cNvSpPr>
          <p:nvPr/>
        </p:nvSpPr>
        <p:spPr bwMode="auto">
          <a:xfrm>
            <a:off x="9312274" y="3855244"/>
            <a:ext cx="87313" cy="2259807"/>
          </a:xfrm>
          <a:prstGeom prst="rect">
            <a:avLst/>
          </a:prstGeom>
          <a:solidFill>
            <a:srgbClr val="EDCD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grpSp>
        <p:nvGrpSpPr>
          <p:cNvPr id="13" name="الزر: بدء المؤقت">
            <a:extLst>
              <a:ext uri="{FF2B5EF4-FFF2-40B4-BE49-F238E27FC236}">
                <a16:creationId xmlns:a16="http://schemas.microsoft.com/office/drawing/2014/main" id="{F9FB973B-01EB-4525-AEC5-0855DE732892}"/>
              </a:ext>
            </a:extLst>
          </p:cNvPr>
          <p:cNvGrpSpPr/>
          <p:nvPr/>
        </p:nvGrpSpPr>
        <p:grpSpPr>
          <a:xfrm>
            <a:off x="8043162" y="185859"/>
            <a:ext cx="2636838" cy="799962"/>
            <a:chOff x="1332706" y="185859"/>
            <a:chExt cx="2636838" cy="799962"/>
          </a:xfrm>
        </p:grpSpPr>
        <p:sp>
          <p:nvSpPr>
            <p:cNvPr id="14" name="مستطيل مستدير الزوايا 65">
              <a:extLst>
                <a:ext uri="{FF2B5EF4-FFF2-40B4-BE49-F238E27FC236}">
                  <a16:creationId xmlns:a16="http://schemas.microsoft.com/office/drawing/2014/main" id="{43406F4A-6B82-4167-B823-DDA747621C19}"/>
                </a:ext>
              </a:extLst>
            </p:cNvPr>
            <p:cNvSpPr/>
            <p:nvPr/>
          </p:nvSpPr>
          <p:spPr>
            <a:xfrm>
              <a:off x="1332706" y="288262"/>
              <a:ext cx="2636838" cy="697559"/>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ar-SA" sz="2800" dirty="0">
                <a:latin typeface="Tahoma" panose="020B0604030504040204" pitchFamily="34" charset="0"/>
                <a:ea typeface="Tahoma" panose="020B0604030504040204" pitchFamily="34" charset="0"/>
                <a:cs typeface="Tahoma" panose="020B0604030504040204" pitchFamily="34" charset="0"/>
              </a:endParaRPr>
            </a:p>
          </p:txBody>
        </p:sp>
        <p:sp>
          <p:nvSpPr>
            <p:cNvPr id="15" name="مستطيل مستدير الزوايا 66">
              <a:extLst>
                <a:ext uri="{FF2B5EF4-FFF2-40B4-BE49-F238E27FC236}">
                  <a16:creationId xmlns:a16="http://schemas.microsoft.com/office/drawing/2014/main" id="{5C62C3CA-7E23-444B-A572-02749A428CC0}"/>
                </a:ext>
              </a:extLst>
            </p:cNvPr>
            <p:cNvSpPr/>
            <p:nvPr/>
          </p:nvSpPr>
          <p:spPr>
            <a:xfrm>
              <a:off x="1332706" y="185859"/>
              <a:ext cx="2636838" cy="69755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2800" dirty="0">
                  <a:latin typeface="Tahoma" panose="020B0604030504040204" pitchFamily="34" charset="0"/>
                  <a:ea typeface="Tahoma" panose="020B0604030504040204" pitchFamily="34" charset="0"/>
                  <a:cs typeface="Tahoma" panose="020B0604030504040204" pitchFamily="34" charset="0"/>
                </a:rPr>
                <a:t>بدء المؤقت</a:t>
              </a:r>
            </a:p>
          </p:txBody>
        </p:sp>
      </p:grpSp>
      <p:grpSp>
        <p:nvGrpSpPr>
          <p:cNvPr id="16" name="انتهى الوقت">
            <a:extLst>
              <a:ext uri="{FF2B5EF4-FFF2-40B4-BE49-F238E27FC236}">
                <a16:creationId xmlns:a16="http://schemas.microsoft.com/office/drawing/2014/main" id="{58433648-63E2-4F14-9F56-A7D4EB9F8772}"/>
              </a:ext>
            </a:extLst>
          </p:cNvPr>
          <p:cNvGrpSpPr/>
          <p:nvPr/>
        </p:nvGrpSpPr>
        <p:grpSpPr>
          <a:xfrm>
            <a:off x="8043162" y="185859"/>
            <a:ext cx="2636838" cy="799962"/>
            <a:chOff x="4321176" y="185859"/>
            <a:chExt cx="2636838" cy="799962"/>
          </a:xfrm>
        </p:grpSpPr>
        <p:sp>
          <p:nvSpPr>
            <p:cNvPr id="17" name="مستطيل مستدير الزوايا 68">
              <a:extLst>
                <a:ext uri="{FF2B5EF4-FFF2-40B4-BE49-F238E27FC236}">
                  <a16:creationId xmlns:a16="http://schemas.microsoft.com/office/drawing/2014/main" id="{075ABC0C-564C-4378-BA38-8B4EBEEC9920}"/>
                </a:ext>
              </a:extLst>
            </p:cNvPr>
            <p:cNvSpPr/>
            <p:nvPr/>
          </p:nvSpPr>
          <p:spPr>
            <a:xfrm>
              <a:off x="4321176" y="288262"/>
              <a:ext cx="2636838" cy="697559"/>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ar-SA" sz="2800" dirty="0">
                <a:latin typeface="Tahoma" panose="020B0604030504040204" pitchFamily="34" charset="0"/>
                <a:ea typeface="Tahoma" panose="020B0604030504040204" pitchFamily="34" charset="0"/>
                <a:cs typeface="Tahoma" panose="020B0604030504040204" pitchFamily="34" charset="0"/>
              </a:endParaRPr>
            </a:p>
          </p:txBody>
        </p:sp>
        <p:sp>
          <p:nvSpPr>
            <p:cNvPr id="18" name="مستطيل مستدير الزوايا 69">
              <a:extLst>
                <a:ext uri="{FF2B5EF4-FFF2-40B4-BE49-F238E27FC236}">
                  <a16:creationId xmlns:a16="http://schemas.microsoft.com/office/drawing/2014/main" id="{3BF1C603-3136-471B-9883-1CD0A1A0A415}"/>
                </a:ext>
              </a:extLst>
            </p:cNvPr>
            <p:cNvSpPr/>
            <p:nvPr/>
          </p:nvSpPr>
          <p:spPr>
            <a:xfrm>
              <a:off x="4321176" y="185859"/>
              <a:ext cx="2636838" cy="69755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2800" dirty="0">
                  <a:latin typeface="Tahoma" panose="020B0604030504040204" pitchFamily="34" charset="0"/>
                  <a:ea typeface="Tahoma" panose="020B0604030504040204" pitchFamily="34" charset="0"/>
                  <a:cs typeface="Tahoma" panose="020B0604030504040204" pitchFamily="34" charset="0"/>
                </a:rPr>
                <a:t>انتهى الوقت!</a:t>
              </a:r>
            </a:p>
          </p:txBody>
        </p:sp>
      </p:grpSp>
      <p:sp>
        <p:nvSpPr>
          <p:cNvPr id="19" name="مستطيل 18">
            <a:extLst>
              <a:ext uri="{FF2B5EF4-FFF2-40B4-BE49-F238E27FC236}">
                <a16:creationId xmlns:a16="http://schemas.microsoft.com/office/drawing/2014/main" id="{E05C5267-8AA2-4DBE-8542-E8C791FABC44}"/>
              </a:ext>
            </a:extLst>
          </p:cNvPr>
          <p:cNvSpPr/>
          <p:nvPr/>
        </p:nvSpPr>
        <p:spPr>
          <a:xfrm>
            <a:off x="1638300" y="1440902"/>
            <a:ext cx="5772591" cy="2862322"/>
          </a:xfrm>
          <a:prstGeom prst="rect">
            <a:avLst/>
          </a:prstGeom>
          <a:solidFill>
            <a:srgbClr val="FFFF99"/>
          </a:solidFill>
        </p:spPr>
        <p:txBody>
          <a:bodyPr wrap="square" lIns="91440" tIns="45720" rIns="91440" bIns="45720">
            <a:spAutoFit/>
          </a:bodyPr>
          <a:lstStyle/>
          <a:p>
            <a:pPr algn="ctr"/>
            <a:r>
              <a:rPr lang="ar-SA" sz="3600" b="1" dirty="0">
                <a:ln w="0"/>
                <a:effectLst>
                  <a:outerShdw blurRad="38100" dist="19050" dir="2700000" algn="tl" rotWithShape="0">
                    <a:schemeClr val="dk1">
                      <a:alpha val="40000"/>
                    </a:schemeClr>
                  </a:outerShdw>
                </a:effectLst>
              </a:rPr>
              <a:t>عزيزي الطالب المبدع / عزيزتي الطالبة المبدعة :</a:t>
            </a:r>
          </a:p>
          <a:p>
            <a:pPr algn="ctr"/>
            <a:r>
              <a:rPr lang="ar-SA" sz="3600" b="1" dirty="0">
                <a:ln w="0"/>
                <a:effectLst>
                  <a:outerShdw blurRad="38100" dist="19050" dir="2700000" algn="tl" rotWithShape="0">
                    <a:schemeClr val="dk1">
                      <a:alpha val="40000"/>
                    </a:schemeClr>
                  </a:outerShdw>
                </a:effectLst>
              </a:rPr>
              <a:t>خلال دقيقة واحدة تذكر/ي أعمال الملائكة من خلال الاستنباط مما جاء في القرآن الكريم:</a:t>
            </a:r>
            <a:endParaRPr lang="ar-SA" sz="3600" b="1" cap="none" spc="0" dirty="0">
              <a:ln w="0"/>
              <a:solidFill>
                <a:schemeClr val="tx1"/>
              </a:solidFill>
              <a:effectLst>
                <a:outerShdw blurRad="38100" dist="19050" dir="2700000" algn="tl" rotWithShape="0">
                  <a:schemeClr val="dk1">
                    <a:alpha val="40000"/>
                  </a:schemeClr>
                </a:outerShdw>
              </a:effectLst>
            </a:endParaRPr>
          </a:p>
        </p:txBody>
      </p:sp>
      <p:pic>
        <p:nvPicPr>
          <p:cNvPr id="20" name="Picture 2" descr="مكتبة سكرابز العرب: اجمل سكرابز الورود للفوتوشوب والتصميم">
            <a:extLst>
              <a:ext uri="{FF2B5EF4-FFF2-40B4-BE49-F238E27FC236}">
                <a16:creationId xmlns:a16="http://schemas.microsoft.com/office/drawing/2014/main" id="{1A8932FE-CF69-4787-9FB2-62BB168CC1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9036" y="3791467"/>
            <a:ext cx="4277002" cy="427700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موسوعة المقاطع الصوتية المؤثرة (متجدد)">
            <a:extLst>
              <a:ext uri="{FF2B5EF4-FFF2-40B4-BE49-F238E27FC236}">
                <a16:creationId xmlns:a16="http://schemas.microsoft.com/office/drawing/2014/main" id="{01769708-6810-4A6D-88E3-CFC38DDAEB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4888" y="767528"/>
            <a:ext cx="4829175" cy="752475"/>
          </a:xfrm>
          <a:prstGeom prst="rect">
            <a:avLst/>
          </a:prstGeom>
          <a:noFill/>
          <a:extLst>
            <a:ext uri="{909E8E84-426E-40DD-AFC4-6F175D3DCCD1}">
              <a14:hiddenFill xmlns:a14="http://schemas.microsoft.com/office/drawing/2010/main">
                <a:solidFill>
                  <a:srgbClr val="FFFFFF"/>
                </a:solidFill>
              </a14:hiddenFill>
            </a:ext>
          </a:extLst>
        </p:spPr>
      </p:pic>
      <p:pic>
        <p:nvPicPr>
          <p:cNvPr id="21" name="صورة 20" descr="صورة تحتوي على المصباح&#10;&#10;تم إنشاء الوصف تلقائياً">
            <a:extLst>
              <a:ext uri="{FF2B5EF4-FFF2-40B4-BE49-F238E27FC236}">
                <a16:creationId xmlns:a16="http://schemas.microsoft.com/office/drawing/2014/main" id="{4B0AEECF-D90A-4A20-9663-7494E75653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6" y="2872063"/>
            <a:ext cx="4277002" cy="4277002"/>
          </a:xfrm>
          <a:prstGeom prst="rect">
            <a:avLst/>
          </a:prstGeom>
        </p:spPr>
      </p:pic>
      <p:pic>
        <p:nvPicPr>
          <p:cNvPr id="23" name="Picture 2" descr="عودة الوحي - كتب سيرة الرسول">
            <a:extLst>
              <a:ext uri="{FF2B5EF4-FFF2-40B4-BE49-F238E27FC236}">
                <a16:creationId xmlns:a16="http://schemas.microsoft.com/office/drawing/2014/main" id="{12044B65-BF0A-4151-8475-1038600E93B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778" b="98222" l="9778" r="89778">
                        <a14:foregroundMark x1="19556" y1="22667" x2="19556" y2="22667"/>
                        <a14:foregroundMark x1="47111" y1="7111" x2="47111" y2="7111"/>
                        <a14:foregroundMark x1="27111" y1="19111" x2="27111" y2="19111"/>
                        <a14:foregroundMark x1="15111" y1="26222" x2="15111" y2="26222"/>
                        <a14:foregroundMark x1="42667" y1="40444" x2="42667" y2="40444"/>
                        <a14:foregroundMark x1="43111" y1="50667" x2="43111" y2="50667"/>
                        <a14:foregroundMark x1="42667" y1="61333" x2="42667" y2="61333"/>
                        <a14:foregroundMark x1="43111" y1="68889" x2="51556" y2="36889"/>
                        <a14:foregroundMark x1="53333" y1="14667" x2="54222" y2="46667"/>
                        <a14:foregroundMark x1="54222" y1="46667" x2="48889" y2="66222"/>
                        <a14:foregroundMark x1="62222" y1="10222" x2="13333" y2="79111"/>
                        <a14:foregroundMark x1="13333" y1="79111" x2="29333" y2="88000"/>
                        <a14:foregroundMark x1="31111" y1="14667" x2="31111" y2="14667"/>
                        <a14:foregroundMark x1="42667" y1="11111" x2="57333" y2="5778"/>
                        <a14:foregroundMark x1="68889" y1="59556" x2="68889" y2="59556"/>
                        <a14:foregroundMark x1="76889" y1="88000" x2="59556" y2="58222"/>
                        <a14:foregroundMark x1="42667" y1="92444" x2="49778" y2="55556"/>
                        <a14:foregroundMark x1="35111" y1="11111" x2="35111" y2="11111"/>
                        <a14:foregroundMark x1="34222" y1="11111" x2="22222" y2="23556"/>
                        <a14:foregroundMark x1="20444" y1="28000" x2="14667" y2="34667"/>
                        <a14:foregroundMark x1="14667" y1="35111" x2="11556" y2="84444"/>
                        <a14:foregroundMark x1="56444" y1="2222" x2="72444" y2="20000"/>
                        <a14:foregroundMark x1="72444" y1="20000" x2="51556" y2="87556"/>
                        <a14:foregroundMark x1="51556" y1="87556" x2="30667" y2="97778"/>
                        <a14:foregroundMark x1="30667" y1="97778" x2="26667" y2="98222"/>
                      </a14:backgroundRemoval>
                    </a14:imgEffect>
                  </a14:imgLayer>
                </a14:imgProps>
              </a:ext>
              <a:ext uri="{28A0092B-C50C-407E-A947-70E740481C1C}">
                <a14:useLocalDpi xmlns:a14="http://schemas.microsoft.com/office/drawing/2010/main" val="0"/>
              </a:ext>
            </a:extLst>
          </a:blip>
          <a:srcRect/>
          <a:stretch>
            <a:fillRect/>
          </a:stretch>
        </p:blipFill>
        <p:spPr bwMode="auto">
          <a:xfrm>
            <a:off x="3390899" y="4345535"/>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extLst>
              <a:ext uri="{FF2B5EF4-FFF2-40B4-BE49-F238E27FC236}">
                <a16:creationId xmlns:a16="http://schemas.microsoft.com/office/drawing/2014/main" id="{ADBD1C05-7132-4BA0-A673-81A5D8AC4701}"/>
              </a:ext>
            </a:extLst>
          </p:cNvPr>
          <p:cNvSpPr/>
          <p:nvPr/>
        </p:nvSpPr>
        <p:spPr>
          <a:xfrm>
            <a:off x="310961" y="6188074"/>
            <a:ext cx="1882247" cy="523220"/>
          </a:xfrm>
          <a:prstGeom prst="rect">
            <a:avLst/>
          </a:prstGeom>
          <a:solidFill>
            <a:schemeClr val="accent5">
              <a:lumMod val="20000"/>
              <a:lumOff val="80000"/>
            </a:schemeClr>
          </a:solidFill>
          <a:ln>
            <a:solidFill>
              <a:schemeClr val="bg1">
                <a:lumMod val="75000"/>
              </a:schemeClr>
            </a:solidFill>
          </a:ln>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ar-SA" sz="2800" b="1" cap="none" spc="0" dirty="0">
                <a:ln w="0"/>
                <a:solidFill>
                  <a:srgbClr val="002060"/>
                </a:solidFill>
                <a:effectLst>
                  <a:outerShdw blurRad="38100" dist="19050" dir="2700000" algn="tl" rotWithShape="0">
                    <a:schemeClr val="dk1">
                      <a:alpha val="40000"/>
                    </a:schemeClr>
                  </a:outerShdw>
                </a:effectLst>
              </a:rPr>
              <a:t>الدقيقة الواحدة</a:t>
            </a:r>
          </a:p>
        </p:txBody>
      </p:sp>
    </p:spTree>
    <p:extLst>
      <p:ext uri="{BB962C8B-B14F-4D97-AF65-F5344CB8AC3E}">
        <p14:creationId xmlns:p14="http://schemas.microsoft.com/office/powerpoint/2010/main" val="187589883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3"/>
                    </p:tgtEl>
                  </p:cond>
                </p:stCondLst>
                <p:endSync evt="end" delay="0">
                  <p:rtn val="all"/>
                </p:endSync>
                <p:childTnLst>
                  <p:par>
                    <p:cTn id="28" fill="hold">
                      <p:stCondLst>
                        <p:cond delay="0"/>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22" presetClass="exit" presetSubtype="1" fill="hold" grpId="0" nodeType="withEffect">
                                  <p:stCondLst>
                                    <p:cond delay="0"/>
                                  </p:stCondLst>
                                  <p:childTnLst>
                                    <p:animEffect transition="out" filter="wipe(up)">
                                      <p:cBhvr>
                                        <p:cTn id="34" dur="15000"/>
                                        <p:tgtEl>
                                          <p:spTgt spid="10"/>
                                        </p:tgtEl>
                                      </p:cBhvr>
                                    </p:animEffect>
                                    <p:set>
                                      <p:cBhvr>
                                        <p:cTn id="35" dur="1" fill="hold">
                                          <p:stCondLst>
                                            <p:cond delay="14999"/>
                                          </p:stCondLst>
                                        </p:cTn>
                                        <p:tgtEl>
                                          <p:spTgt spid="10"/>
                                        </p:tgtEl>
                                        <p:attrNameLst>
                                          <p:attrName>style.visibility</p:attrName>
                                        </p:attrNameLst>
                                      </p:cBhvr>
                                      <p:to>
                                        <p:strVal val="hidden"/>
                                      </p:to>
                                    </p:set>
                                  </p:childTnLst>
                                </p:cTn>
                              </p:par>
                              <p:par>
                                <p:cTn id="36" presetID="22" presetClass="entr" presetSubtype="4"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down)">
                                      <p:cBhvr>
                                        <p:cTn id="38" dur="15000"/>
                                        <p:tgtEl>
                                          <p:spTgt spid="11"/>
                                        </p:tgtEl>
                                      </p:cBhvr>
                                    </p:animEffect>
                                  </p:childTnLst>
                                </p:cTn>
                              </p:par>
                            </p:childTnLst>
                          </p:cTn>
                        </p:par>
                        <p:par>
                          <p:cTn id="39" fill="hold">
                            <p:stCondLst>
                              <p:cond delay="15000"/>
                            </p:stCondLst>
                            <p:childTnLst>
                              <p:par>
                                <p:cTn id="40" presetID="22" presetClass="exit" presetSubtype="1" fill="hold" grpId="1" nodeType="afterEffect">
                                  <p:stCondLst>
                                    <p:cond delay="0"/>
                                  </p:stCondLst>
                                  <p:childTnLst>
                                    <p:animEffect transition="out" filter="wipe(up)">
                                      <p:cBhvr>
                                        <p:cTn id="41" dur="500"/>
                                        <p:tgtEl>
                                          <p:spTgt spid="12"/>
                                        </p:tgtEl>
                                      </p:cBhvr>
                                    </p:animEffect>
                                    <p:set>
                                      <p:cBhvr>
                                        <p:cTn id="42" dur="1" fill="hold">
                                          <p:stCondLst>
                                            <p:cond delay="499"/>
                                          </p:stCondLst>
                                        </p:cTn>
                                        <p:tgtEl>
                                          <p:spTgt spid="12"/>
                                        </p:tgtEl>
                                        <p:attrNameLst>
                                          <p:attrName>style.visibility</p:attrName>
                                        </p:attrNameLst>
                                      </p:cBhvr>
                                      <p:to>
                                        <p:strVal val="hidden"/>
                                      </p:to>
                                    </p:set>
                                  </p:childTnLst>
                                </p:cTn>
                              </p:par>
                              <p:par>
                                <p:cTn id="43" presetID="53" presetClass="entr" presetSubtype="16"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p:cTn id="45" dur="500" fill="hold"/>
                                        <p:tgtEl>
                                          <p:spTgt spid="16"/>
                                        </p:tgtEl>
                                        <p:attrNameLst>
                                          <p:attrName>ppt_w</p:attrName>
                                        </p:attrNameLst>
                                      </p:cBhvr>
                                      <p:tavLst>
                                        <p:tav tm="0">
                                          <p:val>
                                            <p:fltVal val="0"/>
                                          </p:val>
                                        </p:tav>
                                        <p:tav tm="100000">
                                          <p:val>
                                            <p:strVal val="#ppt_w"/>
                                          </p:val>
                                        </p:tav>
                                      </p:tavLst>
                                    </p:anim>
                                    <p:anim calcmode="lin" valueType="num">
                                      <p:cBhvr>
                                        <p:cTn id="46" dur="500" fill="hold"/>
                                        <p:tgtEl>
                                          <p:spTgt spid="16"/>
                                        </p:tgtEl>
                                        <p:attrNameLst>
                                          <p:attrName>ppt_h</p:attrName>
                                        </p:attrNameLst>
                                      </p:cBhvr>
                                      <p:tavLst>
                                        <p:tav tm="0">
                                          <p:val>
                                            <p:fltVal val="0"/>
                                          </p:val>
                                        </p:tav>
                                        <p:tav tm="100000">
                                          <p:val>
                                            <p:strVal val="#ppt_h"/>
                                          </p:val>
                                        </p:tav>
                                      </p:tavLst>
                                    </p:anim>
                                    <p:animEffect transition="in" filter="fade">
                                      <p:cBhvr>
                                        <p:cTn id="47" dur="500"/>
                                        <p:tgtEl>
                                          <p:spTgt spid="16"/>
                                        </p:tgtEl>
                                      </p:cBhvr>
                                    </p:animEffect>
                                  </p:childTnLst>
                                  <p:subTnLst>
                                    <p:audio>
                                      <p:cMediaNode>
                                        <p:cTn display="0" masterRel="sameClick">
                                          <p:stCondLst>
                                            <p:cond evt="begin" delay="0">
                                              <p:tn val="43"/>
                                            </p:cond>
                                          </p:stCondLst>
                                          <p:endCondLst>
                                            <p:cond evt="onStopAudio" delay="0">
                                              <p:tgtEl>
                                                <p:sldTgt/>
                                              </p:tgtEl>
                                            </p:cond>
                                          </p:endCondLst>
                                        </p:cTn>
                                        <p:tgtEl>
                                          <p:sndTgt r:embed="rId2" name="chimes.wav"/>
                                        </p:tgtEl>
                                      </p:cMediaNode>
                                    </p:audio>
                                  </p:subTnLst>
                                </p:cTn>
                              </p:par>
                            </p:childTnLst>
                          </p:cTn>
                        </p:par>
                        <p:par>
                          <p:cTn id="48" fill="hold">
                            <p:stCondLst>
                              <p:cond delay="15500"/>
                            </p:stCondLst>
                            <p:childTnLst>
                              <p:par>
                                <p:cTn id="49" presetID="1" presetClass="entr" presetSubtype="0"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2" grpId="1"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مخطط انسيابي: معالجة متعاقبة 22">
            <a:extLst>
              <a:ext uri="{FF2B5EF4-FFF2-40B4-BE49-F238E27FC236}">
                <a16:creationId xmlns:a16="http://schemas.microsoft.com/office/drawing/2014/main" id="{7C515952-77D0-4B5B-BD03-A5B906E7D46E}"/>
              </a:ext>
            </a:extLst>
          </p:cNvPr>
          <p:cNvSpPr/>
          <p:nvPr/>
        </p:nvSpPr>
        <p:spPr>
          <a:xfrm>
            <a:off x="3591329" y="2512215"/>
            <a:ext cx="2448183" cy="1342112"/>
          </a:xfrm>
          <a:prstGeom prst="flowChartAlternateProcess">
            <a:avLst/>
          </a:prstGeom>
          <a:solidFill>
            <a:srgbClr val="FFF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000" b="1" dirty="0">
              <a:solidFill>
                <a:schemeClr val="accent6">
                  <a:lumMod val="50000"/>
                </a:schemeClr>
              </a:solidFill>
            </a:endParaRPr>
          </a:p>
          <a:p>
            <a:pPr algn="ctr"/>
            <a:r>
              <a:rPr lang="ar-SA" sz="2000" b="1" dirty="0">
                <a:solidFill>
                  <a:schemeClr val="accent6">
                    <a:lumMod val="50000"/>
                  </a:schemeClr>
                </a:solidFill>
              </a:rPr>
              <a:t>النفخ في الصور، أوكِل به اسرافيل عليه السلام.</a:t>
            </a:r>
          </a:p>
        </p:txBody>
      </p:sp>
      <p:sp>
        <p:nvSpPr>
          <p:cNvPr id="22" name="مخطط انسيابي: معالجة متعاقبة 21">
            <a:extLst>
              <a:ext uri="{FF2B5EF4-FFF2-40B4-BE49-F238E27FC236}">
                <a16:creationId xmlns:a16="http://schemas.microsoft.com/office/drawing/2014/main" id="{B296AD2F-82CD-4478-A09C-AE6248321BC3}"/>
              </a:ext>
            </a:extLst>
          </p:cNvPr>
          <p:cNvSpPr/>
          <p:nvPr/>
        </p:nvSpPr>
        <p:spPr>
          <a:xfrm>
            <a:off x="6495655" y="2571933"/>
            <a:ext cx="2477210" cy="1342112"/>
          </a:xfrm>
          <a:prstGeom prst="flowChartAlternateProcess">
            <a:avLst/>
          </a:prstGeom>
          <a:solidFill>
            <a:srgbClr val="FFF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000" b="1" dirty="0">
              <a:solidFill>
                <a:schemeClr val="accent6">
                  <a:lumMod val="50000"/>
                </a:schemeClr>
              </a:solidFill>
            </a:endParaRPr>
          </a:p>
          <a:p>
            <a:pPr algn="ctr"/>
            <a:r>
              <a:rPr lang="ar-SA" sz="2000" b="1" dirty="0">
                <a:solidFill>
                  <a:schemeClr val="accent6">
                    <a:lumMod val="50000"/>
                  </a:schemeClr>
                </a:solidFill>
              </a:rPr>
              <a:t>انزال المطر، أوكِل به ميكائيل عليه السلام.</a:t>
            </a:r>
          </a:p>
        </p:txBody>
      </p:sp>
      <p:sp>
        <p:nvSpPr>
          <p:cNvPr id="4" name="مخطط انسيابي: معالجة متعاقبة 3">
            <a:extLst>
              <a:ext uri="{FF2B5EF4-FFF2-40B4-BE49-F238E27FC236}">
                <a16:creationId xmlns:a16="http://schemas.microsoft.com/office/drawing/2014/main" id="{F4C4D188-8B2C-40F9-BAF3-2E38DAF67393}"/>
              </a:ext>
            </a:extLst>
          </p:cNvPr>
          <p:cNvSpPr/>
          <p:nvPr/>
        </p:nvSpPr>
        <p:spPr>
          <a:xfrm>
            <a:off x="9414494" y="2622033"/>
            <a:ext cx="2477210" cy="1342112"/>
          </a:xfrm>
          <a:prstGeom prst="flowChartAlternateProcess">
            <a:avLst/>
          </a:prstGeom>
          <a:solidFill>
            <a:srgbClr val="FFF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000" b="1" dirty="0">
              <a:solidFill>
                <a:schemeClr val="accent6">
                  <a:lumMod val="50000"/>
                </a:schemeClr>
              </a:solidFill>
            </a:endParaRPr>
          </a:p>
          <a:p>
            <a:pPr algn="ctr"/>
            <a:r>
              <a:rPr lang="ar-SA" sz="2000" b="1" dirty="0">
                <a:solidFill>
                  <a:schemeClr val="accent6">
                    <a:lumMod val="50000"/>
                  </a:schemeClr>
                </a:solidFill>
              </a:rPr>
              <a:t>انزال الوحي، أوكِل به جبريل عليه السلام.</a:t>
            </a:r>
          </a:p>
        </p:txBody>
      </p:sp>
      <p:sp>
        <p:nvSpPr>
          <p:cNvPr id="19" name="مستطيل 18">
            <a:extLst>
              <a:ext uri="{FF2B5EF4-FFF2-40B4-BE49-F238E27FC236}">
                <a16:creationId xmlns:a16="http://schemas.microsoft.com/office/drawing/2014/main" id="{E05C5267-8AA2-4DBE-8542-E8C791FABC44}"/>
              </a:ext>
            </a:extLst>
          </p:cNvPr>
          <p:cNvSpPr/>
          <p:nvPr/>
        </p:nvSpPr>
        <p:spPr>
          <a:xfrm>
            <a:off x="3308074" y="673374"/>
            <a:ext cx="5772591" cy="646331"/>
          </a:xfrm>
          <a:prstGeom prst="rect">
            <a:avLst/>
          </a:prstGeom>
          <a:solidFill>
            <a:srgbClr val="FFFF99"/>
          </a:solidFill>
        </p:spPr>
        <p:txBody>
          <a:bodyPr wrap="square" lIns="91440" tIns="45720" rIns="91440" bIns="45720">
            <a:spAutoFit/>
          </a:bodyPr>
          <a:lstStyle/>
          <a:p>
            <a:pPr algn="ctr"/>
            <a:r>
              <a:rPr lang="ar-SA" sz="3600" b="1" cap="none" spc="0" dirty="0">
                <a:ln w="0"/>
                <a:solidFill>
                  <a:schemeClr val="tx1"/>
                </a:solidFill>
                <a:effectLst>
                  <a:outerShdw blurRad="38100" dist="19050" dir="2700000" algn="tl" rotWithShape="0">
                    <a:schemeClr val="dk1">
                      <a:alpha val="40000"/>
                    </a:schemeClr>
                  </a:outerShdw>
                </a:effectLst>
              </a:rPr>
              <a:t>أعمال الملائك</a:t>
            </a:r>
            <a:r>
              <a:rPr lang="ar-SA" sz="3600" b="1" dirty="0">
                <a:ln w="0"/>
                <a:effectLst>
                  <a:outerShdw blurRad="38100" dist="19050" dir="2700000" algn="tl" rotWithShape="0">
                    <a:schemeClr val="dk1">
                      <a:alpha val="40000"/>
                    </a:schemeClr>
                  </a:outerShdw>
                </a:effectLst>
              </a:rPr>
              <a:t>ة:</a:t>
            </a:r>
            <a:endParaRPr lang="ar-SA" sz="3600" b="1" cap="none" spc="0" dirty="0">
              <a:ln w="0"/>
              <a:solidFill>
                <a:schemeClr val="tx1"/>
              </a:solidFill>
              <a:effectLst>
                <a:outerShdw blurRad="38100" dist="19050" dir="2700000" algn="tl" rotWithShape="0">
                  <a:schemeClr val="dk1">
                    <a:alpha val="40000"/>
                  </a:schemeClr>
                </a:outerShdw>
              </a:effectLst>
            </a:endParaRPr>
          </a:p>
        </p:txBody>
      </p:sp>
      <p:pic>
        <p:nvPicPr>
          <p:cNvPr id="1026" name="Picture 2" descr="موسوعة المقاطع الصوتية المؤثرة (متجدد)">
            <a:extLst>
              <a:ext uri="{FF2B5EF4-FFF2-40B4-BE49-F238E27FC236}">
                <a16:creationId xmlns:a16="http://schemas.microsoft.com/office/drawing/2014/main" id="{01769708-6810-4A6D-88E3-CFC38DDAEB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4662" y="0"/>
            <a:ext cx="4829175" cy="752475"/>
          </a:xfrm>
          <a:prstGeom prst="rect">
            <a:avLst/>
          </a:prstGeom>
          <a:noFill/>
          <a:extLst>
            <a:ext uri="{909E8E84-426E-40DD-AFC4-6F175D3DCCD1}">
              <a14:hiddenFill xmlns:a14="http://schemas.microsoft.com/office/drawing/2010/main">
                <a:solidFill>
                  <a:srgbClr val="FFFFFF"/>
                </a:solidFill>
              </a14:hiddenFill>
            </a:ext>
          </a:extLst>
        </p:spPr>
      </p:pic>
      <p:pic>
        <p:nvPicPr>
          <p:cNvPr id="21" name="صورة 20" descr="صورة تحتوي على المصباح&#10;&#10;تم إنشاء الوصف تلقائياً">
            <a:extLst>
              <a:ext uri="{FF2B5EF4-FFF2-40B4-BE49-F238E27FC236}">
                <a16:creationId xmlns:a16="http://schemas.microsoft.com/office/drawing/2014/main" id="{4B0AEECF-D90A-4A20-9663-7494E75653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304" y="868802"/>
            <a:ext cx="4277002" cy="4277002"/>
          </a:xfrm>
          <a:prstGeom prst="rect">
            <a:avLst/>
          </a:prstGeom>
        </p:spPr>
      </p:pic>
      <p:pic>
        <p:nvPicPr>
          <p:cNvPr id="2052" name="Picture 4" descr="كيف نزل الوحي على الرسول - موضوع">
            <a:extLst>
              <a:ext uri="{FF2B5EF4-FFF2-40B4-BE49-F238E27FC236}">
                <a16:creationId xmlns:a16="http://schemas.microsoft.com/office/drawing/2014/main" id="{B73FE1A9-4A6C-440E-B49B-F4723A8DACA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784" b="25000"/>
          <a:stretch/>
        </p:blipFill>
        <p:spPr bwMode="auto">
          <a:xfrm>
            <a:off x="9414494" y="1699747"/>
            <a:ext cx="2477210" cy="1345584"/>
          </a:xfrm>
          <a:prstGeom prst="roundRect">
            <a:avLst>
              <a:gd name="adj" fmla="val 28130"/>
            </a:avLst>
          </a:prstGeom>
          <a:noFill/>
          <a:extLst>
            <a:ext uri="{909E8E84-426E-40DD-AFC4-6F175D3DCCD1}">
              <a14:hiddenFill xmlns:a14="http://schemas.microsoft.com/office/drawing/2010/main">
                <a:solidFill>
                  <a:srgbClr val="FFFFFF"/>
                </a:solidFill>
              </a14:hiddenFill>
            </a:ext>
          </a:extLst>
        </p:spPr>
      </p:pic>
      <p:pic>
        <p:nvPicPr>
          <p:cNvPr id="2054" name="Picture 6" descr="دعاء نزول المطر - رقيم">
            <a:extLst>
              <a:ext uri="{FF2B5EF4-FFF2-40B4-BE49-F238E27FC236}">
                <a16:creationId xmlns:a16="http://schemas.microsoft.com/office/drawing/2014/main" id="{98C56699-A731-4E41-8685-E258224CFF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5655" y="1699747"/>
            <a:ext cx="2477210" cy="1345584"/>
          </a:xfrm>
          <a:prstGeom prst="roundRect">
            <a:avLst>
              <a:gd name="adj" fmla="val 33909"/>
            </a:avLst>
          </a:prstGeom>
          <a:noFill/>
          <a:extLst>
            <a:ext uri="{909E8E84-426E-40DD-AFC4-6F175D3DCCD1}">
              <a14:hiddenFill xmlns:a14="http://schemas.microsoft.com/office/drawing/2010/main">
                <a:solidFill>
                  <a:srgbClr val="FFFFFF"/>
                </a:solidFill>
              </a14:hiddenFill>
            </a:ext>
          </a:extLst>
        </p:spPr>
      </p:pic>
      <p:pic>
        <p:nvPicPr>
          <p:cNvPr id="2056" name="Picture 8" descr="لن تتمالك نفسك من البكاء عندما تعلم ما سيحدث عند النفخ في الصور أول أهوال  يوم القيامة؟ لحظات عصيبة!! - YouTube">
            <a:extLst>
              <a:ext uri="{FF2B5EF4-FFF2-40B4-BE49-F238E27FC236}">
                <a16:creationId xmlns:a16="http://schemas.microsoft.com/office/drawing/2014/main" id="{A15452B3-E03D-4C4F-9E47-425542E9EA7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939" r="8214" b="48259"/>
          <a:stretch/>
        </p:blipFill>
        <p:spPr bwMode="auto">
          <a:xfrm>
            <a:off x="3576816" y="1699747"/>
            <a:ext cx="2477210" cy="1345584"/>
          </a:xfrm>
          <a:prstGeom prst="roundRect">
            <a:avLst>
              <a:gd name="adj" fmla="val 35004"/>
            </a:avLst>
          </a:prstGeom>
          <a:noFill/>
          <a:extLst>
            <a:ext uri="{909E8E84-426E-40DD-AFC4-6F175D3DCCD1}">
              <a14:hiddenFill xmlns:a14="http://schemas.microsoft.com/office/drawing/2010/main">
                <a:solidFill>
                  <a:srgbClr val="FFFFFF"/>
                </a:solidFill>
              </a14:hiddenFill>
            </a:ext>
          </a:extLst>
        </p:spPr>
      </p:pic>
      <p:sp>
        <p:nvSpPr>
          <p:cNvPr id="24" name="مخطط انسيابي: معالجة متعاقبة 23">
            <a:extLst>
              <a:ext uri="{FF2B5EF4-FFF2-40B4-BE49-F238E27FC236}">
                <a16:creationId xmlns:a16="http://schemas.microsoft.com/office/drawing/2014/main" id="{41666CEA-D57D-4DBE-B2DC-46E015163718}"/>
              </a:ext>
            </a:extLst>
          </p:cNvPr>
          <p:cNvSpPr/>
          <p:nvPr/>
        </p:nvSpPr>
        <p:spPr>
          <a:xfrm>
            <a:off x="8056331" y="5062443"/>
            <a:ext cx="2448182" cy="1342112"/>
          </a:xfrm>
          <a:prstGeom prst="flowChartAlternateProcess">
            <a:avLst/>
          </a:prstGeom>
          <a:solidFill>
            <a:srgbClr val="FFF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000" b="1" dirty="0">
              <a:solidFill>
                <a:schemeClr val="accent6">
                  <a:lumMod val="50000"/>
                </a:schemeClr>
              </a:solidFill>
            </a:endParaRPr>
          </a:p>
          <a:p>
            <a:pPr algn="ctr"/>
            <a:r>
              <a:rPr lang="ar-SA" sz="2000" b="1" dirty="0">
                <a:solidFill>
                  <a:schemeClr val="accent6">
                    <a:lumMod val="50000"/>
                  </a:schemeClr>
                </a:solidFill>
              </a:rPr>
              <a:t>ملك مُوكل بالجبال.</a:t>
            </a:r>
          </a:p>
        </p:txBody>
      </p:sp>
      <p:pic>
        <p:nvPicPr>
          <p:cNvPr id="2058" name="Picture 10">
            <a:extLst>
              <a:ext uri="{FF2B5EF4-FFF2-40B4-BE49-F238E27FC236}">
                <a16:creationId xmlns:a16="http://schemas.microsoft.com/office/drawing/2014/main" id="{ED27B94D-9C84-4778-902A-2640539FA2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8068978" y="4239500"/>
            <a:ext cx="2448182" cy="1342113"/>
          </a:xfrm>
          <a:prstGeom prst="roundRect">
            <a:avLst>
              <a:gd name="adj" fmla="val 22074"/>
            </a:avLst>
          </a:prstGeom>
          <a:noFill/>
          <a:extLst>
            <a:ext uri="{909E8E84-426E-40DD-AFC4-6F175D3DCCD1}">
              <a14:hiddenFill xmlns:a14="http://schemas.microsoft.com/office/drawing/2010/main">
                <a:solidFill>
                  <a:srgbClr val="FFFFFF"/>
                </a:solidFill>
              </a14:hiddenFill>
            </a:ext>
          </a:extLst>
        </p:spPr>
      </p:pic>
      <p:sp>
        <p:nvSpPr>
          <p:cNvPr id="25" name="مخطط انسيابي: معالجة متعاقبة 24">
            <a:extLst>
              <a:ext uri="{FF2B5EF4-FFF2-40B4-BE49-F238E27FC236}">
                <a16:creationId xmlns:a16="http://schemas.microsoft.com/office/drawing/2014/main" id="{B3E25BD3-E4A0-4F0A-A069-F60C2D3FA722}"/>
              </a:ext>
            </a:extLst>
          </p:cNvPr>
          <p:cNvSpPr/>
          <p:nvPr/>
        </p:nvSpPr>
        <p:spPr>
          <a:xfrm>
            <a:off x="5122988" y="5065093"/>
            <a:ext cx="2448182" cy="1342112"/>
          </a:xfrm>
          <a:prstGeom prst="flowChartAlternateProcess">
            <a:avLst/>
          </a:prstGeom>
          <a:solidFill>
            <a:srgbClr val="FFF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000" b="1" dirty="0">
              <a:solidFill>
                <a:schemeClr val="accent6">
                  <a:lumMod val="50000"/>
                </a:schemeClr>
              </a:solidFill>
            </a:endParaRPr>
          </a:p>
          <a:p>
            <a:pPr algn="ctr"/>
            <a:r>
              <a:rPr lang="ar-SA" sz="2000" b="1" dirty="0">
                <a:solidFill>
                  <a:schemeClr val="accent6">
                    <a:lumMod val="50000"/>
                  </a:schemeClr>
                </a:solidFill>
              </a:rPr>
              <a:t>قبض الأرواح وأوكل به ملك الموت</a:t>
            </a:r>
          </a:p>
        </p:txBody>
      </p:sp>
      <p:pic>
        <p:nvPicPr>
          <p:cNvPr id="28" name="Picture 4" descr="من علامات حضور ملك الموت - موضوع">
            <a:extLst>
              <a:ext uri="{FF2B5EF4-FFF2-40B4-BE49-F238E27FC236}">
                <a16:creationId xmlns:a16="http://schemas.microsoft.com/office/drawing/2014/main" id="{66B0F6C0-99AC-4D75-A9C1-B7036A01E5A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6222" t="34000" r="18778"/>
          <a:stretch/>
        </p:blipFill>
        <p:spPr bwMode="auto">
          <a:xfrm>
            <a:off x="5115285" y="4253448"/>
            <a:ext cx="2477210" cy="1331628"/>
          </a:xfrm>
          <a:prstGeom prst="roundRect">
            <a:avLst/>
          </a:prstGeom>
          <a:noFill/>
          <a:extLst>
            <a:ext uri="{909E8E84-426E-40DD-AFC4-6F175D3DCCD1}">
              <a14:hiddenFill xmlns:a14="http://schemas.microsoft.com/office/drawing/2010/main">
                <a:solidFill>
                  <a:srgbClr val="FFFFFF"/>
                </a:solidFill>
              </a14:hiddenFill>
            </a:ext>
          </a:extLst>
        </p:spPr>
      </p:pic>
      <p:sp>
        <p:nvSpPr>
          <p:cNvPr id="27" name="مخطط انسيابي: معالجة متعاقبة 26">
            <a:extLst>
              <a:ext uri="{FF2B5EF4-FFF2-40B4-BE49-F238E27FC236}">
                <a16:creationId xmlns:a16="http://schemas.microsoft.com/office/drawing/2014/main" id="{D58CCE32-3A9F-430D-A3BB-290ED3A36821}"/>
              </a:ext>
            </a:extLst>
          </p:cNvPr>
          <p:cNvSpPr/>
          <p:nvPr/>
        </p:nvSpPr>
        <p:spPr>
          <a:xfrm>
            <a:off x="2194129" y="5087864"/>
            <a:ext cx="2448182" cy="1342112"/>
          </a:xfrm>
          <a:prstGeom prst="flowChartAlternateProcess">
            <a:avLst/>
          </a:prstGeom>
          <a:solidFill>
            <a:srgbClr val="FFF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000" b="1" dirty="0">
              <a:solidFill>
                <a:schemeClr val="accent6">
                  <a:lumMod val="50000"/>
                </a:schemeClr>
              </a:solidFill>
            </a:endParaRPr>
          </a:p>
          <a:p>
            <a:pPr algn="ctr"/>
            <a:r>
              <a:rPr lang="ar-SA" sz="2000" b="1" dirty="0">
                <a:solidFill>
                  <a:schemeClr val="accent6">
                    <a:lumMod val="50000"/>
                  </a:schemeClr>
                </a:solidFill>
              </a:rPr>
              <a:t>السؤال في القبر وأوكل به مُنكر ونكير.</a:t>
            </a:r>
          </a:p>
        </p:txBody>
      </p:sp>
      <p:pic>
        <p:nvPicPr>
          <p:cNvPr id="29" name="Picture 8">
            <a:extLst>
              <a:ext uri="{FF2B5EF4-FFF2-40B4-BE49-F238E27FC236}">
                <a16:creationId xmlns:a16="http://schemas.microsoft.com/office/drawing/2014/main" id="{A836823C-225F-4A15-8676-74A138D7564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2172804" y="4253447"/>
            <a:ext cx="2477210" cy="1331629"/>
          </a:xfrm>
          <a:prstGeom prst="roundRect">
            <a:avLst>
              <a:gd name="adj" fmla="val 30836"/>
            </a:avLst>
          </a:prstGeom>
          <a:noFill/>
          <a:extLst>
            <a:ext uri="{909E8E84-426E-40DD-AFC4-6F175D3DCCD1}">
              <a14:hiddenFill xmlns:a14="http://schemas.microsoft.com/office/drawing/2010/main">
                <a:solidFill>
                  <a:srgbClr val="FFFFFF"/>
                </a:solidFill>
              </a14:hiddenFill>
            </a:ext>
          </a:extLst>
        </p:spPr>
      </p:pic>
      <p:pic>
        <p:nvPicPr>
          <p:cNvPr id="20" name="Picture 2" descr="مكتبة سكرابز العرب: اجمل سكرابز الورود للفوتوشوب والتصميم">
            <a:extLst>
              <a:ext uri="{FF2B5EF4-FFF2-40B4-BE49-F238E27FC236}">
                <a16:creationId xmlns:a16="http://schemas.microsoft.com/office/drawing/2014/main" id="{1A8932FE-CF69-4787-9FB2-62BB168CC16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75289" y="3926805"/>
            <a:ext cx="4277002" cy="4277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36312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000"/>
                                        <p:tgtEl>
                                          <p:spTgt spid="29"/>
                                        </p:tgtEl>
                                      </p:cBhvr>
                                    </p:animEffect>
                                    <p:anim calcmode="lin" valueType="num">
                                      <p:cBhvr>
                                        <p:cTn id="30" dur="1000" fill="hold"/>
                                        <p:tgtEl>
                                          <p:spTgt spid="29"/>
                                        </p:tgtEl>
                                        <p:attrNameLst>
                                          <p:attrName>ppt_x</p:attrName>
                                        </p:attrNameLst>
                                      </p:cBhvr>
                                      <p:tavLst>
                                        <p:tav tm="0">
                                          <p:val>
                                            <p:strVal val="#ppt_x"/>
                                          </p:val>
                                        </p:tav>
                                        <p:tav tm="100000">
                                          <p:val>
                                            <p:strVal val="#ppt_x"/>
                                          </p:val>
                                        </p:tav>
                                      </p:tavLst>
                                    </p:anim>
                                    <p:anim calcmode="lin" valueType="num">
                                      <p:cBhvr>
                                        <p:cTn id="31" dur="1000" fill="hold"/>
                                        <p:tgtEl>
                                          <p:spTgt spid="2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1000"/>
                                        <p:tgtEl>
                                          <p:spTgt spid="23"/>
                                        </p:tgtEl>
                                      </p:cBhvr>
                                    </p:animEffect>
                                    <p:anim calcmode="lin" valueType="num">
                                      <p:cBhvr>
                                        <p:cTn id="35" dur="1000" fill="hold"/>
                                        <p:tgtEl>
                                          <p:spTgt spid="23"/>
                                        </p:tgtEl>
                                        <p:attrNameLst>
                                          <p:attrName>ppt_x</p:attrName>
                                        </p:attrNameLst>
                                      </p:cBhvr>
                                      <p:tavLst>
                                        <p:tav tm="0">
                                          <p:val>
                                            <p:strVal val="#ppt_x"/>
                                          </p:val>
                                        </p:tav>
                                        <p:tav tm="100000">
                                          <p:val>
                                            <p:strVal val="#ppt_x"/>
                                          </p:val>
                                        </p:tav>
                                      </p:tavLst>
                                    </p:anim>
                                    <p:anim calcmode="lin" valueType="num">
                                      <p:cBhvr>
                                        <p:cTn id="36" dur="1000" fill="hold"/>
                                        <p:tgtEl>
                                          <p:spTgt spid="23"/>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1000"/>
                                        <p:tgtEl>
                                          <p:spTgt spid="22"/>
                                        </p:tgtEl>
                                      </p:cBhvr>
                                    </p:animEffect>
                                    <p:anim calcmode="lin" valueType="num">
                                      <p:cBhvr>
                                        <p:cTn id="40" dur="1000" fill="hold"/>
                                        <p:tgtEl>
                                          <p:spTgt spid="22"/>
                                        </p:tgtEl>
                                        <p:attrNameLst>
                                          <p:attrName>ppt_x</p:attrName>
                                        </p:attrNameLst>
                                      </p:cBhvr>
                                      <p:tavLst>
                                        <p:tav tm="0">
                                          <p:val>
                                            <p:strVal val="#ppt_x"/>
                                          </p:val>
                                        </p:tav>
                                        <p:tav tm="100000">
                                          <p:val>
                                            <p:strVal val="#ppt_x"/>
                                          </p:val>
                                        </p:tav>
                                      </p:tavLst>
                                    </p:anim>
                                    <p:anim calcmode="lin" valueType="num">
                                      <p:cBhvr>
                                        <p:cTn id="41" dur="1000" fill="hold"/>
                                        <p:tgtEl>
                                          <p:spTgt spid="22"/>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1000"/>
                                        <p:tgtEl>
                                          <p:spTgt spid="4"/>
                                        </p:tgtEl>
                                      </p:cBhvr>
                                    </p:animEffect>
                                    <p:anim calcmode="lin" valueType="num">
                                      <p:cBhvr>
                                        <p:cTn id="45" dur="1000" fill="hold"/>
                                        <p:tgtEl>
                                          <p:spTgt spid="4"/>
                                        </p:tgtEl>
                                        <p:attrNameLst>
                                          <p:attrName>ppt_x</p:attrName>
                                        </p:attrNameLst>
                                      </p:cBhvr>
                                      <p:tavLst>
                                        <p:tav tm="0">
                                          <p:val>
                                            <p:strVal val="#ppt_x"/>
                                          </p:val>
                                        </p:tav>
                                        <p:tav tm="100000">
                                          <p:val>
                                            <p:strVal val="#ppt_x"/>
                                          </p:val>
                                        </p:tav>
                                      </p:tavLst>
                                    </p:anim>
                                    <p:anim calcmode="lin" valueType="num">
                                      <p:cBhvr>
                                        <p:cTn id="46" dur="1000" fill="hold"/>
                                        <p:tgtEl>
                                          <p:spTgt spid="4"/>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052"/>
                                        </p:tgtEl>
                                        <p:attrNameLst>
                                          <p:attrName>style.visibility</p:attrName>
                                        </p:attrNameLst>
                                      </p:cBhvr>
                                      <p:to>
                                        <p:strVal val="visible"/>
                                      </p:to>
                                    </p:set>
                                    <p:animEffect transition="in" filter="fade">
                                      <p:cBhvr>
                                        <p:cTn id="49" dur="1000"/>
                                        <p:tgtEl>
                                          <p:spTgt spid="2052"/>
                                        </p:tgtEl>
                                      </p:cBhvr>
                                    </p:animEffect>
                                    <p:anim calcmode="lin" valueType="num">
                                      <p:cBhvr>
                                        <p:cTn id="50" dur="1000" fill="hold"/>
                                        <p:tgtEl>
                                          <p:spTgt spid="2052"/>
                                        </p:tgtEl>
                                        <p:attrNameLst>
                                          <p:attrName>ppt_x</p:attrName>
                                        </p:attrNameLst>
                                      </p:cBhvr>
                                      <p:tavLst>
                                        <p:tav tm="0">
                                          <p:val>
                                            <p:strVal val="#ppt_x"/>
                                          </p:val>
                                        </p:tav>
                                        <p:tav tm="100000">
                                          <p:val>
                                            <p:strVal val="#ppt_x"/>
                                          </p:val>
                                        </p:tav>
                                      </p:tavLst>
                                    </p:anim>
                                    <p:anim calcmode="lin" valueType="num">
                                      <p:cBhvr>
                                        <p:cTn id="51" dur="1000" fill="hold"/>
                                        <p:tgtEl>
                                          <p:spTgt spid="2052"/>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054"/>
                                        </p:tgtEl>
                                        <p:attrNameLst>
                                          <p:attrName>style.visibility</p:attrName>
                                        </p:attrNameLst>
                                      </p:cBhvr>
                                      <p:to>
                                        <p:strVal val="visible"/>
                                      </p:to>
                                    </p:set>
                                    <p:animEffect transition="in" filter="fade">
                                      <p:cBhvr>
                                        <p:cTn id="54" dur="1000"/>
                                        <p:tgtEl>
                                          <p:spTgt spid="2054"/>
                                        </p:tgtEl>
                                      </p:cBhvr>
                                    </p:animEffect>
                                    <p:anim calcmode="lin" valueType="num">
                                      <p:cBhvr>
                                        <p:cTn id="55" dur="1000" fill="hold"/>
                                        <p:tgtEl>
                                          <p:spTgt spid="2054"/>
                                        </p:tgtEl>
                                        <p:attrNameLst>
                                          <p:attrName>ppt_x</p:attrName>
                                        </p:attrNameLst>
                                      </p:cBhvr>
                                      <p:tavLst>
                                        <p:tav tm="0">
                                          <p:val>
                                            <p:strVal val="#ppt_x"/>
                                          </p:val>
                                        </p:tav>
                                        <p:tav tm="100000">
                                          <p:val>
                                            <p:strVal val="#ppt_x"/>
                                          </p:val>
                                        </p:tav>
                                      </p:tavLst>
                                    </p:anim>
                                    <p:anim calcmode="lin" valueType="num">
                                      <p:cBhvr>
                                        <p:cTn id="56" dur="1000" fill="hold"/>
                                        <p:tgtEl>
                                          <p:spTgt spid="2054"/>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2056"/>
                                        </p:tgtEl>
                                        <p:attrNameLst>
                                          <p:attrName>style.visibility</p:attrName>
                                        </p:attrNameLst>
                                      </p:cBhvr>
                                      <p:to>
                                        <p:strVal val="visible"/>
                                      </p:to>
                                    </p:set>
                                    <p:animEffect transition="in" filter="fade">
                                      <p:cBhvr>
                                        <p:cTn id="59" dur="1000"/>
                                        <p:tgtEl>
                                          <p:spTgt spid="2056"/>
                                        </p:tgtEl>
                                      </p:cBhvr>
                                    </p:animEffect>
                                    <p:anim calcmode="lin" valueType="num">
                                      <p:cBhvr>
                                        <p:cTn id="60" dur="1000" fill="hold"/>
                                        <p:tgtEl>
                                          <p:spTgt spid="2056"/>
                                        </p:tgtEl>
                                        <p:attrNameLst>
                                          <p:attrName>ppt_x</p:attrName>
                                        </p:attrNameLst>
                                      </p:cBhvr>
                                      <p:tavLst>
                                        <p:tav tm="0">
                                          <p:val>
                                            <p:strVal val="#ppt_x"/>
                                          </p:val>
                                        </p:tav>
                                        <p:tav tm="100000">
                                          <p:val>
                                            <p:strVal val="#ppt_x"/>
                                          </p:val>
                                        </p:tav>
                                      </p:tavLst>
                                    </p:anim>
                                    <p:anim calcmode="lin" valueType="num">
                                      <p:cBhvr>
                                        <p:cTn id="61" dur="1000" fill="hold"/>
                                        <p:tgtEl>
                                          <p:spTgt spid="2056"/>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fade">
                                      <p:cBhvr>
                                        <p:cTn id="64" dur="1000"/>
                                        <p:tgtEl>
                                          <p:spTgt spid="24"/>
                                        </p:tgtEl>
                                      </p:cBhvr>
                                    </p:animEffect>
                                    <p:anim calcmode="lin" valueType="num">
                                      <p:cBhvr>
                                        <p:cTn id="65" dur="1000" fill="hold"/>
                                        <p:tgtEl>
                                          <p:spTgt spid="24"/>
                                        </p:tgtEl>
                                        <p:attrNameLst>
                                          <p:attrName>ppt_x</p:attrName>
                                        </p:attrNameLst>
                                      </p:cBhvr>
                                      <p:tavLst>
                                        <p:tav tm="0">
                                          <p:val>
                                            <p:strVal val="#ppt_x"/>
                                          </p:val>
                                        </p:tav>
                                        <p:tav tm="100000">
                                          <p:val>
                                            <p:strVal val="#ppt_x"/>
                                          </p:val>
                                        </p:tav>
                                      </p:tavLst>
                                    </p:anim>
                                    <p:anim calcmode="lin" valueType="num">
                                      <p:cBhvr>
                                        <p:cTn id="66" dur="1000" fill="hold"/>
                                        <p:tgtEl>
                                          <p:spTgt spid="24"/>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2058"/>
                                        </p:tgtEl>
                                        <p:attrNameLst>
                                          <p:attrName>style.visibility</p:attrName>
                                        </p:attrNameLst>
                                      </p:cBhvr>
                                      <p:to>
                                        <p:strVal val="visible"/>
                                      </p:to>
                                    </p:set>
                                    <p:animEffect transition="in" filter="fade">
                                      <p:cBhvr>
                                        <p:cTn id="69" dur="1000"/>
                                        <p:tgtEl>
                                          <p:spTgt spid="2058"/>
                                        </p:tgtEl>
                                      </p:cBhvr>
                                    </p:animEffect>
                                    <p:anim calcmode="lin" valueType="num">
                                      <p:cBhvr>
                                        <p:cTn id="70" dur="1000" fill="hold"/>
                                        <p:tgtEl>
                                          <p:spTgt spid="2058"/>
                                        </p:tgtEl>
                                        <p:attrNameLst>
                                          <p:attrName>ppt_x</p:attrName>
                                        </p:attrNameLst>
                                      </p:cBhvr>
                                      <p:tavLst>
                                        <p:tav tm="0">
                                          <p:val>
                                            <p:strVal val="#ppt_x"/>
                                          </p:val>
                                        </p:tav>
                                        <p:tav tm="100000">
                                          <p:val>
                                            <p:strVal val="#ppt_x"/>
                                          </p:val>
                                        </p:tav>
                                      </p:tavLst>
                                    </p:anim>
                                    <p:anim calcmode="lin" valueType="num">
                                      <p:cBhvr>
                                        <p:cTn id="71" dur="1000" fill="hold"/>
                                        <p:tgtEl>
                                          <p:spTgt spid="2058"/>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fade">
                                      <p:cBhvr>
                                        <p:cTn id="74" dur="1000"/>
                                        <p:tgtEl>
                                          <p:spTgt spid="25"/>
                                        </p:tgtEl>
                                      </p:cBhvr>
                                    </p:animEffect>
                                    <p:anim calcmode="lin" valueType="num">
                                      <p:cBhvr>
                                        <p:cTn id="75" dur="1000" fill="hold"/>
                                        <p:tgtEl>
                                          <p:spTgt spid="25"/>
                                        </p:tgtEl>
                                        <p:attrNameLst>
                                          <p:attrName>ppt_x</p:attrName>
                                        </p:attrNameLst>
                                      </p:cBhvr>
                                      <p:tavLst>
                                        <p:tav tm="0">
                                          <p:val>
                                            <p:strVal val="#ppt_x"/>
                                          </p:val>
                                        </p:tav>
                                        <p:tav tm="100000">
                                          <p:val>
                                            <p:strVal val="#ppt_x"/>
                                          </p:val>
                                        </p:tav>
                                      </p:tavLst>
                                    </p:anim>
                                    <p:anim calcmode="lin" valueType="num">
                                      <p:cBhvr>
                                        <p:cTn id="76" dur="1000" fill="hold"/>
                                        <p:tgtEl>
                                          <p:spTgt spid="25"/>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27"/>
                                        </p:tgtEl>
                                        <p:attrNameLst>
                                          <p:attrName>style.visibility</p:attrName>
                                        </p:attrNameLst>
                                      </p:cBhvr>
                                      <p:to>
                                        <p:strVal val="visible"/>
                                      </p:to>
                                    </p:set>
                                    <p:animEffect transition="in" filter="fade">
                                      <p:cBhvr>
                                        <p:cTn id="79" dur="1000"/>
                                        <p:tgtEl>
                                          <p:spTgt spid="27"/>
                                        </p:tgtEl>
                                      </p:cBhvr>
                                    </p:animEffect>
                                    <p:anim calcmode="lin" valueType="num">
                                      <p:cBhvr>
                                        <p:cTn id="80" dur="1000" fill="hold"/>
                                        <p:tgtEl>
                                          <p:spTgt spid="27"/>
                                        </p:tgtEl>
                                        <p:attrNameLst>
                                          <p:attrName>ppt_x</p:attrName>
                                        </p:attrNameLst>
                                      </p:cBhvr>
                                      <p:tavLst>
                                        <p:tav tm="0">
                                          <p:val>
                                            <p:strVal val="#ppt_x"/>
                                          </p:val>
                                        </p:tav>
                                        <p:tav tm="100000">
                                          <p:val>
                                            <p:strVal val="#ppt_x"/>
                                          </p:val>
                                        </p:tav>
                                      </p:tavLst>
                                    </p:anim>
                                    <p:anim calcmode="lin" valueType="num">
                                      <p:cBhvr>
                                        <p:cTn id="8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2" grpId="0" animBg="1"/>
      <p:bldP spid="4" grpId="0" animBg="1"/>
      <p:bldP spid="19" grpId="0" animBg="1"/>
      <p:bldP spid="24" grpId="0" animBg="1"/>
      <p:bldP spid="25" grpId="0" animBg="1"/>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 name="جدول 8">
            <a:extLst>
              <a:ext uri="{FF2B5EF4-FFF2-40B4-BE49-F238E27FC236}">
                <a16:creationId xmlns:a16="http://schemas.microsoft.com/office/drawing/2014/main" id="{918B4F0D-D237-44B4-A4A7-5632038C7E35}"/>
              </a:ext>
            </a:extLst>
          </p:cNvPr>
          <p:cNvGraphicFramePr>
            <a:graphicFrameLocks noGrp="1"/>
          </p:cNvGraphicFramePr>
          <p:nvPr>
            <p:extLst>
              <p:ext uri="{D42A27DB-BD31-4B8C-83A1-F6EECF244321}">
                <p14:modId xmlns:p14="http://schemas.microsoft.com/office/powerpoint/2010/main" val="121042658"/>
              </p:ext>
            </p:extLst>
          </p:nvPr>
        </p:nvGraphicFramePr>
        <p:xfrm>
          <a:off x="1824381" y="5463053"/>
          <a:ext cx="8543235" cy="1071613"/>
        </p:xfrm>
        <a:graphic>
          <a:graphicData uri="http://schemas.openxmlformats.org/drawingml/2006/table">
            <a:tbl>
              <a:tblPr rtl="1" firstRow="1" bandRow="1">
                <a:tableStyleId>{5C22544A-7EE6-4342-B048-85BDC9FD1C3A}</a:tableStyleId>
              </a:tblPr>
              <a:tblGrid>
                <a:gridCol w="2127386">
                  <a:extLst>
                    <a:ext uri="{9D8B030D-6E8A-4147-A177-3AD203B41FA5}">
                      <a16:colId xmlns:a16="http://schemas.microsoft.com/office/drawing/2014/main" val="4080644193"/>
                    </a:ext>
                  </a:extLst>
                </a:gridCol>
                <a:gridCol w="2075543">
                  <a:extLst>
                    <a:ext uri="{9D8B030D-6E8A-4147-A177-3AD203B41FA5}">
                      <a16:colId xmlns:a16="http://schemas.microsoft.com/office/drawing/2014/main" val="1114972252"/>
                    </a:ext>
                  </a:extLst>
                </a:gridCol>
                <a:gridCol w="4340306">
                  <a:extLst>
                    <a:ext uri="{9D8B030D-6E8A-4147-A177-3AD203B41FA5}">
                      <a16:colId xmlns:a16="http://schemas.microsoft.com/office/drawing/2014/main" val="2751439774"/>
                    </a:ext>
                  </a:extLst>
                </a:gridCol>
              </a:tblGrid>
              <a:tr h="1071613">
                <a:tc>
                  <a:txBody>
                    <a:bodyPr/>
                    <a:lstStyle/>
                    <a:p>
                      <a:pPr algn="ctr" rtl="1"/>
                      <a:r>
                        <a:rPr lang="ar-SA" sz="2800" b="1" dirty="0">
                          <a:solidFill>
                            <a:schemeClr val="accent1">
                              <a:lumMod val="50000"/>
                            </a:schemeClr>
                          </a:solidFill>
                        </a:rPr>
                        <a:t>رضوان</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lumMod val="20000"/>
                        <a:lumOff val="80000"/>
                      </a:schemeClr>
                    </a:solidFill>
                  </a:tcPr>
                </a:tc>
                <a:tc>
                  <a:txBody>
                    <a:bodyPr/>
                    <a:lstStyle/>
                    <a:p>
                      <a:pPr algn="ctr" rtl="1"/>
                      <a:r>
                        <a:rPr lang="ar-SA" sz="2800" b="1" dirty="0">
                          <a:solidFill>
                            <a:schemeClr val="accent1">
                              <a:lumMod val="50000"/>
                            </a:schemeClr>
                          </a:solidFill>
                        </a:rPr>
                        <a:t>خازن باب الجنة</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lumMod val="20000"/>
                        <a:lumOff val="80000"/>
                      </a:schemeClr>
                    </a:solidFill>
                  </a:tcPr>
                </a:tc>
                <a:tc>
                  <a:txBody>
                    <a:bodyPr/>
                    <a:lstStyle/>
                    <a:p>
                      <a:pPr algn="ctr" rtl="1"/>
                      <a:endParaRPr lang="ar-SA" sz="2800" b="1" dirty="0">
                        <a:solidFill>
                          <a:schemeClr val="accent1">
                            <a:lumMod val="50000"/>
                          </a:schemeClr>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730894260"/>
                  </a:ext>
                </a:extLst>
              </a:tr>
            </a:tbl>
          </a:graphicData>
        </a:graphic>
      </p:graphicFrame>
      <p:graphicFrame>
        <p:nvGraphicFramePr>
          <p:cNvPr id="34" name="جدول 8">
            <a:extLst>
              <a:ext uri="{FF2B5EF4-FFF2-40B4-BE49-F238E27FC236}">
                <a16:creationId xmlns:a16="http://schemas.microsoft.com/office/drawing/2014/main" id="{3A314978-C215-402D-AB83-884FC5A9CF0F}"/>
              </a:ext>
            </a:extLst>
          </p:cNvPr>
          <p:cNvGraphicFramePr>
            <a:graphicFrameLocks noGrp="1"/>
          </p:cNvGraphicFramePr>
          <p:nvPr>
            <p:extLst>
              <p:ext uri="{D42A27DB-BD31-4B8C-83A1-F6EECF244321}">
                <p14:modId xmlns:p14="http://schemas.microsoft.com/office/powerpoint/2010/main" val="2618747569"/>
              </p:ext>
            </p:extLst>
          </p:nvPr>
        </p:nvGraphicFramePr>
        <p:xfrm>
          <a:off x="1824382" y="3313792"/>
          <a:ext cx="8543235" cy="1071613"/>
        </p:xfrm>
        <a:graphic>
          <a:graphicData uri="http://schemas.openxmlformats.org/drawingml/2006/table">
            <a:tbl>
              <a:tblPr rtl="1" firstRow="1" bandRow="1">
                <a:tableStyleId>{5C22544A-7EE6-4342-B048-85BDC9FD1C3A}</a:tableStyleId>
              </a:tblPr>
              <a:tblGrid>
                <a:gridCol w="2127386">
                  <a:extLst>
                    <a:ext uri="{9D8B030D-6E8A-4147-A177-3AD203B41FA5}">
                      <a16:colId xmlns:a16="http://schemas.microsoft.com/office/drawing/2014/main" val="4080644193"/>
                    </a:ext>
                  </a:extLst>
                </a:gridCol>
                <a:gridCol w="2075543">
                  <a:extLst>
                    <a:ext uri="{9D8B030D-6E8A-4147-A177-3AD203B41FA5}">
                      <a16:colId xmlns:a16="http://schemas.microsoft.com/office/drawing/2014/main" val="1114972252"/>
                    </a:ext>
                  </a:extLst>
                </a:gridCol>
                <a:gridCol w="4340306">
                  <a:extLst>
                    <a:ext uri="{9D8B030D-6E8A-4147-A177-3AD203B41FA5}">
                      <a16:colId xmlns:a16="http://schemas.microsoft.com/office/drawing/2014/main" val="2751439774"/>
                    </a:ext>
                  </a:extLst>
                </a:gridCol>
              </a:tblGrid>
              <a:tr h="1071613">
                <a:tc>
                  <a:txBody>
                    <a:bodyPr/>
                    <a:lstStyle/>
                    <a:p>
                      <a:pPr algn="ctr" rtl="1"/>
                      <a:r>
                        <a:rPr lang="ar-SA" sz="2800" b="1" dirty="0">
                          <a:solidFill>
                            <a:schemeClr val="accent1">
                              <a:lumMod val="50000"/>
                            </a:schemeClr>
                          </a:solidFill>
                        </a:rPr>
                        <a:t>جبريل عليه السلام</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lumMod val="20000"/>
                        <a:lumOff val="80000"/>
                      </a:schemeClr>
                    </a:solidFill>
                  </a:tcPr>
                </a:tc>
                <a:tc>
                  <a:txBody>
                    <a:bodyPr/>
                    <a:lstStyle/>
                    <a:p>
                      <a:pPr algn="ctr" rtl="1"/>
                      <a:r>
                        <a:rPr lang="ar-SA" sz="2800" b="1" dirty="0">
                          <a:solidFill>
                            <a:schemeClr val="accent1">
                              <a:lumMod val="50000"/>
                            </a:schemeClr>
                          </a:solidFill>
                        </a:rPr>
                        <a:t>ابلاغ الوحي</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lumMod val="20000"/>
                        <a:lumOff val="80000"/>
                      </a:schemeClr>
                    </a:solidFill>
                  </a:tcPr>
                </a:tc>
                <a:tc>
                  <a:txBody>
                    <a:bodyPr/>
                    <a:lstStyle/>
                    <a:p>
                      <a:pPr algn="ctr" rtl="1"/>
                      <a:endParaRPr lang="ar-SA" sz="2800" b="1" dirty="0">
                        <a:solidFill>
                          <a:schemeClr val="accent1">
                            <a:lumMod val="50000"/>
                          </a:schemeClr>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730894260"/>
                  </a:ext>
                </a:extLst>
              </a:tr>
            </a:tbl>
          </a:graphicData>
        </a:graphic>
      </p:graphicFrame>
      <p:sp>
        <p:nvSpPr>
          <p:cNvPr id="19" name="مستطيل 18">
            <a:extLst>
              <a:ext uri="{FF2B5EF4-FFF2-40B4-BE49-F238E27FC236}">
                <a16:creationId xmlns:a16="http://schemas.microsoft.com/office/drawing/2014/main" id="{E05C5267-8AA2-4DBE-8542-E8C791FABC44}"/>
              </a:ext>
            </a:extLst>
          </p:cNvPr>
          <p:cNvSpPr/>
          <p:nvPr/>
        </p:nvSpPr>
        <p:spPr>
          <a:xfrm>
            <a:off x="1202837" y="876016"/>
            <a:ext cx="9924719" cy="954107"/>
          </a:xfrm>
          <a:prstGeom prst="rect">
            <a:avLst/>
          </a:prstGeom>
          <a:solidFill>
            <a:srgbClr val="FFFF99"/>
          </a:solidFill>
        </p:spPr>
        <p:txBody>
          <a:bodyPr wrap="square" lIns="91440" tIns="45720" rIns="91440" bIns="45720">
            <a:spAutoFit/>
          </a:bodyPr>
          <a:lstStyle/>
          <a:p>
            <a:pPr algn="ctr"/>
            <a:r>
              <a:rPr lang="ar-SA" sz="2800" b="1" cap="none" spc="0" dirty="0">
                <a:ln w="0"/>
                <a:solidFill>
                  <a:schemeClr val="tx1"/>
                </a:solidFill>
                <a:effectLst>
                  <a:outerShdw blurRad="38100" dist="19050" dir="2700000" algn="tl" rotWithShape="0">
                    <a:schemeClr val="dk1">
                      <a:alpha val="40000"/>
                    </a:schemeClr>
                  </a:outerShdw>
                </a:effectLst>
              </a:rPr>
              <a:t>للإيمان بأعمال </a:t>
            </a:r>
            <a:r>
              <a:rPr lang="ar-SA" sz="2800" b="1" dirty="0">
                <a:ln w="0"/>
                <a:effectLst>
                  <a:outerShdw blurRad="38100" dist="19050" dir="2700000" algn="tl" rotWithShape="0">
                    <a:schemeClr val="dk1">
                      <a:alpha val="40000"/>
                    </a:schemeClr>
                  </a:outerShdw>
                </a:effectLst>
              </a:rPr>
              <a:t>الملائكة أثر في حياة المُسلم، دونّ/ي اسم كل ملك والعمل الموكل اليه، ثم استشعر/ي أثر كل عمل من أعمالهم من خلال منظم المقدمة والنتيجة:</a:t>
            </a:r>
            <a:endParaRPr lang="ar-SA" sz="2800" b="1" cap="none" spc="0" dirty="0">
              <a:ln w="0"/>
              <a:solidFill>
                <a:schemeClr val="tx1"/>
              </a:solidFill>
              <a:effectLst>
                <a:outerShdw blurRad="38100" dist="19050" dir="2700000" algn="tl" rotWithShape="0">
                  <a:schemeClr val="dk1">
                    <a:alpha val="40000"/>
                  </a:schemeClr>
                </a:outerShdw>
              </a:effectLst>
            </a:endParaRPr>
          </a:p>
        </p:txBody>
      </p:sp>
      <p:pic>
        <p:nvPicPr>
          <p:cNvPr id="1026" name="Picture 2" descr="موسوعة المقاطع الصوتية المؤثرة (متجدد)">
            <a:extLst>
              <a:ext uri="{FF2B5EF4-FFF2-40B4-BE49-F238E27FC236}">
                <a16:creationId xmlns:a16="http://schemas.microsoft.com/office/drawing/2014/main" id="{01769708-6810-4A6D-88E3-CFC38DDAEB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4662" y="0"/>
            <a:ext cx="4829175" cy="752475"/>
          </a:xfrm>
          <a:prstGeom prst="rect">
            <a:avLst/>
          </a:prstGeom>
          <a:noFill/>
          <a:extLst>
            <a:ext uri="{909E8E84-426E-40DD-AFC4-6F175D3DCCD1}">
              <a14:hiddenFill xmlns:a14="http://schemas.microsoft.com/office/drawing/2010/main">
                <a:solidFill>
                  <a:srgbClr val="FFFFFF"/>
                </a:solidFill>
              </a14:hiddenFill>
            </a:ext>
          </a:extLst>
        </p:spPr>
      </p:pic>
      <p:pic>
        <p:nvPicPr>
          <p:cNvPr id="21" name="صورة 20" descr="صورة تحتوي على المصباح&#10;&#10;تم إنشاء الوصف تلقائياً">
            <a:extLst>
              <a:ext uri="{FF2B5EF4-FFF2-40B4-BE49-F238E27FC236}">
                <a16:creationId xmlns:a16="http://schemas.microsoft.com/office/drawing/2014/main" id="{4B0AEECF-D90A-4A20-9663-7494E75653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499" y="3657328"/>
            <a:ext cx="3200672" cy="3200672"/>
          </a:xfrm>
          <a:prstGeom prst="rect">
            <a:avLst/>
          </a:prstGeom>
        </p:spPr>
      </p:pic>
      <p:sp>
        <p:nvSpPr>
          <p:cNvPr id="18" name="مستطيل: زوايا مستديرة 17">
            <a:extLst>
              <a:ext uri="{FF2B5EF4-FFF2-40B4-BE49-F238E27FC236}">
                <a16:creationId xmlns:a16="http://schemas.microsoft.com/office/drawing/2014/main" id="{33EA37F4-446E-4AE7-8FC4-E229FC167012}"/>
              </a:ext>
            </a:extLst>
          </p:cNvPr>
          <p:cNvSpPr/>
          <p:nvPr/>
        </p:nvSpPr>
        <p:spPr>
          <a:xfrm>
            <a:off x="4448589" y="170588"/>
            <a:ext cx="3529219" cy="624544"/>
          </a:xfrm>
          <a:prstGeom prst="roundRect">
            <a:avLst/>
          </a:prstGeom>
          <a:solidFill>
            <a:srgbClr val="D1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a:solidFill>
                  <a:schemeClr val="accent1">
                    <a:lumMod val="75000"/>
                  </a:schemeClr>
                </a:solidFill>
                <a:latin typeface="Tajawal" panose="00000500000000000000" pitchFamily="2" charset="-78"/>
              </a:rPr>
              <a:t>أعمال الملائكة</a:t>
            </a:r>
          </a:p>
        </p:txBody>
      </p:sp>
      <p:graphicFrame>
        <p:nvGraphicFramePr>
          <p:cNvPr id="30" name="جدول 8">
            <a:extLst>
              <a:ext uri="{FF2B5EF4-FFF2-40B4-BE49-F238E27FC236}">
                <a16:creationId xmlns:a16="http://schemas.microsoft.com/office/drawing/2014/main" id="{24272FE0-3139-4E31-83C5-5EFB8021E35F}"/>
              </a:ext>
            </a:extLst>
          </p:cNvPr>
          <p:cNvGraphicFramePr>
            <a:graphicFrameLocks noGrp="1"/>
          </p:cNvGraphicFramePr>
          <p:nvPr>
            <p:extLst>
              <p:ext uri="{D42A27DB-BD31-4B8C-83A1-F6EECF244321}">
                <p14:modId xmlns:p14="http://schemas.microsoft.com/office/powerpoint/2010/main" val="119580488"/>
              </p:ext>
            </p:extLst>
          </p:nvPr>
        </p:nvGraphicFramePr>
        <p:xfrm>
          <a:off x="1824382" y="1953664"/>
          <a:ext cx="8543235" cy="1343626"/>
        </p:xfrm>
        <a:graphic>
          <a:graphicData uri="http://schemas.openxmlformats.org/drawingml/2006/table">
            <a:tbl>
              <a:tblPr rtl="1" firstRow="1" bandRow="1">
                <a:tableStyleId>{5C22544A-7EE6-4342-B048-85BDC9FD1C3A}</a:tableStyleId>
              </a:tblPr>
              <a:tblGrid>
                <a:gridCol w="2127386">
                  <a:extLst>
                    <a:ext uri="{9D8B030D-6E8A-4147-A177-3AD203B41FA5}">
                      <a16:colId xmlns:a16="http://schemas.microsoft.com/office/drawing/2014/main" val="4080644193"/>
                    </a:ext>
                  </a:extLst>
                </a:gridCol>
                <a:gridCol w="2075543">
                  <a:extLst>
                    <a:ext uri="{9D8B030D-6E8A-4147-A177-3AD203B41FA5}">
                      <a16:colId xmlns:a16="http://schemas.microsoft.com/office/drawing/2014/main" val="1114972252"/>
                    </a:ext>
                  </a:extLst>
                </a:gridCol>
                <a:gridCol w="4340306">
                  <a:extLst>
                    <a:ext uri="{9D8B030D-6E8A-4147-A177-3AD203B41FA5}">
                      <a16:colId xmlns:a16="http://schemas.microsoft.com/office/drawing/2014/main" val="2751439774"/>
                    </a:ext>
                  </a:extLst>
                </a:gridCol>
              </a:tblGrid>
              <a:tr h="671813">
                <a:tc gridSpan="2">
                  <a:txBody>
                    <a:bodyPr/>
                    <a:lstStyle/>
                    <a:p>
                      <a:pPr algn="ctr" rtl="1"/>
                      <a:r>
                        <a:rPr lang="ar-SA" sz="2400" b="1" dirty="0">
                          <a:solidFill>
                            <a:schemeClr val="accent1">
                              <a:lumMod val="50000"/>
                            </a:schemeClr>
                          </a:solidFill>
                        </a:rPr>
                        <a:t>المقدمة</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93D4EC"/>
                    </a:solidFill>
                  </a:tcPr>
                </a:tc>
                <a:tc hMerge="1">
                  <a:txBody>
                    <a:bodyPr/>
                    <a:lstStyle/>
                    <a:p>
                      <a:pPr algn="ctr" rtl="1"/>
                      <a:endParaRPr lang="ar-SA" sz="2800" b="1" dirty="0">
                        <a:solidFill>
                          <a:schemeClr val="accent1">
                            <a:lumMod val="50000"/>
                          </a:schemeClr>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93D4EC"/>
                    </a:solidFill>
                  </a:tcPr>
                </a:tc>
                <a:tc rowSpan="2">
                  <a:txBody>
                    <a:bodyPr/>
                    <a:lstStyle/>
                    <a:p>
                      <a:pPr algn="ctr" rtl="1"/>
                      <a:r>
                        <a:rPr lang="ar-SA" sz="2400" b="1" dirty="0">
                          <a:solidFill>
                            <a:schemeClr val="accent1">
                              <a:lumMod val="50000"/>
                            </a:schemeClr>
                          </a:solidFill>
                        </a:rPr>
                        <a:t>النتيجة (الأثر)</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93D4EC"/>
                    </a:solidFill>
                  </a:tcPr>
                </a:tc>
                <a:extLst>
                  <a:ext uri="{0D108BD9-81ED-4DB2-BD59-A6C34878D82A}">
                    <a16:rowId xmlns:a16="http://schemas.microsoft.com/office/drawing/2014/main" val="588330311"/>
                  </a:ext>
                </a:extLst>
              </a:tr>
              <a:tr h="671813">
                <a:tc>
                  <a:txBody>
                    <a:bodyPr/>
                    <a:lstStyle/>
                    <a:p>
                      <a:pPr algn="ctr" rtl="1"/>
                      <a:r>
                        <a:rPr lang="ar-SA" sz="2400" b="1" dirty="0">
                          <a:solidFill>
                            <a:schemeClr val="accent1">
                              <a:lumMod val="50000"/>
                            </a:schemeClr>
                          </a:solidFill>
                        </a:rPr>
                        <a:t>اسم الملك</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93D4EC"/>
                    </a:solidFill>
                  </a:tcPr>
                </a:tc>
                <a:tc>
                  <a:txBody>
                    <a:bodyPr/>
                    <a:lstStyle/>
                    <a:p>
                      <a:pPr algn="ctr" rtl="1"/>
                      <a:r>
                        <a:rPr lang="ar-SA" sz="2400" b="1" dirty="0">
                          <a:solidFill>
                            <a:schemeClr val="accent1">
                              <a:lumMod val="50000"/>
                            </a:schemeClr>
                          </a:solidFill>
                        </a:rPr>
                        <a:t>العمل الموكل إليه</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93D4EC"/>
                    </a:solidFill>
                  </a:tcPr>
                </a:tc>
                <a:tc vMerge="1">
                  <a:txBody>
                    <a:bodyPr/>
                    <a:lstStyle/>
                    <a:p>
                      <a:pPr algn="ctr" rtl="1"/>
                      <a:endParaRPr lang="ar-SA" sz="2800" b="1" dirty="0">
                        <a:solidFill>
                          <a:schemeClr val="accent1">
                            <a:lumMod val="50000"/>
                          </a:schemeClr>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93D4EC"/>
                    </a:solidFill>
                  </a:tcPr>
                </a:tc>
                <a:extLst>
                  <a:ext uri="{0D108BD9-81ED-4DB2-BD59-A6C34878D82A}">
                    <a16:rowId xmlns:a16="http://schemas.microsoft.com/office/drawing/2014/main" val="2981337960"/>
                  </a:ext>
                </a:extLst>
              </a:tr>
            </a:tbl>
          </a:graphicData>
        </a:graphic>
      </p:graphicFrame>
      <p:sp>
        <p:nvSpPr>
          <p:cNvPr id="2" name="مستطيل 1">
            <a:extLst>
              <a:ext uri="{FF2B5EF4-FFF2-40B4-BE49-F238E27FC236}">
                <a16:creationId xmlns:a16="http://schemas.microsoft.com/office/drawing/2014/main" id="{3436FB59-91A6-4FC7-81F5-3E5967D3F115}"/>
              </a:ext>
            </a:extLst>
          </p:cNvPr>
          <p:cNvSpPr/>
          <p:nvPr/>
        </p:nvSpPr>
        <p:spPr>
          <a:xfrm>
            <a:off x="1903703" y="3406913"/>
            <a:ext cx="4163268" cy="885372"/>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C00000"/>
                </a:solidFill>
              </a:rPr>
              <a:t>الإيمان بما نزل به والعمل به في حياة الناس.</a:t>
            </a:r>
          </a:p>
        </p:txBody>
      </p:sp>
      <p:graphicFrame>
        <p:nvGraphicFramePr>
          <p:cNvPr id="36" name="جدول 8">
            <a:extLst>
              <a:ext uri="{FF2B5EF4-FFF2-40B4-BE49-F238E27FC236}">
                <a16:creationId xmlns:a16="http://schemas.microsoft.com/office/drawing/2014/main" id="{C25452DC-EC80-4653-88C6-5A40454553BC}"/>
              </a:ext>
            </a:extLst>
          </p:cNvPr>
          <p:cNvGraphicFramePr>
            <a:graphicFrameLocks noGrp="1"/>
          </p:cNvGraphicFramePr>
          <p:nvPr>
            <p:extLst>
              <p:ext uri="{D42A27DB-BD31-4B8C-83A1-F6EECF244321}">
                <p14:modId xmlns:p14="http://schemas.microsoft.com/office/powerpoint/2010/main" val="2564368186"/>
              </p:ext>
            </p:extLst>
          </p:nvPr>
        </p:nvGraphicFramePr>
        <p:xfrm>
          <a:off x="1824382" y="4396549"/>
          <a:ext cx="8543235" cy="1071613"/>
        </p:xfrm>
        <a:graphic>
          <a:graphicData uri="http://schemas.openxmlformats.org/drawingml/2006/table">
            <a:tbl>
              <a:tblPr rtl="1" firstRow="1" bandRow="1">
                <a:tableStyleId>{5C22544A-7EE6-4342-B048-85BDC9FD1C3A}</a:tableStyleId>
              </a:tblPr>
              <a:tblGrid>
                <a:gridCol w="2127386">
                  <a:extLst>
                    <a:ext uri="{9D8B030D-6E8A-4147-A177-3AD203B41FA5}">
                      <a16:colId xmlns:a16="http://schemas.microsoft.com/office/drawing/2014/main" val="4080644193"/>
                    </a:ext>
                  </a:extLst>
                </a:gridCol>
                <a:gridCol w="2075543">
                  <a:extLst>
                    <a:ext uri="{9D8B030D-6E8A-4147-A177-3AD203B41FA5}">
                      <a16:colId xmlns:a16="http://schemas.microsoft.com/office/drawing/2014/main" val="1114972252"/>
                    </a:ext>
                  </a:extLst>
                </a:gridCol>
                <a:gridCol w="4340306">
                  <a:extLst>
                    <a:ext uri="{9D8B030D-6E8A-4147-A177-3AD203B41FA5}">
                      <a16:colId xmlns:a16="http://schemas.microsoft.com/office/drawing/2014/main" val="2751439774"/>
                    </a:ext>
                  </a:extLst>
                </a:gridCol>
              </a:tblGrid>
              <a:tr h="1071613">
                <a:tc>
                  <a:txBody>
                    <a:bodyPr/>
                    <a:lstStyle/>
                    <a:p>
                      <a:pPr algn="ctr" rtl="1"/>
                      <a:r>
                        <a:rPr lang="ar-SA" sz="2800" b="1" dirty="0">
                          <a:solidFill>
                            <a:schemeClr val="accent1">
                              <a:lumMod val="50000"/>
                            </a:schemeClr>
                          </a:solidFill>
                        </a:rPr>
                        <a:t>ملك الموت</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lumMod val="20000"/>
                        <a:lumOff val="80000"/>
                      </a:schemeClr>
                    </a:solidFill>
                  </a:tcPr>
                </a:tc>
                <a:tc>
                  <a:txBody>
                    <a:bodyPr/>
                    <a:lstStyle/>
                    <a:p>
                      <a:pPr algn="ctr" rtl="1"/>
                      <a:r>
                        <a:rPr lang="ar-SA" sz="2800" b="1" dirty="0">
                          <a:solidFill>
                            <a:schemeClr val="accent1">
                              <a:lumMod val="50000"/>
                            </a:schemeClr>
                          </a:solidFill>
                        </a:rPr>
                        <a:t>قبض الأرواح</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lumMod val="20000"/>
                        <a:lumOff val="80000"/>
                      </a:schemeClr>
                    </a:solidFill>
                  </a:tcPr>
                </a:tc>
                <a:tc>
                  <a:txBody>
                    <a:bodyPr/>
                    <a:lstStyle/>
                    <a:p>
                      <a:pPr algn="ctr" rtl="1"/>
                      <a:endParaRPr lang="ar-SA" sz="2800" b="1" dirty="0">
                        <a:solidFill>
                          <a:schemeClr val="accent1">
                            <a:lumMod val="50000"/>
                          </a:schemeClr>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730894260"/>
                  </a:ext>
                </a:extLst>
              </a:tr>
            </a:tbl>
          </a:graphicData>
        </a:graphic>
      </p:graphicFrame>
      <p:sp>
        <p:nvSpPr>
          <p:cNvPr id="3" name="مستطيل 2">
            <a:extLst>
              <a:ext uri="{FF2B5EF4-FFF2-40B4-BE49-F238E27FC236}">
                <a16:creationId xmlns:a16="http://schemas.microsoft.com/office/drawing/2014/main" id="{48950071-7DFF-4AE3-B3EE-2BB9CEE6F356}"/>
              </a:ext>
            </a:extLst>
          </p:cNvPr>
          <p:cNvSpPr/>
          <p:nvPr/>
        </p:nvSpPr>
        <p:spPr>
          <a:xfrm>
            <a:off x="1915350" y="4514811"/>
            <a:ext cx="4163268" cy="885372"/>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C00000"/>
                </a:solidFill>
              </a:rPr>
              <a:t>التنبه من الغفلة والتذكر الدائم للموت، والاستعداد للآخرة.</a:t>
            </a:r>
          </a:p>
        </p:txBody>
      </p:sp>
      <p:sp>
        <p:nvSpPr>
          <p:cNvPr id="5" name="مستطيل 4">
            <a:extLst>
              <a:ext uri="{FF2B5EF4-FFF2-40B4-BE49-F238E27FC236}">
                <a16:creationId xmlns:a16="http://schemas.microsoft.com/office/drawing/2014/main" id="{F2E5745A-A903-42CB-AC3D-A0CFDFD9A956}"/>
              </a:ext>
            </a:extLst>
          </p:cNvPr>
          <p:cNvSpPr/>
          <p:nvPr/>
        </p:nvSpPr>
        <p:spPr>
          <a:xfrm>
            <a:off x="1915350" y="5586424"/>
            <a:ext cx="4163268" cy="885372"/>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C00000"/>
                </a:solidFill>
              </a:rPr>
              <a:t>العمل الصالح حتى يكون ممن أنعم الله عليهم بجنته.</a:t>
            </a:r>
          </a:p>
        </p:txBody>
      </p:sp>
      <p:pic>
        <p:nvPicPr>
          <p:cNvPr id="20" name="Picture 2" descr="مكتبة سكرابز العرب: اجمل سكرابز الورود للفوتوشوب والتصميم">
            <a:extLst>
              <a:ext uri="{FF2B5EF4-FFF2-40B4-BE49-F238E27FC236}">
                <a16:creationId xmlns:a16="http://schemas.microsoft.com/office/drawing/2014/main" id="{1A8932FE-CF69-4787-9FB2-62BB168CC1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75289" y="3911815"/>
            <a:ext cx="4277002" cy="4277002"/>
          </a:xfrm>
          <a:prstGeom prst="rect">
            <a:avLst/>
          </a:prstGeom>
          <a:noFill/>
          <a:extLst>
            <a:ext uri="{909E8E84-426E-40DD-AFC4-6F175D3DCCD1}">
              <a14:hiddenFill xmlns:a14="http://schemas.microsoft.com/office/drawing/2010/main">
                <a:solidFill>
                  <a:srgbClr val="FFFFFF"/>
                </a:solidFill>
              </a14:hiddenFill>
            </a:ext>
          </a:extLst>
        </p:spPr>
      </p:pic>
      <p:sp>
        <p:nvSpPr>
          <p:cNvPr id="40" name="مستطيل: زوايا مستديرة 39">
            <a:extLst>
              <a:ext uri="{FF2B5EF4-FFF2-40B4-BE49-F238E27FC236}">
                <a16:creationId xmlns:a16="http://schemas.microsoft.com/office/drawing/2014/main" id="{75EBDFE0-3BDC-44A2-A8C3-D04BBF440CBB}"/>
              </a:ext>
            </a:extLst>
          </p:cNvPr>
          <p:cNvSpPr/>
          <p:nvPr/>
        </p:nvSpPr>
        <p:spPr>
          <a:xfrm>
            <a:off x="10458585" y="2633913"/>
            <a:ext cx="1459852" cy="1343626"/>
          </a:xfrm>
          <a:prstGeom prst="roundRect">
            <a:avLst/>
          </a:prstGeom>
          <a:solidFill>
            <a:srgbClr val="D1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a:solidFill>
                  <a:schemeClr val="accent1">
                    <a:lumMod val="75000"/>
                  </a:schemeClr>
                </a:solidFill>
                <a:latin typeface="Tajawal" panose="00000500000000000000" pitchFamily="2" charset="-78"/>
              </a:rPr>
              <a:t>نشاط 1</a:t>
            </a:r>
          </a:p>
          <a:p>
            <a:pPr algn="ctr"/>
            <a:r>
              <a:rPr lang="ar-SA" sz="3200" b="1" dirty="0">
                <a:solidFill>
                  <a:schemeClr val="accent1">
                    <a:lumMod val="75000"/>
                  </a:schemeClr>
                </a:solidFill>
                <a:latin typeface="Tajawal" panose="00000500000000000000" pitchFamily="2" charset="-78"/>
              </a:rPr>
              <a:t>ص 41</a:t>
            </a:r>
          </a:p>
        </p:txBody>
      </p:sp>
      <p:sp>
        <p:nvSpPr>
          <p:cNvPr id="4" name="مستطيل 3">
            <a:extLst>
              <a:ext uri="{FF2B5EF4-FFF2-40B4-BE49-F238E27FC236}">
                <a16:creationId xmlns:a16="http://schemas.microsoft.com/office/drawing/2014/main" id="{35C31D3C-482C-4374-8FDE-3193BE553400}"/>
              </a:ext>
            </a:extLst>
          </p:cNvPr>
          <p:cNvSpPr/>
          <p:nvPr/>
        </p:nvSpPr>
        <p:spPr>
          <a:xfrm>
            <a:off x="206764" y="6188074"/>
            <a:ext cx="2090637" cy="523220"/>
          </a:xfrm>
          <a:prstGeom prst="rect">
            <a:avLst/>
          </a:prstGeom>
          <a:solidFill>
            <a:schemeClr val="accent5">
              <a:lumMod val="20000"/>
              <a:lumOff val="80000"/>
            </a:schemeClr>
          </a:solidFill>
          <a:ln>
            <a:solidFill>
              <a:schemeClr val="bg1">
                <a:lumMod val="75000"/>
              </a:schemeClr>
            </a:solidFill>
          </a:ln>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ar-SA" sz="2800" b="1" cap="none" spc="0" dirty="0">
                <a:ln w="0"/>
                <a:solidFill>
                  <a:srgbClr val="002060"/>
                </a:solidFill>
                <a:effectLst>
                  <a:outerShdw blurRad="38100" dist="19050" dir="2700000" algn="tl" rotWithShape="0">
                    <a:schemeClr val="dk1">
                      <a:alpha val="40000"/>
                    </a:schemeClr>
                  </a:outerShdw>
                </a:effectLst>
              </a:rPr>
              <a:t>المقدمة والنتيجة</a:t>
            </a:r>
          </a:p>
        </p:txBody>
      </p:sp>
    </p:spTree>
    <p:extLst>
      <p:ext uri="{BB962C8B-B14F-4D97-AF65-F5344CB8AC3E}">
        <p14:creationId xmlns:p14="http://schemas.microsoft.com/office/powerpoint/2010/main" val="330856379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1000"/>
                                        <p:tgtEl>
                                          <p:spTgt spid="40"/>
                                        </p:tgtEl>
                                      </p:cBhvr>
                                    </p:animEffect>
                                    <p:anim calcmode="lin" valueType="num">
                                      <p:cBhvr>
                                        <p:cTn id="20" dur="1000" fill="hold"/>
                                        <p:tgtEl>
                                          <p:spTgt spid="40"/>
                                        </p:tgtEl>
                                        <p:attrNameLst>
                                          <p:attrName>ppt_x</p:attrName>
                                        </p:attrNameLst>
                                      </p:cBhvr>
                                      <p:tavLst>
                                        <p:tav tm="0">
                                          <p:val>
                                            <p:strVal val="#ppt_x"/>
                                          </p:val>
                                        </p:tav>
                                        <p:tav tm="100000">
                                          <p:val>
                                            <p:strVal val="#ppt_x"/>
                                          </p:val>
                                        </p:tav>
                                      </p:tavLst>
                                    </p:anim>
                                    <p:anim calcmode="lin" valueType="num">
                                      <p:cBhvr>
                                        <p:cTn id="21" dur="1000" fill="hold"/>
                                        <p:tgtEl>
                                          <p:spTgt spid="4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1000"/>
                                        <p:tgtEl>
                                          <p:spTgt spid="30"/>
                                        </p:tgtEl>
                                      </p:cBhvr>
                                    </p:animEffect>
                                    <p:anim calcmode="lin" valueType="num">
                                      <p:cBhvr>
                                        <p:cTn id="25" dur="1000" fill="hold"/>
                                        <p:tgtEl>
                                          <p:spTgt spid="30"/>
                                        </p:tgtEl>
                                        <p:attrNameLst>
                                          <p:attrName>ppt_x</p:attrName>
                                        </p:attrNameLst>
                                      </p:cBhvr>
                                      <p:tavLst>
                                        <p:tav tm="0">
                                          <p:val>
                                            <p:strVal val="#ppt_x"/>
                                          </p:val>
                                        </p:tav>
                                        <p:tav tm="100000">
                                          <p:val>
                                            <p:strVal val="#ppt_x"/>
                                          </p:val>
                                        </p:tav>
                                      </p:tavLst>
                                    </p:anim>
                                    <p:anim calcmode="lin" valueType="num">
                                      <p:cBhvr>
                                        <p:cTn id="2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anim calcmode="lin" valueType="num">
                                      <p:cBhvr>
                                        <p:cTn id="32" dur="1000" fill="hold"/>
                                        <p:tgtEl>
                                          <p:spTgt spid="34"/>
                                        </p:tgtEl>
                                        <p:attrNameLst>
                                          <p:attrName>ppt_x</p:attrName>
                                        </p:attrNameLst>
                                      </p:cBhvr>
                                      <p:tavLst>
                                        <p:tav tm="0">
                                          <p:val>
                                            <p:strVal val="#ppt_x"/>
                                          </p:val>
                                        </p:tav>
                                        <p:tav tm="100000">
                                          <p:val>
                                            <p:strVal val="#ppt_x"/>
                                          </p:val>
                                        </p:tav>
                                      </p:tavLst>
                                    </p:anim>
                                    <p:anim calcmode="lin" valueType="num">
                                      <p:cBhvr>
                                        <p:cTn id="3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1000"/>
                                        <p:tgtEl>
                                          <p:spTgt spid="2"/>
                                        </p:tgtEl>
                                      </p:cBhvr>
                                    </p:animEffect>
                                    <p:anim calcmode="lin" valueType="num">
                                      <p:cBhvr>
                                        <p:cTn id="39" dur="1000" fill="hold"/>
                                        <p:tgtEl>
                                          <p:spTgt spid="2"/>
                                        </p:tgtEl>
                                        <p:attrNameLst>
                                          <p:attrName>ppt_x</p:attrName>
                                        </p:attrNameLst>
                                      </p:cBhvr>
                                      <p:tavLst>
                                        <p:tav tm="0">
                                          <p:val>
                                            <p:strVal val="#ppt_x"/>
                                          </p:val>
                                        </p:tav>
                                        <p:tav tm="100000">
                                          <p:val>
                                            <p:strVal val="#ppt_x"/>
                                          </p:val>
                                        </p:tav>
                                      </p:tavLst>
                                    </p:anim>
                                    <p:anim calcmode="lin" valueType="num">
                                      <p:cBhvr>
                                        <p:cTn id="4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1000"/>
                                        <p:tgtEl>
                                          <p:spTgt spid="36"/>
                                        </p:tgtEl>
                                      </p:cBhvr>
                                    </p:animEffect>
                                    <p:anim calcmode="lin" valueType="num">
                                      <p:cBhvr>
                                        <p:cTn id="46" dur="1000" fill="hold"/>
                                        <p:tgtEl>
                                          <p:spTgt spid="36"/>
                                        </p:tgtEl>
                                        <p:attrNameLst>
                                          <p:attrName>ppt_x</p:attrName>
                                        </p:attrNameLst>
                                      </p:cBhvr>
                                      <p:tavLst>
                                        <p:tav tm="0">
                                          <p:val>
                                            <p:strVal val="#ppt_x"/>
                                          </p:val>
                                        </p:tav>
                                        <p:tav tm="100000">
                                          <p:val>
                                            <p:strVal val="#ppt_x"/>
                                          </p:val>
                                        </p:tav>
                                      </p:tavLst>
                                    </p:anim>
                                    <p:anim calcmode="lin" valueType="num">
                                      <p:cBhvr>
                                        <p:cTn id="47"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1000"/>
                                        <p:tgtEl>
                                          <p:spTgt spid="3"/>
                                        </p:tgtEl>
                                      </p:cBhvr>
                                    </p:animEffect>
                                    <p:anim calcmode="lin" valueType="num">
                                      <p:cBhvr>
                                        <p:cTn id="53" dur="1000" fill="hold"/>
                                        <p:tgtEl>
                                          <p:spTgt spid="3"/>
                                        </p:tgtEl>
                                        <p:attrNameLst>
                                          <p:attrName>ppt_x</p:attrName>
                                        </p:attrNameLst>
                                      </p:cBhvr>
                                      <p:tavLst>
                                        <p:tav tm="0">
                                          <p:val>
                                            <p:strVal val="#ppt_x"/>
                                          </p:val>
                                        </p:tav>
                                        <p:tav tm="100000">
                                          <p:val>
                                            <p:strVal val="#ppt_x"/>
                                          </p:val>
                                        </p:tav>
                                      </p:tavLst>
                                    </p:anim>
                                    <p:anim calcmode="lin" valueType="num">
                                      <p:cBhvr>
                                        <p:cTn id="5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fade">
                                      <p:cBhvr>
                                        <p:cTn id="59" dur="1000"/>
                                        <p:tgtEl>
                                          <p:spTgt spid="39"/>
                                        </p:tgtEl>
                                      </p:cBhvr>
                                    </p:animEffect>
                                    <p:anim calcmode="lin" valueType="num">
                                      <p:cBhvr>
                                        <p:cTn id="60" dur="1000" fill="hold"/>
                                        <p:tgtEl>
                                          <p:spTgt spid="39"/>
                                        </p:tgtEl>
                                        <p:attrNameLst>
                                          <p:attrName>ppt_x</p:attrName>
                                        </p:attrNameLst>
                                      </p:cBhvr>
                                      <p:tavLst>
                                        <p:tav tm="0">
                                          <p:val>
                                            <p:strVal val="#ppt_x"/>
                                          </p:val>
                                        </p:tav>
                                        <p:tav tm="100000">
                                          <p:val>
                                            <p:strVal val="#ppt_x"/>
                                          </p:val>
                                        </p:tav>
                                      </p:tavLst>
                                    </p:anim>
                                    <p:anim calcmode="lin" valueType="num">
                                      <p:cBhvr>
                                        <p:cTn id="61"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7" presetClass="entr" presetSubtype="0" fill="hold" grpId="0" nodeType="clickEffect">
                                  <p:stCondLst>
                                    <p:cond delay="0"/>
                                  </p:stCondLst>
                                  <p:childTnLst>
                                    <p:set>
                                      <p:cBhvr>
                                        <p:cTn id="65" dur="1" fill="hold">
                                          <p:stCondLst>
                                            <p:cond delay="0"/>
                                          </p:stCondLst>
                                        </p:cTn>
                                        <p:tgtEl>
                                          <p:spTgt spid="5"/>
                                        </p:tgtEl>
                                        <p:attrNameLst>
                                          <p:attrName>style.visibility</p:attrName>
                                        </p:attrNameLst>
                                      </p:cBhvr>
                                      <p:to>
                                        <p:strVal val="visible"/>
                                      </p:to>
                                    </p:set>
                                    <p:animEffect transition="in" filter="fade">
                                      <p:cBhvr>
                                        <p:cTn id="66" dur="1000"/>
                                        <p:tgtEl>
                                          <p:spTgt spid="5"/>
                                        </p:tgtEl>
                                      </p:cBhvr>
                                    </p:animEffect>
                                    <p:anim calcmode="lin" valueType="num">
                                      <p:cBhvr>
                                        <p:cTn id="67" dur="1000" fill="hold"/>
                                        <p:tgtEl>
                                          <p:spTgt spid="5"/>
                                        </p:tgtEl>
                                        <p:attrNameLst>
                                          <p:attrName>ppt_x</p:attrName>
                                        </p:attrNameLst>
                                      </p:cBhvr>
                                      <p:tavLst>
                                        <p:tav tm="0">
                                          <p:val>
                                            <p:strVal val="#ppt_x"/>
                                          </p:val>
                                        </p:tav>
                                        <p:tav tm="100000">
                                          <p:val>
                                            <p:strVal val="#ppt_x"/>
                                          </p:val>
                                        </p:tav>
                                      </p:tavLst>
                                    </p:anim>
                                    <p:anim calcmode="lin" valueType="num">
                                      <p:cBhvr>
                                        <p:cTn id="6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8" grpId="0" animBg="1"/>
      <p:bldP spid="2" grpId="0" animBg="1"/>
      <p:bldP spid="3" grpId="0" animBg="1"/>
      <p:bldP spid="5" grpId="0" animBg="1"/>
      <p:bldP spid="4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سهم: منحني لليسار 22">
            <a:extLst>
              <a:ext uri="{FF2B5EF4-FFF2-40B4-BE49-F238E27FC236}">
                <a16:creationId xmlns:a16="http://schemas.microsoft.com/office/drawing/2014/main" id="{711FD4CE-3855-4B77-8C32-77B8255434F1}"/>
              </a:ext>
            </a:extLst>
          </p:cNvPr>
          <p:cNvSpPr/>
          <p:nvPr/>
        </p:nvSpPr>
        <p:spPr>
          <a:xfrm flipH="1">
            <a:off x="252127" y="4303485"/>
            <a:ext cx="1807862" cy="1937657"/>
          </a:xfrm>
          <a:prstGeom prst="curvedLeftArrow">
            <a:avLst/>
          </a:prstGeom>
        </p:spPr>
        <p:style>
          <a:lnRef idx="0">
            <a:schemeClr val="accent5"/>
          </a:lnRef>
          <a:fillRef idx="3">
            <a:schemeClr val="accent5"/>
          </a:fillRef>
          <a:effectRef idx="3">
            <a:schemeClr val="accent5"/>
          </a:effectRef>
          <a:fontRef idx="minor">
            <a:schemeClr val="lt1"/>
          </a:fontRef>
        </p:style>
        <p:txBody>
          <a:bodyPr rtlCol="1" anchor="ctr"/>
          <a:lstStyle/>
          <a:p>
            <a:pPr algn="ctr"/>
            <a:endParaRPr lang="ar-SA" dirty="0">
              <a:solidFill>
                <a:schemeClr val="tx1"/>
              </a:solidFill>
            </a:endParaRPr>
          </a:p>
        </p:txBody>
      </p:sp>
      <p:sp>
        <p:nvSpPr>
          <p:cNvPr id="24" name="مستطيل: زوايا قطرية مستديرة 23">
            <a:extLst>
              <a:ext uri="{FF2B5EF4-FFF2-40B4-BE49-F238E27FC236}">
                <a16:creationId xmlns:a16="http://schemas.microsoft.com/office/drawing/2014/main" id="{7A5CE57C-EB45-4913-8ED3-D1D9D5F023EE}"/>
              </a:ext>
            </a:extLst>
          </p:cNvPr>
          <p:cNvSpPr/>
          <p:nvPr/>
        </p:nvSpPr>
        <p:spPr>
          <a:xfrm>
            <a:off x="542621" y="3173607"/>
            <a:ext cx="1807862" cy="2096242"/>
          </a:xfrm>
          <a:prstGeom prst="round2Diag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chemeClr val="accent5">
                    <a:lumMod val="50000"/>
                  </a:schemeClr>
                </a:solidFill>
              </a:rPr>
              <a:t>استنبط/ي (المقدمة) التي بها يكون اثر الإيمان والذي هو ...</a:t>
            </a:r>
          </a:p>
        </p:txBody>
      </p:sp>
      <p:graphicFrame>
        <p:nvGraphicFramePr>
          <p:cNvPr id="39" name="جدول 8">
            <a:extLst>
              <a:ext uri="{FF2B5EF4-FFF2-40B4-BE49-F238E27FC236}">
                <a16:creationId xmlns:a16="http://schemas.microsoft.com/office/drawing/2014/main" id="{918B4F0D-D237-44B4-A4A7-5632038C7E35}"/>
              </a:ext>
            </a:extLst>
          </p:cNvPr>
          <p:cNvGraphicFramePr>
            <a:graphicFrameLocks noGrp="1"/>
          </p:cNvGraphicFramePr>
          <p:nvPr>
            <p:extLst>
              <p:ext uri="{D42A27DB-BD31-4B8C-83A1-F6EECF244321}">
                <p14:modId xmlns:p14="http://schemas.microsoft.com/office/powerpoint/2010/main" val="4283787594"/>
              </p:ext>
            </p:extLst>
          </p:nvPr>
        </p:nvGraphicFramePr>
        <p:xfrm>
          <a:off x="2584320" y="5420396"/>
          <a:ext cx="8543235" cy="1071613"/>
        </p:xfrm>
        <a:graphic>
          <a:graphicData uri="http://schemas.openxmlformats.org/drawingml/2006/table">
            <a:tbl>
              <a:tblPr rtl="1" firstRow="1" bandRow="1">
                <a:tableStyleId>{5C22544A-7EE6-4342-B048-85BDC9FD1C3A}</a:tableStyleId>
              </a:tblPr>
              <a:tblGrid>
                <a:gridCol w="2127386">
                  <a:extLst>
                    <a:ext uri="{9D8B030D-6E8A-4147-A177-3AD203B41FA5}">
                      <a16:colId xmlns:a16="http://schemas.microsoft.com/office/drawing/2014/main" val="4080644193"/>
                    </a:ext>
                  </a:extLst>
                </a:gridCol>
                <a:gridCol w="2075543">
                  <a:extLst>
                    <a:ext uri="{9D8B030D-6E8A-4147-A177-3AD203B41FA5}">
                      <a16:colId xmlns:a16="http://schemas.microsoft.com/office/drawing/2014/main" val="1114972252"/>
                    </a:ext>
                  </a:extLst>
                </a:gridCol>
                <a:gridCol w="4340306">
                  <a:extLst>
                    <a:ext uri="{9D8B030D-6E8A-4147-A177-3AD203B41FA5}">
                      <a16:colId xmlns:a16="http://schemas.microsoft.com/office/drawing/2014/main" val="2751439774"/>
                    </a:ext>
                  </a:extLst>
                </a:gridCol>
              </a:tblGrid>
              <a:tr h="1071613">
                <a:tc>
                  <a:txBody>
                    <a:bodyPr/>
                    <a:lstStyle/>
                    <a:p>
                      <a:pPr algn="ctr" rtl="1"/>
                      <a:endParaRPr lang="ar-SA" sz="2800" b="1" dirty="0">
                        <a:solidFill>
                          <a:schemeClr val="accent1">
                            <a:lumMod val="50000"/>
                          </a:schemeClr>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lumMod val="20000"/>
                        <a:lumOff val="80000"/>
                      </a:schemeClr>
                    </a:solidFill>
                  </a:tcPr>
                </a:tc>
                <a:tc>
                  <a:txBody>
                    <a:bodyPr/>
                    <a:lstStyle/>
                    <a:p>
                      <a:pPr algn="ctr" rtl="1"/>
                      <a:endParaRPr lang="ar-SA" sz="2800" b="1" dirty="0">
                        <a:solidFill>
                          <a:schemeClr val="accent1">
                            <a:lumMod val="50000"/>
                          </a:schemeClr>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lumMod val="20000"/>
                        <a:lumOff val="80000"/>
                      </a:schemeClr>
                    </a:solidFill>
                  </a:tcPr>
                </a:tc>
                <a:tc>
                  <a:txBody>
                    <a:bodyPr/>
                    <a:lstStyle/>
                    <a:p>
                      <a:pPr algn="ctr" rtl="1"/>
                      <a:r>
                        <a:rPr lang="ar-SA" sz="2800" b="1" dirty="0">
                          <a:solidFill>
                            <a:schemeClr val="accent1">
                              <a:lumMod val="50000"/>
                            </a:schemeClr>
                          </a:solidFill>
                        </a:rPr>
                        <a:t>شُكر الله على عنايته ولطفه بعباده حيث وكل من يحفظهم.</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730894260"/>
                  </a:ext>
                </a:extLst>
              </a:tr>
            </a:tbl>
          </a:graphicData>
        </a:graphic>
      </p:graphicFrame>
      <p:graphicFrame>
        <p:nvGraphicFramePr>
          <p:cNvPr id="34" name="جدول 8">
            <a:extLst>
              <a:ext uri="{FF2B5EF4-FFF2-40B4-BE49-F238E27FC236}">
                <a16:creationId xmlns:a16="http://schemas.microsoft.com/office/drawing/2014/main" id="{3A314978-C215-402D-AB83-884FC5A9CF0F}"/>
              </a:ext>
            </a:extLst>
          </p:cNvPr>
          <p:cNvGraphicFramePr>
            <a:graphicFrameLocks noGrp="1"/>
          </p:cNvGraphicFramePr>
          <p:nvPr>
            <p:extLst>
              <p:ext uri="{D42A27DB-BD31-4B8C-83A1-F6EECF244321}">
                <p14:modId xmlns:p14="http://schemas.microsoft.com/office/powerpoint/2010/main" val="674711008"/>
              </p:ext>
            </p:extLst>
          </p:nvPr>
        </p:nvGraphicFramePr>
        <p:xfrm>
          <a:off x="2584321" y="3271135"/>
          <a:ext cx="8543235" cy="1071613"/>
        </p:xfrm>
        <a:graphic>
          <a:graphicData uri="http://schemas.openxmlformats.org/drawingml/2006/table">
            <a:tbl>
              <a:tblPr rtl="1" firstRow="1" bandRow="1">
                <a:tableStyleId>{5C22544A-7EE6-4342-B048-85BDC9FD1C3A}</a:tableStyleId>
              </a:tblPr>
              <a:tblGrid>
                <a:gridCol w="2127386">
                  <a:extLst>
                    <a:ext uri="{9D8B030D-6E8A-4147-A177-3AD203B41FA5}">
                      <a16:colId xmlns:a16="http://schemas.microsoft.com/office/drawing/2014/main" val="4080644193"/>
                    </a:ext>
                  </a:extLst>
                </a:gridCol>
                <a:gridCol w="2075543">
                  <a:extLst>
                    <a:ext uri="{9D8B030D-6E8A-4147-A177-3AD203B41FA5}">
                      <a16:colId xmlns:a16="http://schemas.microsoft.com/office/drawing/2014/main" val="1114972252"/>
                    </a:ext>
                  </a:extLst>
                </a:gridCol>
                <a:gridCol w="4340306">
                  <a:extLst>
                    <a:ext uri="{9D8B030D-6E8A-4147-A177-3AD203B41FA5}">
                      <a16:colId xmlns:a16="http://schemas.microsoft.com/office/drawing/2014/main" val="2751439774"/>
                    </a:ext>
                  </a:extLst>
                </a:gridCol>
              </a:tblGrid>
              <a:tr h="1071613">
                <a:tc>
                  <a:txBody>
                    <a:bodyPr/>
                    <a:lstStyle/>
                    <a:p>
                      <a:pPr algn="ctr" rtl="1"/>
                      <a:r>
                        <a:rPr lang="ar-SA" sz="2800" b="1" dirty="0">
                          <a:solidFill>
                            <a:schemeClr val="accent1">
                              <a:lumMod val="50000"/>
                            </a:schemeClr>
                          </a:solidFill>
                        </a:rPr>
                        <a:t>مالك</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lumMod val="20000"/>
                        <a:lumOff val="80000"/>
                      </a:schemeClr>
                    </a:solidFill>
                  </a:tcPr>
                </a:tc>
                <a:tc>
                  <a:txBody>
                    <a:bodyPr/>
                    <a:lstStyle/>
                    <a:p>
                      <a:pPr algn="ctr" rtl="1"/>
                      <a:r>
                        <a:rPr lang="ar-SA" sz="2800" b="1" dirty="0">
                          <a:solidFill>
                            <a:schemeClr val="accent1">
                              <a:lumMod val="50000"/>
                            </a:schemeClr>
                          </a:solidFill>
                        </a:rPr>
                        <a:t>خازن النار</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lumMod val="20000"/>
                        <a:lumOff val="80000"/>
                      </a:schemeClr>
                    </a:solidFill>
                  </a:tcPr>
                </a:tc>
                <a:tc>
                  <a:txBody>
                    <a:bodyPr/>
                    <a:lstStyle/>
                    <a:p>
                      <a:pPr algn="ctr" rtl="1"/>
                      <a:endParaRPr lang="ar-SA" sz="2800" b="1" dirty="0">
                        <a:solidFill>
                          <a:schemeClr val="accent1">
                            <a:lumMod val="50000"/>
                          </a:schemeClr>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730894260"/>
                  </a:ext>
                </a:extLst>
              </a:tr>
            </a:tbl>
          </a:graphicData>
        </a:graphic>
      </p:graphicFrame>
      <p:sp>
        <p:nvSpPr>
          <p:cNvPr id="19" name="مستطيل 18">
            <a:extLst>
              <a:ext uri="{FF2B5EF4-FFF2-40B4-BE49-F238E27FC236}">
                <a16:creationId xmlns:a16="http://schemas.microsoft.com/office/drawing/2014/main" id="{E05C5267-8AA2-4DBE-8542-E8C791FABC44}"/>
              </a:ext>
            </a:extLst>
          </p:cNvPr>
          <p:cNvSpPr/>
          <p:nvPr/>
        </p:nvSpPr>
        <p:spPr>
          <a:xfrm>
            <a:off x="1202837" y="876016"/>
            <a:ext cx="9924719" cy="954107"/>
          </a:xfrm>
          <a:prstGeom prst="rect">
            <a:avLst/>
          </a:prstGeom>
          <a:solidFill>
            <a:srgbClr val="FFFF99"/>
          </a:solidFill>
        </p:spPr>
        <p:txBody>
          <a:bodyPr wrap="square" lIns="91440" tIns="45720" rIns="91440" bIns="45720">
            <a:spAutoFit/>
          </a:bodyPr>
          <a:lstStyle/>
          <a:p>
            <a:pPr algn="ctr"/>
            <a:r>
              <a:rPr lang="ar-SA" sz="2800" b="1" cap="none" spc="0" dirty="0">
                <a:ln w="0"/>
                <a:solidFill>
                  <a:schemeClr val="tx1"/>
                </a:solidFill>
                <a:effectLst>
                  <a:outerShdw blurRad="38100" dist="19050" dir="2700000" algn="tl" rotWithShape="0">
                    <a:schemeClr val="dk1">
                      <a:alpha val="40000"/>
                    </a:schemeClr>
                  </a:outerShdw>
                </a:effectLst>
              </a:rPr>
              <a:t>للإيمان بأعمال </a:t>
            </a:r>
            <a:r>
              <a:rPr lang="ar-SA" sz="2800" b="1" dirty="0">
                <a:ln w="0"/>
                <a:effectLst>
                  <a:outerShdw blurRad="38100" dist="19050" dir="2700000" algn="tl" rotWithShape="0">
                    <a:schemeClr val="dk1">
                      <a:alpha val="40000"/>
                    </a:schemeClr>
                  </a:outerShdw>
                </a:effectLst>
              </a:rPr>
              <a:t>الملائكة أثر في حياة المُسلم، دونّ/ي اسم كل ملك والعمل الموكل اليه، ثم استشعر/ي أثر كل عمل من أعمالهم من خلال منظم المقدمة والنتيجة:</a:t>
            </a:r>
            <a:endParaRPr lang="ar-SA" sz="2800" b="1" cap="none" spc="0" dirty="0">
              <a:ln w="0"/>
              <a:solidFill>
                <a:schemeClr val="tx1"/>
              </a:solidFill>
              <a:effectLst>
                <a:outerShdw blurRad="38100" dist="19050" dir="2700000" algn="tl" rotWithShape="0">
                  <a:schemeClr val="dk1">
                    <a:alpha val="40000"/>
                  </a:schemeClr>
                </a:outerShdw>
              </a:effectLst>
            </a:endParaRPr>
          </a:p>
        </p:txBody>
      </p:sp>
      <p:pic>
        <p:nvPicPr>
          <p:cNvPr id="1026" name="Picture 2" descr="موسوعة المقاطع الصوتية المؤثرة (متجدد)">
            <a:extLst>
              <a:ext uri="{FF2B5EF4-FFF2-40B4-BE49-F238E27FC236}">
                <a16:creationId xmlns:a16="http://schemas.microsoft.com/office/drawing/2014/main" id="{01769708-6810-4A6D-88E3-CFC38DDAEB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4662" y="0"/>
            <a:ext cx="4829175" cy="752475"/>
          </a:xfrm>
          <a:prstGeom prst="rect">
            <a:avLst/>
          </a:prstGeom>
          <a:noFill/>
          <a:extLst>
            <a:ext uri="{909E8E84-426E-40DD-AFC4-6F175D3DCCD1}">
              <a14:hiddenFill xmlns:a14="http://schemas.microsoft.com/office/drawing/2010/main">
                <a:solidFill>
                  <a:srgbClr val="FFFFFF"/>
                </a:solidFill>
              </a14:hiddenFill>
            </a:ext>
          </a:extLst>
        </p:spPr>
      </p:pic>
      <p:sp>
        <p:nvSpPr>
          <p:cNvPr id="18" name="مستطيل: زوايا مستديرة 17">
            <a:extLst>
              <a:ext uri="{FF2B5EF4-FFF2-40B4-BE49-F238E27FC236}">
                <a16:creationId xmlns:a16="http://schemas.microsoft.com/office/drawing/2014/main" id="{33EA37F4-446E-4AE7-8FC4-E229FC167012}"/>
              </a:ext>
            </a:extLst>
          </p:cNvPr>
          <p:cNvSpPr/>
          <p:nvPr/>
        </p:nvSpPr>
        <p:spPr>
          <a:xfrm>
            <a:off x="4448589" y="170588"/>
            <a:ext cx="3529219" cy="624544"/>
          </a:xfrm>
          <a:prstGeom prst="roundRect">
            <a:avLst/>
          </a:prstGeom>
          <a:solidFill>
            <a:srgbClr val="D1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a:solidFill>
                  <a:schemeClr val="accent1">
                    <a:lumMod val="75000"/>
                  </a:schemeClr>
                </a:solidFill>
                <a:latin typeface="Tajawal" panose="00000500000000000000" pitchFamily="2" charset="-78"/>
              </a:rPr>
              <a:t>أعمال الملائكة</a:t>
            </a:r>
          </a:p>
        </p:txBody>
      </p:sp>
      <p:graphicFrame>
        <p:nvGraphicFramePr>
          <p:cNvPr id="30" name="جدول 8">
            <a:extLst>
              <a:ext uri="{FF2B5EF4-FFF2-40B4-BE49-F238E27FC236}">
                <a16:creationId xmlns:a16="http://schemas.microsoft.com/office/drawing/2014/main" id="{24272FE0-3139-4E31-83C5-5EFB8021E35F}"/>
              </a:ext>
            </a:extLst>
          </p:cNvPr>
          <p:cNvGraphicFramePr>
            <a:graphicFrameLocks noGrp="1"/>
          </p:cNvGraphicFramePr>
          <p:nvPr>
            <p:extLst>
              <p:ext uri="{D42A27DB-BD31-4B8C-83A1-F6EECF244321}">
                <p14:modId xmlns:p14="http://schemas.microsoft.com/office/powerpoint/2010/main" val="481020598"/>
              </p:ext>
            </p:extLst>
          </p:nvPr>
        </p:nvGraphicFramePr>
        <p:xfrm>
          <a:off x="2584321" y="1911007"/>
          <a:ext cx="8543235" cy="1343626"/>
        </p:xfrm>
        <a:graphic>
          <a:graphicData uri="http://schemas.openxmlformats.org/drawingml/2006/table">
            <a:tbl>
              <a:tblPr rtl="1" firstRow="1" bandRow="1">
                <a:tableStyleId>{5C22544A-7EE6-4342-B048-85BDC9FD1C3A}</a:tableStyleId>
              </a:tblPr>
              <a:tblGrid>
                <a:gridCol w="2127386">
                  <a:extLst>
                    <a:ext uri="{9D8B030D-6E8A-4147-A177-3AD203B41FA5}">
                      <a16:colId xmlns:a16="http://schemas.microsoft.com/office/drawing/2014/main" val="4080644193"/>
                    </a:ext>
                  </a:extLst>
                </a:gridCol>
                <a:gridCol w="2075543">
                  <a:extLst>
                    <a:ext uri="{9D8B030D-6E8A-4147-A177-3AD203B41FA5}">
                      <a16:colId xmlns:a16="http://schemas.microsoft.com/office/drawing/2014/main" val="1114972252"/>
                    </a:ext>
                  </a:extLst>
                </a:gridCol>
                <a:gridCol w="4340306">
                  <a:extLst>
                    <a:ext uri="{9D8B030D-6E8A-4147-A177-3AD203B41FA5}">
                      <a16:colId xmlns:a16="http://schemas.microsoft.com/office/drawing/2014/main" val="2751439774"/>
                    </a:ext>
                  </a:extLst>
                </a:gridCol>
              </a:tblGrid>
              <a:tr h="671813">
                <a:tc gridSpan="2">
                  <a:txBody>
                    <a:bodyPr/>
                    <a:lstStyle/>
                    <a:p>
                      <a:pPr algn="ctr" rtl="1"/>
                      <a:r>
                        <a:rPr lang="ar-SA" sz="2400" b="1" dirty="0">
                          <a:solidFill>
                            <a:schemeClr val="accent1">
                              <a:lumMod val="50000"/>
                            </a:schemeClr>
                          </a:solidFill>
                        </a:rPr>
                        <a:t>المقدمة</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93D4EC"/>
                    </a:solidFill>
                  </a:tcPr>
                </a:tc>
                <a:tc hMerge="1">
                  <a:txBody>
                    <a:bodyPr/>
                    <a:lstStyle/>
                    <a:p>
                      <a:pPr algn="ctr" rtl="1"/>
                      <a:endParaRPr lang="ar-SA" sz="2800" b="1" dirty="0">
                        <a:solidFill>
                          <a:schemeClr val="accent1">
                            <a:lumMod val="50000"/>
                          </a:schemeClr>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93D4EC"/>
                    </a:solidFill>
                  </a:tcPr>
                </a:tc>
                <a:tc rowSpan="2">
                  <a:txBody>
                    <a:bodyPr/>
                    <a:lstStyle/>
                    <a:p>
                      <a:pPr algn="ctr" rtl="1"/>
                      <a:r>
                        <a:rPr lang="ar-SA" sz="2400" b="1" dirty="0">
                          <a:solidFill>
                            <a:schemeClr val="accent1">
                              <a:lumMod val="50000"/>
                            </a:schemeClr>
                          </a:solidFill>
                        </a:rPr>
                        <a:t>النتيجة (الأثر)</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93D4EC"/>
                    </a:solidFill>
                  </a:tcPr>
                </a:tc>
                <a:extLst>
                  <a:ext uri="{0D108BD9-81ED-4DB2-BD59-A6C34878D82A}">
                    <a16:rowId xmlns:a16="http://schemas.microsoft.com/office/drawing/2014/main" val="588330311"/>
                  </a:ext>
                </a:extLst>
              </a:tr>
              <a:tr h="671813">
                <a:tc>
                  <a:txBody>
                    <a:bodyPr/>
                    <a:lstStyle/>
                    <a:p>
                      <a:pPr algn="ctr" rtl="1"/>
                      <a:r>
                        <a:rPr lang="ar-SA" sz="2400" b="1" dirty="0">
                          <a:solidFill>
                            <a:schemeClr val="accent1">
                              <a:lumMod val="50000"/>
                            </a:schemeClr>
                          </a:solidFill>
                        </a:rPr>
                        <a:t>اسم الملك</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93D4EC"/>
                    </a:solidFill>
                  </a:tcPr>
                </a:tc>
                <a:tc>
                  <a:txBody>
                    <a:bodyPr/>
                    <a:lstStyle/>
                    <a:p>
                      <a:pPr algn="ctr" rtl="1"/>
                      <a:r>
                        <a:rPr lang="ar-SA" sz="2400" b="1" dirty="0">
                          <a:solidFill>
                            <a:schemeClr val="accent1">
                              <a:lumMod val="50000"/>
                            </a:schemeClr>
                          </a:solidFill>
                        </a:rPr>
                        <a:t>العمل الموكل إليه</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93D4EC"/>
                    </a:solidFill>
                  </a:tcPr>
                </a:tc>
                <a:tc vMerge="1">
                  <a:txBody>
                    <a:bodyPr/>
                    <a:lstStyle/>
                    <a:p>
                      <a:pPr algn="ctr" rtl="1"/>
                      <a:endParaRPr lang="ar-SA" sz="2800" b="1" dirty="0">
                        <a:solidFill>
                          <a:schemeClr val="accent1">
                            <a:lumMod val="50000"/>
                          </a:schemeClr>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93D4EC"/>
                    </a:solidFill>
                  </a:tcPr>
                </a:tc>
                <a:extLst>
                  <a:ext uri="{0D108BD9-81ED-4DB2-BD59-A6C34878D82A}">
                    <a16:rowId xmlns:a16="http://schemas.microsoft.com/office/drawing/2014/main" val="2981337960"/>
                  </a:ext>
                </a:extLst>
              </a:tr>
            </a:tbl>
          </a:graphicData>
        </a:graphic>
      </p:graphicFrame>
      <p:sp>
        <p:nvSpPr>
          <p:cNvPr id="2" name="مستطيل 1">
            <a:extLst>
              <a:ext uri="{FF2B5EF4-FFF2-40B4-BE49-F238E27FC236}">
                <a16:creationId xmlns:a16="http://schemas.microsoft.com/office/drawing/2014/main" id="{3436FB59-91A6-4FC7-81F5-3E5967D3F115}"/>
              </a:ext>
            </a:extLst>
          </p:cNvPr>
          <p:cNvSpPr/>
          <p:nvPr/>
        </p:nvSpPr>
        <p:spPr>
          <a:xfrm>
            <a:off x="2663642" y="3364256"/>
            <a:ext cx="4163268" cy="885372"/>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C00000"/>
                </a:solidFill>
              </a:rPr>
              <a:t>العمل الصالح حتى يكون ممن وقاهم الله عذاب  النار.</a:t>
            </a:r>
          </a:p>
        </p:txBody>
      </p:sp>
      <p:graphicFrame>
        <p:nvGraphicFramePr>
          <p:cNvPr id="36" name="جدول 8">
            <a:extLst>
              <a:ext uri="{FF2B5EF4-FFF2-40B4-BE49-F238E27FC236}">
                <a16:creationId xmlns:a16="http://schemas.microsoft.com/office/drawing/2014/main" id="{C25452DC-EC80-4653-88C6-5A40454553BC}"/>
              </a:ext>
            </a:extLst>
          </p:cNvPr>
          <p:cNvGraphicFramePr>
            <a:graphicFrameLocks noGrp="1"/>
          </p:cNvGraphicFramePr>
          <p:nvPr>
            <p:extLst>
              <p:ext uri="{D42A27DB-BD31-4B8C-83A1-F6EECF244321}">
                <p14:modId xmlns:p14="http://schemas.microsoft.com/office/powerpoint/2010/main" val="3300129322"/>
              </p:ext>
            </p:extLst>
          </p:nvPr>
        </p:nvGraphicFramePr>
        <p:xfrm>
          <a:off x="2584321" y="4353892"/>
          <a:ext cx="8543235" cy="1071613"/>
        </p:xfrm>
        <a:graphic>
          <a:graphicData uri="http://schemas.openxmlformats.org/drawingml/2006/table">
            <a:tbl>
              <a:tblPr rtl="1" firstRow="1" bandRow="1">
                <a:tableStyleId>{5C22544A-7EE6-4342-B048-85BDC9FD1C3A}</a:tableStyleId>
              </a:tblPr>
              <a:tblGrid>
                <a:gridCol w="2127386">
                  <a:extLst>
                    <a:ext uri="{9D8B030D-6E8A-4147-A177-3AD203B41FA5}">
                      <a16:colId xmlns:a16="http://schemas.microsoft.com/office/drawing/2014/main" val="4080644193"/>
                    </a:ext>
                  </a:extLst>
                </a:gridCol>
                <a:gridCol w="2075543">
                  <a:extLst>
                    <a:ext uri="{9D8B030D-6E8A-4147-A177-3AD203B41FA5}">
                      <a16:colId xmlns:a16="http://schemas.microsoft.com/office/drawing/2014/main" val="1114972252"/>
                    </a:ext>
                  </a:extLst>
                </a:gridCol>
                <a:gridCol w="4340306">
                  <a:extLst>
                    <a:ext uri="{9D8B030D-6E8A-4147-A177-3AD203B41FA5}">
                      <a16:colId xmlns:a16="http://schemas.microsoft.com/office/drawing/2014/main" val="2751439774"/>
                    </a:ext>
                  </a:extLst>
                </a:gridCol>
              </a:tblGrid>
              <a:tr h="1071613">
                <a:tc>
                  <a:txBody>
                    <a:bodyPr/>
                    <a:lstStyle/>
                    <a:p>
                      <a:pPr algn="ctr" rtl="1"/>
                      <a:r>
                        <a:rPr lang="ar-SA" sz="2800" b="1" dirty="0">
                          <a:solidFill>
                            <a:schemeClr val="accent1">
                              <a:lumMod val="50000"/>
                            </a:schemeClr>
                          </a:solidFill>
                        </a:rPr>
                        <a:t>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lumMod val="20000"/>
                        <a:lumOff val="80000"/>
                      </a:schemeClr>
                    </a:solidFill>
                  </a:tcPr>
                </a:tc>
                <a:tc>
                  <a:txBody>
                    <a:bodyPr/>
                    <a:lstStyle/>
                    <a:p>
                      <a:pPr algn="ctr" rtl="1"/>
                      <a:r>
                        <a:rPr lang="ar-SA" sz="2800" b="1" dirty="0">
                          <a:solidFill>
                            <a:schemeClr val="accent1">
                              <a:lumMod val="50000"/>
                            </a:schemeClr>
                          </a:solidFill>
                        </a:rPr>
                        <a:t>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lumMod val="20000"/>
                        <a:lumOff val="80000"/>
                      </a:schemeClr>
                    </a:solidFill>
                  </a:tcPr>
                </a:tc>
                <a:tc>
                  <a:txBody>
                    <a:bodyPr/>
                    <a:lstStyle/>
                    <a:p>
                      <a:pPr algn="ctr" rtl="1"/>
                      <a:r>
                        <a:rPr lang="ar-SA" sz="2500" b="1" dirty="0">
                          <a:solidFill>
                            <a:schemeClr val="accent1">
                              <a:lumMod val="50000"/>
                            </a:schemeClr>
                          </a:solidFill>
                        </a:rPr>
                        <a:t>مراقبة الإنسان لعمله و حرصه على الأعمال الصالحة والابتعاد عن المعاصي</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730894260"/>
                  </a:ext>
                </a:extLst>
              </a:tr>
            </a:tbl>
          </a:graphicData>
        </a:graphic>
      </p:graphicFrame>
      <p:sp>
        <p:nvSpPr>
          <p:cNvPr id="3" name="مستطيل 2">
            <a:extLst>
              <a:ext uri="{FF2B5EF4-FFF2-40B4-BE49-F238E27FC236}">
                <a16:creationId xmlns:a16="http://schemas.microsoft.com/office/drawing/2014/main" id="{48950071-7DFF-4AE3-B3EE-2BB9CEE6F356}"/>
              </a:ext>
            </a:extLst>
          </p:cNvPr>
          <p:cNvSpPr/>
          <p:nvPr/>
        </p:nvSpPr>
        <p:spPr>
          <a:xfrm>
            <a:off x="9149195" y="4461010"/>
            <a:ext cx="1852629" cy="885372"/>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C00000"/>
                </a:solidFill>
              </a:rPr>
              <a:t>الكتبة</a:t>
            </a:r>
          </a:p>
        </p:txBody>
      </p:sp>
      <p:sp>
        <p:nvSpPr>
          <p:cNvPr id="5" name="مستطيل 4">
            <a:extLst>
              <a:ext uri="{FF2B5EF4-FFF2-40B4-BE49-F238E27FC236}">
                <a16:creationId xmlns:a16="http://schemas.microsoft.com/office/drawing/2014/main" id="{F2E5745A-A903-42CB-AC3D-A0CFDFD9A956}"/>
              </a:ext>
            </a:extLst>
          </p:cNvPr>
          <p:cNvSpPr/>
          <p:nvPr/>
        </p:nvSpPr>
        <p:spPr>
          <a:xfrm>
            <a:off x="9149194" y="5513516"/>
            <a:ext cx="1840983" cy="885372"/>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C00000"/>
                </a:solidFill>
              </a:rPr>
              <a:t>الحفظة</a:t>
            </a:r>
          </a:p>
        </p:txBody>
      </p:sp>
      <p:pic>
        <p:nvPicPr>
          <p:cNvPr id="20" name="Picture 2" descr="مكتبة سكرابز العرب: اجمل سكرابز الورود للفوتوشوب والتصميم">
            <a:extLst>
              <a:ext uri="{FF2B5EF4-FFF2-40B4-BE49-F238E27FC236}">
                <a16:creationId xmlns:a16="http://schemas.microsoft.com/office/drawing/2014/main" id="{1A8932FE-CF69-4787-9FB2-62BB168CC1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692" t="26095"/>
          <a:stretch/>
        </p:blipFill>
        <p:spPr bwMode="auto">
          <a:xfrm>
            <a:off x="9691733" y="5288487"/>
            <a:ext cx="3280989" cy="2842435"/>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3">
            <a:extLst>
              <a:ext uri="{FF2B5EF4-FFF2-40B4-BE49-F238E27FC236}">
                <a16:creationId xmlns:a16="http://schemas.microsoft.com/office/drawing/2014/main" id="{EE6833A6-57AE-44F7-B89A-4DA729FFCED3}"/>
              </a:ext>
            </a:extLst>
          </p:cNvPr>
          <p:cNvSpPr/>
          <p:nvPr/>
        </p:nvSpPr>
        <p:spPr>
          <a:xfrm>
            <a:off x="7079979" y="4444458"/>
            <a:ext cx="1852629" cy="885372"/>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C00000"/>
                </a:solidFill>
              </a:rPr>
              <a:t>كتابة أقوال العباد وأفعالهم</a:t>
            </a:r>
          </a:p>
        </p:txBody>
      </p:sp>
      <p:sp>
        <p:nvSpPr>
          <p:cNvPr id="7" name="مستطيل 6">
            <a:extLst>
              <a:ext uri="{FF2B5EF4-FFF2-40B4-BE49-F238E27FC236}">
                <a16:creationId xmlns:a16="http://schemas.microsoft.com/office/drawing/2014/main" id="{66319524-513B-43E5-90E0-F3A28C320D5C}"/>
              </a:ext>
            </a:extLst>
          </p:cNvPr>
          <p:cNvSpPr/>
          <p:nvPr/>
        </p:nvSpPr>
        <p:spPr>
          <a:xfrm>
            <a:off x="7091892" y="5496641"/>
            <a:ext cx="1852629" cy="885372"/>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C00000"/>
                </a:solidFill>
              </a:rPr>
              <a:t>حفظ الإنسان عمومًا وحراسة المؤمنين</a:t>
            </a:r>
          </a:p>
        </p:txBody>
      </p:sp>
      <p:sp>
        <p:nvSpPr>
          <p:cNvPr id="6" name="مستطيل 5">
            <a:extLst>
              <a:ext uri="{FF2B5EF4-FFF2-40B4-BE49-F238E27FC236}">
                <a16:creationId xmlns:a16="http://schemas.microsoft.com/office/drawing/2014/main" id="{737C529A-41B8-43C1-B803-36C56AD8746C}"/>
              </a:ext>
            </a:extLst>
          </p:cNvPr>
          <p:cNvSpPr/>
          <p:nvPr/>
        </p:nvSpPr>
        <p:spPr>
          <a:xfrm>
            <a:off x="206764" y="6188074"/>
            <a:ext cx="2090637" cy="523220"/>
          </a:xfrm>
          <a:prstGeom prst="rect">
            <a:avLst/>
          </a:prstGeom>
          <a:solidFill>
            <a:schemeClr val="accent5">
              <a:lumMod val="20000"/>
              <a:lumOff val="80000"/>
            </a:schemeClr>
          </a:solidFill>
          <a:ln>
            <a:solidFill>
              <a:schemeClr val="bg1">
                <a:lumMod val="75000"/>
              </a:schemeClr>
            </a:solidFill>
          </a:ln>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ar-SA" sz="2800" b="1" cap="none" spc="0" dirty="0">
                <a:ln w="0"/>
                <a:solidFill>
                  <a:srgbClr val="002060"/>
                </a:solidFill>
                <a:effectLst>
                  <a:outerShdw blurRad="38100" dist="19050" dir="2700000" algn="tl" rotWithShape="0">
                    <a:schemeClr val="dk1">
                      <a:alpha val="40000"/>
                    </a:schemeClr>
                  </a:outerShdw>
                </a:effectLst>
              </a:rPr>
              <a:t>المقدمة والنتيجة</a:t>
            </a:r>
          </a:p>
        </p:txBody>
      </p:sp>
    </p:spTree>
    <p:extLst>
      <p:ext uri="{BB962C8B-B14F-4D97-AF65-F5344CB8AC3E}">
        <p14:creationId xmlns:p14="http://schemas.microsoft.com/office/powerpoint/2010/main" val="180580521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1000"/>
                                        <p:tgtEl>
                                          <p:spTgt spid="36"/>
                                        </p:tgtEl>
                                      </p:cBhvr>
                                    </p:animEffect>
                                    <p:anim calcmode="lin" valueType="num">
                                      <p:cBhvr>
                                        <p:cTn id="34" dur="1000" fill="hold"/>
                                        <p:tgtEl>
                                          <p:spTgt spid="36"/>
                                        </p:tgtEl>
                                        <p:attrNameLst>
                                          <p:attrName>ppt_x</p:attrName>
                                        </p:attrNameLst>
                                      </p:cBhvr>
                                      <p:tavLst>
                                        <p:tav tm="0">
                                          <p:val>
                                            <p:strVal val="#ppt_x"/>
                                          </p:val>
                                        </p:tav>
                                        <p:tav tm="100000">
                                          <p:val>
                                            <p:strVal val="#ppt_x"/>
                                          </p:val>
                                        </p:tav>
                                      </p:tavLst>
                                    </p:anim>
                                    <p:anim calcmode="lin" valueType="num">
                                      <p:cBhvr>
                                        <p:cTn id="35"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1000"/>
                                        <p:tgtEl>
                                          <p:spTgt spid="3"/>
                                        </p:tgtEl>
                                      </p:cBhvr>
                                    </p:animEffect>
                                    <p:anim calcmode="lin" valueType="num">
                                      <p:cBhvr>
                                        <p:cTn id="41" dur="1000" fill="hold"/>
                                        <p:tgtEl>
                                          <p:spTgt spid="3"/>
                                        </p:tgtEl>
                                        <p:attrNameLst>
                                          <p:attrName>ppt_x</p:attrName>
                                        </p:attrNameLst>
                                      </p:cBhvr>
                                      <p:tavLst>
                                        <p:tav tm="0">
                                          <p:val>
                                            <p:strVal val="#ppt_x"/>
                                          </p:val>
                                        </p:tav>
                                        <p:tav tm="100000">
                                          <p:val>
                                            <p:strVal val="#ppt_x"/>
                                          </p:val>
                                        </p:tav>
                                      </p:tavLst>
                                    </p:anim>
                                    <p:anim calcmode="lin" valueType="num">
                                      <p:cBhvr>
                                        <p:cTn id="42" dur="1000" fill="hold"/>
                                        <p:tgtEl>
                                          <p:spTgt spid="3"/>
                                        </p:tgtEl>
                                        <p:attrNameLst>
                                          <p:attrName>ppt_y</p:attrName>
                                        </p:attrNameLst>
                                      </p:cBhvr>
                                      <p:tavLst>
                                        <p:tav tm="0">
                                          <p:val>
                                            <p:strVal val="#ppt_y-.1"/>
                                          </p:val>
                                        </p:tav>
                                        <p:tav tm="100000">
                                          <p:val>
                                            <p:strVal val="#ppt_y"/>
                                          </p:val>
                                        </p:tav>
                                      </p:tavLst>
                                    </p:anim>
                                  </p:childTnLst>
                                </p:cTn>
                              </p:par>
                              <p:par>
                                <p:cTn id="43" presetID="47" presetClass="entr" presetSubtype="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1000"/>
                                        <p:tgtEl>
                                          <p:spTgt spid="4"/>
                                        </p:tgtEl>
                                      </p:cBhvr>
                                    </p:animEffect>
                                    <p:anim calcmode="lin" valueType="num">
                                      <p:cBhvr>
                                        <p:cTn id="46" dur="1000" fill="hold"/>
                                        <p:tgtEl>
                                          <p:spTgt spid="4"/>
                                        </p:tgtEl>
                                        <p:attrNameLst>
                                          <p:attrName>ppt_x</p:attrName>
                                        </p:attrNameLst>
                                      </p:cBhvr>
                                      <p:tavLst>
                                        <p:tav tm="0">
                                          <p:val>
                                            <p:strVal val="#ppt_x"/>
                                          </p:val>
                                        </p:tav>
                                        <p:tav tm="100000">
                                          <p:val>
                                            <p:strVal val="#ppt_x"/>
                                          </p:val>
                                        </p:tav>
                                      </p:tavLst>
                                    </p:anim>
                                    <p:anim calcmode="lin" valueType="num">
                                      <p:cBhvr>
                                        <p:cTn id="4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1000"/>
                                        <p:tgtEl>
                                          <p:spTgt spid="39"/>
                                        </p:tgtEl>
                                      </p:cBhvr>
                                    </p:animEffect>
                                    <p:anim calcmode="lin" valueType="num">
                                      <p:cBhvr>
                                        <p:cTn id="53" dur="1000" fill="hold"/>
                                        <p:tgtEl>
                                          <p:spTgt spid="39"/>
                                        </p:tgtEl>
                                        <p:attrNameLst>
                                          <p:attrName>ppt_x</p:attrName>
                                        </p:attrNameLst>
                                      </p:cBhvr>
                                      <p:tavLst>
                                        <p:tav tm="0">
                                          <p:val>
                                            <p:strVal val="#ppt_x"/>
                                          </p:val>
                                        </p:tav>
                                        <p:tav tm="100000">
                                          <p:val>
                                            <p:strVal val="#ppt_x"/>
                                          </p:val>
                                        </p:tav>
                                      </p:tavLst>
                                    </p:anim>
                                    <p:anim calcmode="lin" valueType="num">
                                      <p:cBhvr>
                                        <p:cTn id="5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7" presetClass="entr" presetSubtype="0"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fade">
                                      <p:cBhvr>
                                        <p:cTn id="59" dur="1000"/>
                                        <p:tgtEl>
                                          <p:spTgt spid="7"/>
                                        </p:tgtEl>
                                      </p:cBhvr>
                                    </p:animEffect>
                                    <p:anim calcmode="lin" valueType="num">
                                      <p:cBhvr>
                                        <p:cTn id="60" dur="1000" fill="hold"/>
                                        <p:tgtEl>
                                          <p:spTgt spid="7"/>
                                        </p:tgtEl>
                                        <p:attrNameLst>
                                          <p:attrName>ppt_x</p:attrName>
                                        </p:attrNameLst>
                                      </p:cBhvr>
                                      <p:tavLst>
                                        <p:tav tm="0">
                                          <p:val>
                                            <p:strVal val="#ppt_x"/>
                                          </p:val>
                                        </p:tav>
                                        <p:tav tm="100000">
                                          <p:val>
                                            <p:strVal val="#ppt_x"/>
                                          </p:val>
                                        </p:tav>
                                      </p:tavLst>
                                    </p:anim>
                                    <p:anim calcmode="lin" valueType="num">
                                      <p:cBhvr>
                                        <p:cTn id="61" dur="1000" fill="hold"/>
                                        <p:tgtEl>
                                          <p:spTgt spid="7"/>
                                        </p:tgtEl>
                                        <p:attrNameLst>
                                          <p:attrName>ppt_y</p:attrName>
                                        </p:attrNameLst>
                                      </p:cBhvr>
                                      <p:tavLst>
                                        <p:tav tm="0">
                                          <p:val>
                                            <p:strVal val="#ppt_y-.1"/>
                                          </p:val>
                                        </p:tav>
                                        <p:tav tm="100000">
                                          <p:val>
                                            <p:strVal val="#ppt_y"/>
                                          </p:val>
                                        </p:tav>
                                      </p:tavLst>
                                    </p:anim>
                                  </p:childTnLst>
                                </p:cTn>
                              </p:par>
                              <p:par>
                                <p:cTn id="62" presetID="47" presetClass="entr" presetSubtype="0" fill="hold" grpId="0" nodeType="withEffect">
                                  <p:stCondLst>
                                    <p:cond delay="0"/>
                                  </p:stCondLst>
                                  <p:childTnLst>
                                    <p:set>
                                      <p:cBhvr>
                                        <p:cTn id="63" dur="1" fill="hold">
                                          <p:stCondLst>
                                            <p:cond delay="0"/>
                                          </p:stCondLst>
                                        </p:cTn>
                                        <p:tgtEl>
                                          <p:spTgt spid="5"/>
                                        </p:tgtEl>
                                        <p:attrNameLst>
                                          <p:attrName>style.visibility</p:attrName>
                                        </p:attrNameLst>
                                      </p:cBhvr>
                                      <p:to>
                                        <p:strVal val="visible"/>
                                      </p:to>
                                    </p:set>
                                    <p:animEffect transition="in" filter="fade">
                                      <p:cBhvr>
                                        <p:cTn id="64" dur="1000"/>
                                        <p:tgtEl>
                                          <p:spTgt spid="5"/>
                                        </p:tgtEl>
                                      </p:cBhvr>
                                    </p:animEffect>
                                    <p:anim calcmode="lin" valueType="num">
                                      <p:cBhvr>
                                        <p:cTn id="65" dur="1000" fill="hold"/>
                                        <p:tgtEl>
                                          <p:spTgt spid="5"/>
                                        </p:tgtEl>
                                        <p:attrNameLst>
                                          <p:attrName>ppt_x</p:attrName>
                                        </p:attrNameLst>
                                      </p:cBhvr>
                                      <p:tavLst>
                                        <p:tav tm="0">
                                          <p:val>
                                            <p:strVal val="#ppt_x"/>
                                          </p:val>
                                        </p:tav>
                                        <p:tav tm="100000">
                                          <p:val>
                                            <p:strVal val="#ppt_x"/>
                                          </p:val>
                                        </p:tav>
                                      </p:tavLst>
                                    </p:anim>
                                    <p:anim calcmode="lin" valueType="num">
                                      <p:cBhvr>
                                        <p:cTn id="6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 grpId="0" animBg="1"/>
      <p:bldP spid="3" grpId="0" animBg="1"/>
      <p:bldP spid="5" grpId="0" animBg="1"/>
      <p:bldP spid="4"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مربع نص 15">
            <a:extLst>
              <a:ext uri="{FF2B5EF4-FFF2-40B4-BE49-F238E27FC236}">
                <a16:creationId xmlns:a16="http://schemas.microsoft.com/office/drawing/2014/main" id="{AC0B004D-B56E-4722-9BDE-5EBBE4868111}"/>
              </a:ext>
            </a:extLst>
          </p:cNvPr>
          <p:cNvSpPr txBox="1"/>
          <p:nvPr/>
        </p:nvSpPr>
        <p:spPr>
          <a:xfrm>
            <a:off x="2591438" y="2442981"/>
            <a:ext cx="3403245" cy="954107"/>
          </a:xfrm>
          <a:prstGeom prst="rect">
            <a:avLst/>
          </a:prstGeom>
          <a:ln>
            <a:solidFill>
              <a:srgbClr val="C0000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ar-SA" sz="2800" b="1" dirty="0">
                <a:solidFill>
                  <a:srgbClr val="DA0000"/>
                </a:solidFill>
                <a:latin typeface="AraAlBayan-Bold"/>
              </a:rPr>
              <a:t>.....................................................</a:t>
            </a:r>
            <a:endParaRPr lang="ar-SA" sz="2800" b="1" i="0" u="none" strike="noStrike" baseline="0" dirty="0">
              <a:solidFill>
                <a:srgbClr val="DA0000"/>
              </a:solidFill>
              <a:latin typeface="AraAlBayan-Bold"/>
            </a:endParaRPr>
          </a:p>
        </p:txBody>
      </p:sp>
      <p:sp>
        <p:nvSpPr>
          <p:cNvPr id="13" name="مربع نص 12">
            <a:extLst>
              <a:ext uri="{FF2B5EF4-FFF2-40B4-BE49-F238E27FC236}">
                <a16:creationId xmlns:a16="http://schemas.microsoft.com/office/drawing/2014/main" id="{118DBD2D-8549-43B8-8CB3-7348C35D9C92}"/>
              </a:ext>
            </a:extLst>
          </p:cNvPr>
          <p:cNvSpPr txBox="1"/>
          <p:nvPr/>
        </p:nvSpPr>
        <p:spPr>
          <a:xfrm>
            <a:off x="2591438" y="2442982"/>
            <a:ext cx="3403245" cy="954107"/>
          </a:xfrm>
          <a:prstGeom prst="rect">
            <a:avLst/>
          </a:prstGeom>
          <a:ln>
            <a:solidFill>
              <a:srgbClr val="C0000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ar-SA" sz="2800" b="1" i="0" u="none" strike="noStrike" baseline="0" dirty="0">
                <a:solidFill>
                  <a:srgbClr val="DA0000"/>
                </a:solidFill>
                <a:latin typeface="AraAlBayan-Bold"/>
              </a:rPr>
              <a:t>المشركون الذين عبدوهم من دون الله.</a:t>
            </a:r>
            <a:endParaRPr lang="ar-SA" sz="2800" dirty="0"/>
          </a:p>
        </p:txBody>
      </p:sp>
      <p:sp>
        <p:nvSpPr>
          <p:cNvPr id="5" name="مستطيل: زوايا مستديرة 4">
            <a:extLst>
              <a:ext uri="{FF2B5EF4-FFF2-40B4-BE49-F238E27FC236}">
                <a16:creationId xmlns:a16="http://schemas.microsoft.com/office/drawing/2014/main" id="{95B35F02-C5FB-4CC1-AA32-F725DDABDEF8}"/>
              </a:ext>
            </a:extLst>
          </p:cNvPr>
          <p:cNvSpPr/>
          <p:nvPr/>
        </p:nvSpPr>
        <p:spPr>
          <a:xfrm>
            <a:off x="2831823" y="316362"/>
            <a:ext cx="6882020" cy="624544"/>
          </a:xfrm>
          <a:prstGeom prst="roundRect">
            <a:avLst/>
          </a:prstGeom>
          <a:solidFill>
            <a:srgbClr val="D1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a:solidFill>
                  <a:schemeClr val="accent1">
                    <a:lumMod val="75000"/>
                  </a:schemeClr>
                </a:solidFill>
                <a:latin typeface="Tajawal" panose="00000500000000000000" pitchFamily="2" charset="-78"/>
              </a:rPr>
              <a:t>صور من الضلال في شأن الملائكة -عليهم السلام-.</a:t>
            </a:r>
          </a:p>
        </p:txBody>
      </p:sp>
      <p:sp>
        <p:nvSpPr>
          <p:cNvPr id="6" name="مستطيل 5">
            <a:extLst>
              <a:ext uri="{FF2B5EF4-FFF2-40B4-BE49-F238E27FC236}">
                <a16:creationId xmlns:a16="http://schemas.microsoft.com/office/drawing/2014/main" id="{16CC950B-F106-4AB1-B380-0BEA98055F62}"/>
              </a:ext>
            </a:extLst>
          </p:cNvPr>
          <p:cNvSpPr/>
          <p:nvPr/>
        </p:nvSpPr>
        <p:spPr>
          <a:xfrm>
            <a:off x="3436159" y="940906"/>
            <a:ext cx="5673348" cy="584775"/>
          </a:xfrm>
          <a:prstGeom prst="rect">
            <a:avLst/>
          </a:prstGeom>
          <a:noFill/>
        </p:spPr>
        <p:txBody>
          <a:bodyPr wrap="none" lIns="91440" tIns="45720" rIns="91440" bIns="45720">
            <a:spAutoFit/>
          </a:bodyPr>
          <a:lstStyle/>
          <a:p>
            <a:pPr algn="ctr"/>
            <a:r>
              <a:rPr lang="ar-SA" sz="3200" b="1" u="sng" cap="none" spc="0" dirty="0">
                <a:ln w="0"/>
                <a:solidFill>
                  <a:schemeClr val="tx1"/>
                </a:solidFill>
                <a:effectLst>
                  <a:outerShdw blurRad="38100" dist="19050" dir="2700000" algn="tl" rotWithShape="0">
                    <a:schemeClr val="dk1">
                      <a:alpha val="40000"/>
                    </a:schemeClr>
                  </a:outerShdw>
                </a:effectLst>
              </a:rPr>
              <a:t>وقد ضل في شأن الملائكة طوائف، منهم :</a:t>
            </a:r>
          </a:p>
        </p:txBody>
      </p:sp>
      <p:pic>
        <p:nvPicPr>
          <p:cNvPr id="9" name="صورة 8" descr="صورة تحتوي على خزانة, خشبي, خشب, باب&#10;&#10;تم إنشاء الوصف تلقائياً">
            <a:extLst>
              <a:ext uri="{FF2B5EF4-FFF2-40B4-BE49-F238E27FC236}">
                <a16:creationId xmlns:a16="http://schemas.microsoft.com/office/drawing/2014/main" id="{F4A0AFA0-EE61-495C-BE0F-11125CA59B3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243836">
            <a:off x="5199193" y="1376910"/>
            <a:ext cx="7596683" cy="5697513"/>
          </a:xfrm>
          <a:prstGeom prst="rect">
            <a:avLst/>
          </a:prstGeom>
        </p:spPr>
      </p:pic>
      <p:pic>
        <p:nvPicPr>
          <p:cNvPr id="10" name="صورة 9" descr="صورة تحتوي على رسم&#10;&#10;تم إنشاء الوصف تلقائياً">
            <a:extLst>
              <a:ext uri="{FF2B5EF4-FFF2-40B4-BE49-F238E27FC236}">
                <a16:creationId xmlns:a16="http://schemas.microsoft.com/office/drawing/2014/main" id="{46DF5F50-132C-47E7-ADD8-48289288322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38800" y1="33790" x2="38800" y2="33790"/>
                        <a14:foregroundMark x1="38600" y1="33486" x2="38600" y2="33486"/>
                        <a14:foregroundMark x1="38600" y1="33333" x2="28800" y2="32877"/>
                        <a14:foregroundMark x1="72600" y1="15068" x2="72600" y2="15068"/>
                        <a14:foregroundMark x1="72800" y1="15068" x2="80800" y2="17047"/>
                        <a14:foregroundMark x1="79800" y1="18265" x2="80200" y2="36986"/>
                        <a14:foregroundMark x1="80200" y1="36986" x2="77800" y2="38813"/>
                        <a14:foregroundMark x1="63600" y1="53729" x2="64200" y2="57534"/>
                      </a14:backgroundRemoval>
                    </a14:imgEffect>
                  </a14:imgLayer>
                </a14:imgProps>
              </a:ext>
              <a:ext uri="{28A0092B-C50C-407E-A947-70E740481C1C}">
                <a14:useLocalDpi xmlns:a14="http://schemas.microsoft.com/office/drawing/2010/main" val="0"/>
              </a:ext>
            </a:extLst>
          </a:blip>
          <a:stretch>
            <a:fillRect/>
          </a:stretch>
        </p:blipFill>
        <p:spPr>
          <a:xfrm flipH="1">
            <a:off x="-111162" y="2620277"/>
            <a:ext cx="3403245" cy="4471864"/>
          </a:xfrm>
          <a:prstGeom prst="rect">
            <a:avLst/>
          </a:prstGeom>
        </p:spPr>
      </p:pic>
      <p:sp>
        <p:nvSpPr>
          <p:cNvPr id="11" name="مستطيل 10">
            <a:extLst>
              <a:ext uri="{FF2B5EF4-FFF2-40B4-BE49-F238E27FC236}">
                <a16:creationId xmlns:a16="http://schemas.microsoft.com/office/drawing/2014/main" id="{2D0638EA-B9F0-4F64-A62B-05251D2BF68A}"/>
              </a:ext>
            </a:extLst>
          </p:cNvPr>
          <p:cNvSpPr/>
          <p:nvPr/>
        </p:nvSpPr>
        <p:spPr>
          <a:xfrm>
            <a:off x="3219690" y="1813405"/>
            <a:ext cx="2146742" cy="584775"/>
          </a:xfrm>
          <a:prstGeom prst="rect">
            <a:avLst/>
          </a:prstGeom>
          <a:solidFill>
            <a:schemeClr val="accent5">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ar-SA" sz="3200" b="1" cap="none" spc="0" dirty="0">
                <a:ln w="0"/>
                <a:solidFill>
                  <a:srgbClr val="002060"/>
                </a:solidFill>
                <a:effectLst>
                  <a:outerShdw blurRad="38100" dist="19050" dir="2700000" algn="tl" rotWithShape="0">
                    <a:schemeClr val="dk1">
                      <a:alpha val="40000"/>
                    </a:schemeClr>
                  </a:outerShdw>
                </a:effectLst>
              </a:rPr>
              <a:t>الطائفة الأولى:</a:t>
            </a:r>
          </a:p>
        </p:txBody>
      </p:sp>
      <p:sp>
        <p:nvSpPr>
          <p:cNvPr id="14" name="مستطيل 13">
            <a:extLst>
              <a:ext uri="{FF2B5EF4-FFF2-40B4-BE49-F238E27FC236}">
                <a16:creationId xmlns:a16="http://schemas.microsoft.com/office/drawing/2014/main" id="{E98A3E19-E3A1-42C7-B47E-80C1FB2ECEA3}"/>
              </a:ext>
            </a:extLst>
          </p:cNvPr>
          <p:cNvSpPr/>
          <p:nvPr/>
        </p:nvSpPr>
        <p:spPr>
          <a:xfrm>
            <a:off x="7067534" y="2880791"/>
            <a:ext cx="4265274" cy="2554545"/>
          </a:xfrm>
          <a:prstGeom prst="rect">
            <a:avLst/>
          </a:prstGeom>
          <a:noFill/>
        </p:spPr>
        <p:txBody>
          <a:bodyPr wrap="square" lIns="91440" tIns="45720" rIns="91440" bIns="45720">
            <a:spAutoFit/>
          </a:bodyPr>
          <a:lstStyle/>
          <a:p>
            <a:pPr algn="ctr"/>
            <a:r>
              <a:rPr lang="ar-SA" sz="3200" b="1" i="0" dirty="0">
                <a:solidFill>
                  <a:schemeClr val="accent6">
                    <a:lumMod val="75000"/>
                  </a:schemeClr>
                </a:solidFill>
                <a:effectLst/>
                <a:latin typeface="Traditional Arabic" panose="02020603050405020304" pitchFamily="18" charset="-78"/>
                <a:cs typeface="Traditional Arabic" panose="02020603050405020304" pitchFamily="18" charset="-78"/>
              </a:rPr>
              <a:t>قال تعالى: {وَيَوْمَ يَحْشُرُهُمْ جَمِيعًا ثُمَّ يَقُولُ لِلْمَلَائِكَةِ </a:t>
            </a:r>
            <a:r>
              <a:rPr lang="ar-SA" sz="3200" b="1" i="0" dirty="0" err="1">
                <a:solidFill>
                  <a:schemeClr val="accent6">
                    <a:lumMod val="75000"/>
                  </a:schemeClr>
                </a:solidFill>
                <a:effectLst/>
                <a:latin typeface="Traditional Arabic" panose="02020603050405020304" pitchFamily="18" charset="-78"/>
                <a:cs typeface="Traditional Arabic" panose="02020603050405020304" pitchFamily="18" charset="-78"/>
              </a:rPr>
              <a:t>أَهَٰؤُلَاءِ</a:t>
            </a:r>
            <a:r>
              <a:rPr lang="ar-SA" sz="3200" b="1" i="0" dirty="0">
                <a:solidFill>
                  <a:schemeClr val="accent6">
                    <a:lumMod val="75000"/>
                  </a:schemeClr>
                </a:solidFill>
                <a:effectLst/>
                <a:latin typeface="Traditional Arabic" panose="02020603050405020304" pitchFamily="18" charset="-78"/>
                <a:cs typeface="Traditional Arabic" panose="02020603050405020304" pitchFamily="18" charset="-78"/>
              </a:rPr>
              <a:t> إِيَّاكُمْ كَانُوا يَعْبُدُونَ * قَالُوا سُبْحَانَكَ أَنتَ وَلِيُّنَا مِن دُونِهِم ۖ بَلْ كَانُوا يَعْبُدُونَ الْجِنَّ ۖ أَكْثَرُهُم بِهِم مُّؤْمِنُونَ}</a:t>
            </a:r>
            <a:endParaRPr lang="ar-SA" sz="3200" b="0" cap="none" spc="0" dirty="0">
              <a:ln w="0"/>
              <a:solidFill>
                <a:schemeClr val="accent6">
                  <a:lumMod val="75000"/>
                </a:schemeClr>
              </a:solidFill>
              <a:effectLst>
                <a:outerShdw blurRad="38100" dist="19050" dir="2700000" algn="tl" rotWithShape="0">
                  <a:schemeClr val="dk1">
                    <a:alpha val="40000"/>
                  </a:schemeClr>
                </a:outerShdw>
              </a:effectLst>
            </a:endParaRPr>
          </a:p>
        </p:txBody>
      </p:sp>
      <p:pic>
        <p:nvPicPr>
          <p:cNvPr id="17" name="صورة 16">
            <a:extLst>
              <a:ext uri="{FF2B5EF4-FFF2-40B4-BE49-F238E27FC236}">
                <a16:creationId xmlns:a16="http://schemas.microsoft.com/office/drawing/2014/main" id="{7477256C-2B9F-414D-BC66-C118EF1DF00F}"/>
              </a:ext>
            </a:extLst>
          </p:cNvPr>
          <p:cNvPicPr>
            <a:picLocks noChangeAspect="1"/>
          </p:cNvPicPr>
          <p:nvPr/>
        </p:nvPicPr>
        <p:blipFill rotWithShape="1">
          <a:blip r:embed="rId6">
            <a:extLst>
              <a:ext uri="{28A0092B-C50C-407E-A947-70E740481C1C}">
                <a14:useLocalDpi xmlns:a14="http://schemas.microsoft.com/office/drawing/2010/main" val="0"/>
              </a:ext>
            </a:extLst>
          </a:blip>
          <a:srcRect l="42026" t="53255"/>
          <a:stretch/>
        </p:blipFill>
        <p:spPr>
          <a:xfrm flipH="1">
            <a:off x="3119517" y="3460912"/>
            <a:ext cx="3486520" cy="2263963"/>
          </a:xfrm>
          <a:prstGeom prst="rect">
            <a:avLst/>
          </a:prstGeom>
        </p:spPr>
      </p:pic>
      <p:sp>
        <p:nvSpPr>
          <p:cNvPr id="18" name="مستطيل 17">
            <a:extLst>
              <a:ext uri="{FF2B5EF4-FFF2-40B4-BE49-F238E27FC236}">
                <a16:creationId xmlns:a16="http://schemas.microsoft.com/office/drawing/2014/main" id="{CC88D08D-BE8A-4F1B-8D8D-383D929BF73B}"/>
              </a:ext>
            </a:extLst>
          </p:cNvPr>
          <p:cNvSpPr/>
          <p:nvPr/>
        </p:nvSpPr>
        <p:spPr>
          <a:xfrm>
            <a:off x="3227765" y="4311952"/>
            <a:ext cx="2632062" cy="830997"/>
          </a:xfrm>
          <a:prstGeom prst="rect">
            <a:avLst/>
          </a:prstGeom>
          <a:noFill/>
        </p:spPr>
        <p:txBody>
          <a:bodyPr wrap="square" lIns="91440" tIns="45720" rIns="91440" bIns="45720">
            <a:spAutoFit/>
          </a:bodyPr>
          <a:lstStyle/>
          <a:p>
            <a:pPr algn="ctr"/>
            <a:r>
              <a:rPr lang="ar-SA" sz="2400" b="1" cap="none" spc="0" dirty="0">
                <a:ln w="0"/>
                <a:solidFill>
                  <a:schemeClr val="bg1"/>
                </a:solidFill>
                <a:effectLst>
                  <a:outerShdw blurRad="38100" dist="19050" dir="2700000" algn="tl" rotWithShape="0">
                    <a:schemeClr val="dk1">
                      <a:alpha val="40000"/>
                    </a:schemeClr>
                  </a:outerShdw>
                </a:effectLst>
              </a:rPr>
              <a:t>استنبط/ي الطائفة الأولى من خلال الآيات!</a:t>
            </a:r>
          </a:p>
        </p:txBody>
      </p:sp>
      <p:sp>
        <p:nvSpPr>
          <p:cNvPr id="2" name="مستطيل 1">
            <a:extLst>
              <a:ext uri="{FF2B5EF4-FFF2-40B4-BE49-F238E27FC236}">
                <a16:creationId xmlns:a16="http://schemas.microsoft.com/office/drawing/2014/main" id="{B348126E-C6B5-4A51-B694-CD8D1B76FE83}"/>
              </a:ext>
            </a:extLst>
          </p:cNvPr>
          <p:cNvSpPr/>
          <p:nvPr/>
        </p:nvSpPr>
        <p:spPr>
          <a:xfrm>
            <a:off x="113799" y="6188074"/>
            <a:ext cx="2276585" cy="523220"/>
          </a:xfrm>
          <a:prstGeom prst="rect">
            <a:avLst/>
          </a:prstGeom>
          <a:solidFill>
            <a:schemeClr val="accent5">
              <a:lumMod val="20000"/>
              <a:lumOff val="80000"/>
            </a:schemeClr>
          </a:solidFill>
          <a:ln>
            <a:solidFill>
              <a:schemeClr val="bg1">
                <a:lumMod val="75000"/>
              </a:schemeClr>
            </a:solidFill>
          </a:ln>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ar-SA" sz="2800" b="1" cap="none" spc="0" dirty="0">
                <a:ln w="0"/>
                <a:solidFill>
                  <a:srgbClr val="002060"/>
                </a:solidFill>
                <a:effectLst>
                  <a:outerShdw blurRad="38100" dist="19050" dir="2700000" algn="tl" rotWithShape="0">
                    <a:schemeClr val="dk1">
                      <a:alpha val="40000"/>
                    </a:schemeClr>
                  </a:outerShdw>
                </a:effectLst>
              </a:rPr>
              <a:t>الاستنباط والتحليل</a:t>
            </a:r>
          </a:p>
        </p:txBody>
      </p:sp>
    </p:spTree>
    <p:extLst>
      <p:ext uri="{BB962C8B-B14F-4D97-AF65-F5344CB8AC3E}">
        <p14:creationId xmlns:p14="http://schemas.microsoft.com/office/powerpoint/2010/main" val="328725837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1000"/>
                                        <p:tgtEl>
                                          <p:spTgt spid="18"/>
                                        </p:tgtEl>
                                      </p:cBhvr>
                                    </p:animEffect>
                                    <p:anim calcmode="lin" valueType="num">
                                      <p:cBhvr>
                                        <p:cTn id="40" dur="1000" fill="hold"/>
                                        <p:tgtEl>
                                          <p:spTgt spid="18"/>
                                        </p:tgtEl>
                                        <p:attrNameLst>
                                          <p:attrName>ppt_x</p:attrName>
                                        </p:attrNameLst>
                                      </p:cBhvr>
                                      <p:tavLst>
                                        <p:tav tm="0">
                                          <p:val>
                                            <p:strVal val="#ppt_x"/>
                                          </p:val>
                                        </p:tav>
                                        <p:tav tm="100000">
                                          <p:val>
                                            <p:strVal val="#ppt_x"/>
                                          </p:val>
                                        </p:tav>
                                      </p:tavLst>
                                    </p:anim>
                                    <p:anim calcmode="lin" valueType="num">
                                      <p:cBhvr>
                                        <p:cTn id="41" dur="1000" fill="hold"/>
                                        <p:tgtEl>
                                          <p:spTgt spid="18"/>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1000"/>
                                        <p:tgtEl>
                                          <p:spTgt spid="16"/>
                                        </p:tgtEl>
                                      </p:cBhvr>
                                    </p:animEffect>
                                    <p:anim calcmode="lin" valueType="num">
                                      <p:cBhvr>
                                        <p:cTn id="45" dur="1000" fill="hold"/>
                                        <p:tgtEl>
                                          <p:spTgt spid="16"/>
                                        </p:tgtEl>
                                        <p:attrNameLst>
                                          <p:attrName>ppt_x</p:attrName>
                                        </p:attrNameLst>
                                      </p:cBhvr>
                                      <p:tavLst>
                                        <p:tav tm="0">
                                          <p:val>
                                            <p:strVal val="#ppt_x"/>
                                          </p:val>
                                        </p:tav>
                                        <p:tav tm="100000">
                                          <p:val>
                                            <p:strVal val="#ppt_x"/>
                                          </p:val>
                                        </p:tav>
                                      </p:tavLst>
                                    </p:anim>
                                    <p:anim calcmode="lin" valueType="num">
                                      <p:cBhvr>
                                        <p:cTn id="46" dur="1000" fill="hold"/>
                                        <p:tgtEl>
                                          <p:spTgt spid="16"/>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anim calcmode="lin" valueType="num">
                                      <p:cBhvr>
                                        <p:cTn id="57" dur="1000" fill="hold"/>
                                        <p:tgtEl>
                                          <p:spTgt spid="13"/>
                                        </p:tgtEl>
                                        <p:attrNameLst>
                                          <p:attrName>ppt_x</p:attrName>
                                        </p:attrNameLst>
                                      </p:cBhvr>
                                      <p:tavLst>
                                        <p:tav tm="0">
                                          <p:val>
                                            <p:strVal val="#ppt_x"/>
                                          </p:val>
                                        </p:tav>
                                        <p:tav tm="100000">
                                          <p:val>
                                            <p:strVal val="#ppt_x"/>
                                          </p:val>
                                        </p:tav>
                                      </p:tavLst>
                                    </p:anim>
                                    <p:anim calcmode="lin" valueType="num">
                                      <p:cBhvr>
                                        <p:cTn id="5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3" grpId="0" animBg="1"/>
      <p:bldP spid="5" grpId="0" animBg="1"/>
      <p:bldP spid="6" grpId="0"/>
      <p:bldP spid="11" grpId="0" animBg="1"/>
      <p:bldP spid="14"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مربع نص 12">
            <a:extLst>
              <a:ext uri="{FF2B5EF4-FFF2-40B4-BE49-F238E27FC236}">
                <a16:creationId xmlns:a16="http://schemas.microsoft.com/office/drawing/2014/main" id="{118DBD2D-8549-43B8-8CB3-7348C35D9C92}"/>
              </a:ext>
            </a:extLst>
          </p:cNvPr>
          <p:cNvSpPr txBox="1"/>
          <p:nvPr/>
        </p:nvSpPr>
        <p:spPr>
          <a:xfrm>
            <a:off x="2591438" y="2442982"/>
            <a:ext cx="3403245" cy="954107"/>
          </a:xfrm>
          <a:prstGeom prst="rect">
            <a:avLst/>
          </a:prstGeom>
          <a:ln>
            <a:solidFill>
              <a:srgbClr val="C0000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ar-SA" sz="2800" b="1" i="0" u="none" strike="noStrike" baseline="0" dirty="0">
                <a:solidFill>
                  <a:srgbClr val="DA0000"/>
                </a:solidFill>
                <a:latin typeface="AraAlBayan-Bold"/>
              </a:rPr>
              <a:t>المشركون الذين وصفوا الملائكة بأنهم إناث.</a:t>
            </a:r>
            <a:endParaRPr lang="ar-SA" sz="2800" dirty="0"/>
          </a:p>
        </p:txBody>
      </p:sp>
      <p:sp>
        <p:nvSpPr>
          <p:cNvPr id="5" name="مستطيل: زوايا مستديرة 4">
            <a:extLst>
              <a:ext uri="{FF2B5EF4-FFF2-40B4-BE49-F238E27FC236}">
                <a16:creationId xmlns:a16="http://schemas.microsoft.com/office/drawing/2014/main" id="{95B35F02-C5FB-4CC1-AA32-F725DDABDEF8}"/>
              </a:ext>
            </a:extLst>
          </p:cNvPr>
          <p:cNvSpPr/>
          <p:nvPr/>
        </p:nvSpPr>
        <p:spPr>
          <a:xfrm>
            <a:off x="2831823" y="316362"/>
            <a:ext cx="6882020" cy="624544"/>
          </a:xfrm>
          <a:prstGeom prst="roundRect">
            <a:avLst/>
          </a:prstGeom>
          <a:solidFill>
            <a:srgbClr val="D1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a:solidFill>
                  <a:schemeClr val="accent1">
                    <a:lumMod val="75000"/>
                  </a:schemeClr>
                </a:solidFill>
                <a:latin typeface="Tajawal" panose="00000500000000000000" pitchFamily="2" charset="-78"/>
              </a:rPr>
              <a:t>صور من الضلال في شأن الملائكة -عليهم السلام-.</a:t>
            </a:r>
          </a:p>
        </p:txBody>
      </p:sp>
      <p:sp>
        <p:nvSpPr>
          <p:cNvPr id="6" name="مستطيل 5">
            <a:extLst>
              <a:ext uri="{FF2B5EF4-FFF2-40B4-BE49-F238E27FC236}">
                <a16:creationId xmlns:a16="http://schemas.microsoft.com/office/drawing/2014/main" id="{16CC950B-F106-4AB1-B380-0BEA98055F62}"/>
              </a:ext>
            </a:extLst>
          </p:cNvPr>
          <p:cNvSpPr/>
          <p:nvPr/>
        </p:nvSpPr>
        <p:spPr>
          <a:xfrm>
            <a:off x="3436159" y="940906"/>
            <a:ext cx="5673348" cy="584775"/>
          </a:xfrm>
          <a:prstGeom prst="rect">
            <a:avLst/>
          </a:prstGeom>
          <a:noFill/>
        </p:spPr>
        <p:txBody>
          <a:bodyPr wrap="none" lIns="91440" tIns="45720" rIns="91440" bIns="45720">
            <a:spAutoFit/>
          </a:bodyPr>
          <a:lstStyle/>
          <a:p>
            <a:pPr algn="ctr"/>
            <a:r>
              <a:rPr lang="ar-SA" sz="3200" b="1" u="sng" cap="none" spc="0" dirty="0">
                <a:ln w="0"/>
                <a:solidFill>
                  <a:schemeClr val="tx1"/>
                </a:solidFill>
                <a:effectLst>
                  <a:outerShdw blurRad="38100" dist="19050" dir="2700000" algn="tl" rotWithShape="0">
                    <a:schemeClr val="dk1">
                      <a:alpha val="40000"/>
                    </a:schemeClr>
                  </a:outerShdw>
                </a:effectLst>
              </a:rPr>
              <a:t>وقد ضل في شأن الملائكة طوائف، منهم :</a:t>
            </a:r>
          </a:p>
        </p:txBody>
      </p:sp>
      <p:pic>
        <p:nvPicPr>
          <p:cNvPr id="9" name="صورة 8" descr="صورة تحتوي على خزانة, خشبي, خشب, باب&#10;&#10;تم إنشاء الوصف تلقائياً">
            <a:extLst>
              <a:ext uri="{FF2B5EF4-FFF2-40B4-BE49-F238E27FC236}">
                <a16:creationId xmlns:a16="http://schemas.microsoft.com/office/drawing/2014/main" id="{F4A0AFA0-EE61-495C-BE0F-11125CA59B3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243836">
            <a:off x="5200711" y="1376964"/>
            <a:ext cx="7596683" cy="5654685"/>
          </a:xfrm>
          <a:prstGeom prst="rect">
            <a:avLst/>
          </a:prstGeom>
        </p:spPr>
      </p:pic>
      <p:pic>
        <p:nvPicPr>
          <p:cNvPr id="10" name="صورة 9" descr="صورة تحتوي على رسم&#10;&#10;تم إنشاء الوصف تلقائياً">
            <a:extLst>
              <a:ext uri="{FF2B5EF4-FFF2-40B4-BE49-F238E27FC236}">
                <a16:creationId xmlns:a16="http://schemas.microsoft.com/office/drawing/2014/main" id="{46DF5F50-132C-47E7-ADD8-48289288322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38800" y1="33790" x2="38800" y2="33790"/>
                        <a14:foregroundMark x1="38600" y1="33486" x2="38600" y2="33486"/>
                        <a14:foregroundMark x1="38600" y1="33333" x2="28800" y2="32877"/>
                        <a14:foregroundMark x1="72600" y1="15068" x2="72600" y2="15068"/>
                        <a14:foregroundMark x1="72800" y1="15068" x2="80800" y2="17047"/>
                        <a14:foregroundMark x1="79800" y1="18265" x2="80200" y2="36986"/>
                        <a14:foregroundMark x1="80200" y1="36986" x2="77800" y2="38813"/>
                        <a14:foregroundMark x1="63600" y1="53729" x2="64200" y2="57534"/>
                      </a14:backgroundRemoval>
                    </a14:imgEffect>
                  </a14:imgLayer>
                </a14:imgProps>
              </a:ext>
              <a:ext uri="{28A0092B-C50C-407E-A947-70E740481C1C}">
                <a14:useLocalDpi xmlns:a14="http://schemas.microsoft.com/office/drawing/2010/main" val="0"/>
              </a:ext>
            </a:extLst>
          </a:blip>
          <a:stretch>
            <a:fillRect/>
          </a:stretch>
        </p:blipFill>
        <p:spPr>
          <a:xfrm flipH="1">
            <a:off x="-111162" y="2620277"/>
            <a:ext cx="3403245" cy="4471864"/>
          </a:xfrm>
          <a:prstGeom prst="rect">
            <a:avLst/>
          </a:prstGeom>
        </p:spPr>
      </p:pic>
      <p:sp>
        <p:nvSpPr>
          <p:cNvPr id="11" name="مستطيل 10">
            <a:extLst>
              <a:ext uri="{FF2B5EF4-FFF2-40B4-BE49-F238E27FC236}">
                <a16:creationId xmlns:a16="http://schemas.microsoft.com/office/drawing/2014/main" id="{2D0638EA-B9F0-4F64-A62B-05251D2BF68A}"/>
              </a:ext>
            </a:extLst>
          </p:cNvPr>
          <p:cNvSpPr/>
          <p:nvPr/>
        </p:nvSpPr>
        <p:spPr>
          <a:xfrm>
            <a:off x="3217286" y="1813405"/>
            <a:ext cx="2151551" cy="584775"/>
          </a:xfrm>
          <a:prstGeom prst="rect">
            <a:avLst/>
          </a:prstGeom>
          <a:solidFill>
            <a:schemeClr val="accent5">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ar-SA" sz="3200" b="1" cap="none" spc="0" dirty="0">
                <a:ln w="0"/>
                <a:solidFill>
                  <a:srgbClr val="002060"/>
                </a:solidFill>
                <a:effectLst>
                  <a:outerShdw blurRad="38100" dist="19050" dir="2700000" algn="tl" rotWithShape="0">
                    <a:schemeClr val="dk1">
                      <a:alpha val="40000"/>
                    </a:schemeClr>
                  </a:outerShdw>
                </a:effectLst>
              </a:rPr>
              <a:t>الطائفة الثانية:</a:t>
            </a:r>
          </a:p>
        </p:txBody>
      </p:sp>
      <p:sp>
        <p:nvSpPr>
          <p:cNvPr id="14" name="مستطيل 13">
            <a:extLst>
              <a:ext uri="{FF2B5EF4-FFF2-40B4-BE49-F238E27FC236}">
                <a16:creationId xmlns:a16="http://schemas.microsoft.com/office/drawing/2014/main" id="{E98A3E19-E3A1-42C7-B47E-80C1FB2ECEA3}"/>
              </a:ext>
            </a:extLst>
          </p:cNvPr>
          <p:cNvSpPr/>
          <p:nvPr/>
        </p:nvSpPr>
        <p:spPr>
          <a:xfrm>
            <a:off x="7053135" y="3286549"/>
            <a:ext cx="4265274" cy="1569660"/>
          </a:xfrm>
          <a:prstGeom prst="rect">
            <a:avLst/>
          </a:prstGeom>
          <a:noFill/>
        </p:spPr>
        <p:txBody>
          <a:bodyPr wrap="square" lIns="91440" tIns="45720" rIns="91440" bIns="45720">
            <a:spAutoFit/>
          </a:bodyPr>
          <a:lstStyle/>
          <a:p>
            <a:pPr algn="ctr"/>
            <a:r>
              <a:rPr lang="ar-SA" sz="3200" b="1" i="0" dirty="0">
                <a:solidFill>
                  <a:schemeClr val="accent6">
                    <a:lumMod val="75000"/>
                  </a:schemeClr>
                </a:solidFill>
                <a:effectLst/>
                <a:latin typeface="Traditional Arabic" panose="02020603050405020304" pitchFamily="18" charset="-78"/>
                <a:cs typeface="Traditional Arabic" panose="02020603050405020304" pitchFamily="18" charset="-78"/>
              </a:rPr>
              <a:t>قال تعالى: {وَجَعَلُوا الْمَلَائِكَةَ الَّذِينَ هُمْ عِبَادُ </a:t>
            </a:r>
            <a:r>
              <a:rPr lang="ar-SA" sz="3200" b="1" i="0" dirty="0" err="1">
                <a:solidFill>
                  <a:schemeClr val="accent6">
                    <a:lumMod val="75000"/>
                  </a:schemeClr>
                </a:solidFill>
                <a:effectLst/>
                <a:latin typeface="Traditional Arabic" panose="02020603050405020304" pitchFamily="18" charset="-78"/>
                <a:cs typeface="Traditional Arabic" panose="02020603050405020304" pitchFamily="18" charset="-78"/>
              </a:rPr>
              <a:t>الرَّحْمَٰنِ</a:t>
            </a:r>
            <a:r>
              <a:rPr lang="ar-SA" sz="3200" b="1" i="0" dirty="0">
                <a:solidFill>
                  <a:schemeClr val="accent6">
                    <a:lumMod val="75000"/>
                  </a:schemeClr>
                </a:solidFill>
                <a:effectLst/>
                <a:latin typeface="Traditional Arabic" panose="02020603050405020304" pitchFamily="18" charset="-78"/>
                <a:cs typeface="Traditional Arabic" panose="02020603050405020304" pitchFamily="18" charset="-78"/>
              </a:rPr>
              <a:t> إِنَاثًا ۚ أَشَهِدُوا خَلْقَهُمْ ۚ سَتُكْتَبُ شَهَادَتُهُمْ وَيُسْأَلُونَ }</a:t>
            </a:r>
            <a:endParaRPr lang="ar-SA" sz="3200" b="0" cap="none" spc="0" dirty="0">
              <a:ln w="0"/>
              <a:solidFill>
                <a:schemeClr val="accent6">
                  <a:lumMod val="75000"/>
                </a:schemeClr>
              </a:solidFill>
              <a:effectLst>
                <a:outerShdw blurRad="38100" dist="19050" dir="2700000" algn="tl" rotWithShape="0">
                  <a:schemeClr val="dk1">
                    <a:alpha val="40000"/>
                  </a:schemeClr>
                </a:outerShdw>
              </a:effectLst>
            </a:endParaRPr>
          </a:p>
        </p:txBody>
      </p:sp>
      <p:pic>
        <p:nvPicPr>
          <p:cNvPr id="17" name="صورة 16">
            <a:extLst>
              <a:ext uri="{FF2B5EF4-FFF2-40B4-BE49-F238E27FC236}">
                <a16:creationId xmlns:a16="http://schemas.microsoft.com/office/drawing/2014/main" id="{7477256C-2B9F-414D-BC66-C118EF1DF00F}"/>
              </a:ext>
            </a:extLst>
          </p:cNvPr>
          <p:cNvPicPr>
            <a:picLocks noChangeAspect="1"/>
          </p:cNvPicPr>
          <p:nvPr/>
        </p:nvPicPr>
        <p:blipFill rotWithShape="1">
          <a:blip r:embed="rId6">
            <a:extLst>
              <a:ext uri="{28A0092B-C50C-407E-A947-70E740481C1C}">
                <a14:useLocalDpi xmlns:a14="http://schemas.microsoft.com/office/drawing/2010/main" val="0"/>
              </a:ext>
            </a:extLst>
          </a:blip>
          <a:srcRect l="42026" t="53255"/>
          <a:stretch/>
        </p:blipFill>
        <p:spPr>
          <a:xfrm flipH="1">
            <a:off x="2518849" y="3270679"/>
            <a:ext cx="4693928" cy="3047990"/>
          </a:xfrm>
          <a:prstGeom prst="rect">
            <a:avLst/>
          </a:prstGeom>
        </p:spPr>
      </p:pic>
      <p:sp>
        <p:nvSpPr>
          <p:cNvPr id="2" name="مستطيل 1">
            <a:extLst>
              <a:ext uri="{FF2B5EF4-FFF2-40B4-BE49-F238E27FC236}">
                <a16:creationId xmlns:a16="http://schemas.microsoft.com/office/drawing/2014/main" id="{618D299B-577E-48E7-9CA9-B4942A2D9FE3}"/>
              </a:ext>
            </a:extLst>
          </p:cNvPr>
          <p:cNvSpPr/>
          <p:nvPr/>
        </p:nvSpPr>
        <p:spPr>
          <a:xfrm>
            <a:off x="2831823" y="4109167"/>
            <a:ext cx="3403245" cy="1569660"/>
          </a:xfrm>
          <a:prstGeom prst="rect">
            <a:avLst/>
          </a:prstGeom>
          <a:noFill/>
        </p:spPr>
        <p:txBody>
          <a:bodyPr wrap="square" lIns="91440" tIns="45720" rIns="91440" bIns="45720">
            <a:spAutoFit/>
          </a:bodyPr>
          <a:lstStyle/>
          <a:p>
            <a:pPr algn="ctr"/>
            <a:r>
              <a:rPr lang="ar-SA" sz="2400" b="1" cap="none" spc="0" dirty="0">
                <a:ln w="0"/>
                <a:solidFill>
                  <a:schemeClr val="bg1"/>
                </a:solidFill>
                <a:effectLst>
                  <a:outerShdw blurRad="38100" dist="19050" dir="2700000" algn="tl" rotWithShape="0">
                    <a:schemeClr val="dk1">
                      <a:alpha val="40000"/>
                    </a:schemeClr>
                  </a:outerShdw>
                </a:effectLst>
              </a:rPr>
              <a:t>قد يقال لك: </a:t>
            </a:r>
          </a:p>
          <a:p>
            <a:pPr algn="ctr"/>
            <a:r>
              <a:rPr lang="ar-SA" sz="2400" b="1" dirty="0">
                <a:ln w="0"/>
                <a:solidFill>
                  <a:schemeClr val="bg1"/>
                </a:solidFill>
                <a:effectLst>
                  <a:outerShdw blurRad="38100" dist="19050" dir="2700000" algn="tl" rotWithShape="0">
                    <a:schemeClr val="dk1">
                      <a:alpha val="40000"/>
                    </a:schemeClr>
                  </a:outerShdw>
                </a:effectLst>
              </a:rPr>
              <a:t>و</a:t>
            </a:r>
            <a:r>
              <a:rPr lang="ar-SA" sz="2400" b="1" i="0" dirty="0">
                <a:solidFill>
                  <a:schemeClr val="bg1"/>
                </a:solidFill>
                <a:effectLst/>
                <a:latin typeface="Droid Arabic Naskh"/>
              </a:rPr>
              <a:t>لماذا أُنِّث الفعل في قوله تعالى: "وَإِذْ قَالَتْ الْمَلائِكَةُ يَا </a:t>
            </a:r>
            <a:r>
              <a:rPr lang="ar-SA" sz="2400" b="1" i="0" dirty="0" err="1">
                <a:solidFill>
                  <a:schemeClr val="bg1"/>
                </a:solidFill>
                <a:effectLst/>
                <a:latin typeface="Droid Arabic Naskh"/>
              </a:rPr>
              <a:t>مَرْيَمُ..الى</a:t>
            </a:r>
            <a:r>
              <a:rPr lang="ar-SA" sz="2400" b="1" i="0" dirty="0">
                <a:solidFill>
                  <a:schemeClr val="bg1"/>
                </a:solidFill>
                <a:effectLst/>
                <a:latin typeface="Droid Arabic Naskh"/>
              </a:rPr>
              <a:t> آخر الآية " ! </a:t>
            </a:r>
            <a:endParaRPr lang="ar-SA" sz="2400" b="1" cap="none" spc="0" dirty="0">
              <a:ln w="0"/>
              <a:solidFill>
                <a:schemeClr val="bg1"/>
              </a:solidFill>
              <a:effectLst>
                <a:outerShdw blurRad="38100" dist="19050" dir="2700000" algn="tl" rotWithShape="0">
                  <a:schemeClr val="dk1">
                    <a:alpha val="40000"/>
                  </a:schemeClr>
                </a:outerShdw>
              </a:effectLst>
            </a:endParaRPr>
          </a:p>
        </p:txBody>
      </p:sp>
      <p:sp>
        <p:nvSpPr>
          <p:cNvPr id="3" name="مستطيل 2">
            <a:extLst>
              <a:ext uri="{FF2B5EF4-FFF2-40B4-BE49-F238E27FC236}">
                <a16:creationId xmlns:a16="http://schemas.microsoft.com/office/drawing/2014/main" id="{789AC7BF-7C42-4A61-A837-F0C5437AA54D}"/>
              </a:ext>
            </a:extLst>
          </p:cNvPr>
          <p:cNvSpPr/>
          <p:nvPr/>
        </p:nvSpPr>
        <p:spPr>
          <a:xfrm>
            <a:off x="126610" y="6188074"/>
            <a:ext cx="2250936" cy="523220"/>
          </a:xfrm>
          <a:prstGeom prst="rect">
            <a:avLst/>
          </a:prstGeom>
          <a:solidFill>
            <a:schemeClr val="accent5">
              <a:lumMod val="20000"/>
              <a:lumOff val="80000"/>
            </a:schemeClr>
          </a:solidFill>
          <a:ln>
            <a:solidFill>
              <a:schemeClr val="bg1">
                <a:lumMod val="75000"/>
              </a:schemeClr>
            </a:solidFill>
          </a:ln>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ar-SA" sz="2800" b="1" cap="none" spc="0" dirty="0">
                <a:ln w="0"/>
                <a:solidFill>
                  <a:srgbClr val="002060"/>
                </a:solidFill>
                <a:effectLst>
                  <a:outerShdw blurRad="38100" dist="19050" dir="2700000" algn="tl" rotWithShape="0">
                    <a:schemeClr val="dk1">
                      <a:alpha val="40000"/>
                    </a:schemeClr>
                  </a:outerShdw>
                </a:effectLst>
              </a:rPr>
              <a:t>الربط بمواد أخرى</a:t>
            </a:r>
          </a:p>
        </p:txBody>
      </p:sp>
    </p:spTree>
    <p:extLst>
      <p:ext uri="{BB962C8B-B14F-4D97-AF65-F5344CB8AC3E}">
        <p14:creationId xmlns:p14="http://schemas.microsoft.com/office/powerpoint/2010/main" val="329176540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animBg="1"/>
      <p:bldP spid="14"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79FB787-2CF8-4D51-B68B-663B28FEBBAA}"/>
              </a:ext>
            </a:extLst>
          </p:cNvPr>
          <p:cNvSpPr>
            <a:spLocks noGrp="1"/>
          </p:cNvSpPr>
          <p:nvPr>
            <p:ph type="title"/>
          </p:nvPr>
        </p:nvSpPr>
        <p:spPr/>
        <p:txBody>
          <a:bodyPr/>
          <a:lstStyle/>
          <a:p>
            <a:endParaRPr lang="ar-SA" dirty="0"/>
          </a:p>
        </p:txBody>
      </p:sp>
      <p:sp>
        <p:nvSpPr>
          <p:cNvPr id="3" name="عنصر نائب للمحتوى 2">
            <a:extLst>
              <a:ext uri="{FF2B5EF4-FFF2-40B4-BE49-F238E27FC236}">
                <a16:creationId xmlns:a16="http://schemas.microsoft.com/office/drawing/2014/main" id="{674F5EC7-1511-47E4-8CB9-A9FA2AD94167}"/>
              </a:ext>
            </a:extLst>
          </p:cNvPr>
          <p:cNvSpPr>
            <a:spLocks noGrp="1"/>
          </p:cNvSpPr>
          <p:nvPr>
            <p:ph idx="1"/>
          </p:nvPr>
        </p:nvSpPr>
        <p:spPr/>
        <p:txBody>
          <a:bodyPr/>
          <a:lstStyle/>
          <a:p>
            <a:endParaRPr lang="ar-SA" dirty="0"/>
          </a:p>
        </p:txBody>
      </p:sp>
      <p:pic>
        <p:nvPicPr>
          <p:cNvPr id="5" name="صورة 4">
            <a:extLst>
              <a:ext uri="{FF2B5EF4-FFF2-40B4-BE49-F238E27FC236}">
                <a16:creationId xmlns:a16="http://schemas.microsoft.com/office/drawing/2014/main" id="{884421C3-B7E4-45CC-80BF-5E32AE288E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375" y="2090863"/>
            <a:ext cx="4286250" cy="2857500"/>
          </a:xfrm>
          <a:prstGeom prst="rect">
            <a:avLst/>
          </a:prstGeom>
        </p:spPr>
      </p:pic>
      <p:pic>
        <p:nvPicPr>
          <p:cNvPr id="7" name="صورة 6">
            <a:extLst>
              <a:ext uri="{FF2B5EF4-FFF2-40B4-BE49-F238E27FC236}">
                <a16:creationId xmlns:a16="http://schemas.microsoft.com/office/drawing/2014/main" id="{2B8D4E4A-C43B-44CA-9D14-D4E983B040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0204" y="-160020"/>
            <a:ext cx="7471410" cy="7471410"/>
          </a:xfrm>
          <a:prstGeom prst="rect">
            <a:avLst/>
          </a:prstGeom>
        </p:spPr>
      </p:pic>
    </p:spTree>
    <p:extLst>
      <p:ext uri="{BB962C8B-B14F-4D97-AF65-F5344CB8AC3E}">
        <p14:creationId xmlns:p14="http://schemas.microsoft.com/office/powerpoint/2010/main" val="419331665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زوايا مستديرة 4">
            <a:extLst>
              <a:ext uri="{FF2B5EF4-FFF2-40B4-BE49-F238E27FC236}">
                <a16:creationId xmlns:a16="http://schemas.microsoft.com/office/drawing/2014/main" id="{95B35F02-C5FB-4CC1-AA32-F725DDABDEF8}"/>
              </a:ext>
            </a:extLst>
          </p:cNvPr>
          <p:cNvSpPr/>
          <p:nvPr/>
        </p:nvSpPr>
        <p:spPr>
          <a:xfrm>
            <a:off x="2831823" y="316362"/>
            <a:ext cx="6882020" cy="624544"/>
          </a:xfrm>
          <a:prstGeom prst="roundRect">
            <a:avLst/>
          </a:prstGeom>
          <a:solidFill>
            <a:srgbClr val="D1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a:solidFill>
                  <a:schemeClr val="accent1">
                    <a:lumMod val="75000"/>
                  </a:schemeClr>
                </a:solidFill>
                <a:latin typeface="Tajawal" panose="00000500000000000000" pitchFamily="2" charset="-78"/>
              </a:rPr>
              <a:t>صور من الضلال في شأن الملائكة -عليهم السلام-.</a:t>
            </a:r>
          </a:p>
        </p:txBody>
      </p:sp>
      <p:pic>
        <p:nvPicPr>
          <p:cNvPr id="9" name="صورة 8" descr="صورة تحتوي على خزانة, خشبي, خشب, باب&#10;&#10;تم إنشاء الوصف تلقائياً">
            <a:extLst>
              <a:ext uri="{FF2B5EF4-FFF2-40B4-BE49-F238E27FC236}">
                <a16:creationId xmlns:a16="http://schemas.microsoft.com/office/drawing/2014/main" id="{F4A0AFA0-EE61-495C-BE0F-11125CA59B3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243836">
            <a:off x="3935929" y="820092"/>
            <a:ext cx="8837294" cy="6578149"/>
          </a:xfrm>
          <a:prstGeom prst="rect">
            <a:avLst/>
          </a:prstGeom>
        </p:spPr>
      </p:pic>
      <p:pic>
        <p:nvPicPr>
          <p:cNvPr id="10" name="صورة 9" descr="صورة تحتوي على رسم&#10;&#10;تم إنشاء الوصف تلقائياً">
            <a:extLst>
              <a:ext uri="{FF2B5EF4-FFF2-40B4-BE49-F238E27FC236}">
                <a16:creationId xmlns:a16="http://schemas.microsoft.com/office/drawing/2014/main" id="{46DF5F50-132C-47E7-ADD8-48289288322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38800" y1="33790" x2="38800" y2="33790"/>
                        <a14:foregroundMark x1="38600" y1="33486" x2="38600" y2="33486"/>
                        <a14:foregroundMark x1="38600" y1="33333" x2="28800" y2="32877"/>
                        <a14:foregroundMark x1="72600" y1="15068" x2="72600" y2="15068"/>
                        <a14:foregroundMark x1="72800" y1="15068" x2="80800" y2="17047"/>
                        <a14:foregroundMark x1="79800" y1="18265" x2="80200" y2="36986"/>
                        <a14:foregroundMark x1="80200" y1="36986" x2="77800" y2="38813"/>
                        <a14:foregroundMark x1="63600" y1="53729" x2="64200" y2="57534"/>
                      </a14:backgroundRemoval>
                    </a14:imgEffect>
                  </a14:imgLayer>
                </a14:imgProps>
              </a:ext>
              <a:ext uri="{28A0092B-C50C-407E-A947-70E740481C1C}">
                <a14:useLocalDpi xmlns:a14="http://schemas.microsoft.com/office/drawing/2010/main" val="0"/>
              </a:ext>
            </a:extLst>
          </a:blip>
          <a:stretch>
            <a:fillRect/>
          </a:stretch>
        </p:blipFill>
        <p:spPr>
          <a:xfrm flipH="1">
            <a:off x="-111162" y="2620277"/>
            <a:ext cx="3403245" cy="4471864"/>
          </a:xfrm>
          <a:prstGeom prst="rect">
            <a:avLst/>
          </a:prstGeom>
        </p:spPr>
      </p:pic>
      <p:pic>
        <p:nvPicPr>
          <p:cNvPr id="17" name="صورة 16">
            <a:extLst>
              <a:ext uri="{FF2B5EF4-FFF2-40B4-BE49-F238E27FC236}">
                <a16:creationId xmlns:a16="http://schemas.microsoft.com/office/drawing/2014/main" id="{7477256C-2B9F-414D-BC66-C118EF1DF00F}"/>
              </a:ext>
            </a:extLst>
          </p:cNvPr>
          <p:cNvPicPr>
            <a:picLocks noChangeAspect="1"/>
          </p:cNvPicPr>
          <p:nvPr/>
        </p:nvPicPr>
        <p:blipFill rotWithShape="1">
          <a:blip r:embed="rId6">
            <a:extLst>
              <a:ext uri="{28A0092B-C50C-407E-A947-70E740481C1C}">
                <a14:useLocalDpi xmlns:a14="http://schemas.microsoft.com/office/drawing/2010/main" val="0"/>
              </a:ext>
            </a:extLst>
          </a:blip>
          <a:srcRect l="42026" t="53255"/>
          <a:stretch/>
        </p:blipFill>
        <p:spPr>
          <a:xfrm flipH="1">
            <a:off x="2518849" y="3425723"/>
            <a:ext cx="4455157" cy="2892945"/>
          </a:xfrm>
          <a:prstGeom prst="rect">
            <a:avLst/>
          </a:prstGeom>
        </p:spPr>
      </p:pic>
      <p:sp>
        <p:nvSpPr>
          <p:cNvPr id="2" name="مستطيل 1">
            <a:extLst>
              <a:ext uri="{FF2B5EF4-FFF2-40B4-BE49-F238E27FC236}">
                <a16:creationId xmlns:a16="http://schemas.microsoft.com/office/drawing/2014/main" id="{618D299B-577E-48E7-9CA9-B4942A2D9FE3}"/>
              </a:ext>
            </a:extLst>
          </p:cNvPr>
          <p:cNvSpPr/>
          <p:nvPr/>
        </p:nvSpPr>
        <p:spPr>
          <a:xfrm>
            <a:off x="2696301" y="4188734"/>
            <a:ext cx="3403245" cy="1569660"/>
          </a:xfrm>
          <a:prstGeom prst="rect">
            <a:avLst/>
          </a:prstGeom>
          <a:noFill/>
        </p:spPr>
        <p:txBody>
          <a:bodyPr wrap="square" lIns="91440" tIns="45720" rIns="91440" bIns="45720">
            <a:spAutoFit/>
          </a:bodyPr>
          <a:lstStyle/>
          <a:p>
            <a:pPr algn="ctr"/>
            <a:r>
              <a:rPr lang="ar-SA" sz="2400" b="1" cap="none" spc="0" dirty="0">
                <a:ln w="0"/>
                <a:solidFill>
                  <a:schemeClr val="bg1"/>
                </a:solidFill>
                <a:effectLst>
                  <a:outerShdw blurRad="38100" dist="19050" dir="2700000" algn="tl" rotWithShape="0">
                    <a:schemeClr val="dk1">
                      <a:alpha val="40000"/>
                    </a:schemeClr>
                  </a:outerShdw>
                </a:effectLst>
              </a:rPr>
              <a:t>قد يقال لك: </a:t>
            </a:r>
          </a:p>
          <a:p>
            <a:pPr algn="ctr"/>
            <a:r>
              <a:rPr lang="ar-SA" sz="2400" b="1" dirty="0">
                <a:ln w="0"/>
                <a:solidFill>
                  <a:schemeClr val="bg1"/>
                </a:solidFill>
                <a:effectLst>
                  <a:outerShdw blurRad="38100" dist="19050" dir="2700000" algn="tl" rotWithShape="0">
                    <a:schemeClr val="dk1">
                      <a:alpha val="40000"/>
                    </a:schemeClr>
                  </a:outerShdw>
                </a:effectLst>
              </a:rPr>
              <a:t>و</a:t>
            </a:r>
            <a:r>
              <a:rPr lang="ar-SA" sz="2400" b="1" i="0" dirty="0">
                <a:solidFill>
                  <a:schemeClr val="bg1"/>
                </a:solidFill>
                <a:effectLst/>
                <a:latin typeface="Droid Arabic Naskh"/>
              </a:rPr>
              <a:t>لماذا أُنِّث الفعل في قوله تعالى: "وَإِذْ قَالَتْ الْمَلائِكَةُ يَا </a:t>
            </a:r>
            <a:r>
              <a:rPr lang="ar-SA" sz="2400" b="1" i="0" dirty="0" err="1">
                <a:solidFill>
                  <a:schemeClr val="bg1"/>
                </a:solidFill>
                <a:effectLst/>
                <a:latin typeface="Droid Arabic Naskh"/>
              </a:rPr>
              <a:t>مَرْيَمُ..الى</a:t>
            </a:r>
            <a:r>
              <a:rPr lang="ar-SA" sz="2400" b="1" i="0" dirty="0">
                <a:solidFill>
                  <a:schemeClr val="bg1"/>
                </a:solidFill>
                <a:effectLst/>
                <a:latin typeface="Droid Arabic Naskh"/>
              </a:rPr>
              <a:t> آخر الآية " ! </a:t>
            </a:r>
            <a:endParaRPr lang="ar-SA" sz="2400" b="1" cap="none" spc="0" dirty="0">
              <a:ln w="0"/>
              <a:solidFill>
                <a:schemeClr val="bg1"/>
              </a:solidFill>
              <a:effectLst>
                <a:outerShdw blurRad="38100" dist="19050" dir="2700000" algn="tl" rotWithShape="0">
                  <a:schemeClr val="dk1">
                    <a:alpha val="40000"/>
                  </a:schemeClr>
                </a:outerShdw>
              </a:effectLst>
            </a:endParaRPr>
          </a:p>
        </p:txBody>
      </p:sp>
      <p:pic>
        <p:nvPicPr>
          <p:cNvPr id="12" name="صورة 11" descr="صورة تحتوي على بيسبول, جالس, داكن, بحث&#10;&#10;تم إنشاء الوصف تلقائياً">
            <a:extLst>
              <a:ext uri="{FF2B5EF4-FFF2-40B4-BE49-F238E27FC236}">
                <a16:creationId xmlns:a16="http://schemas.microsoft.com/office/drawing/2014/main" id="{7BE3B2DF-15DE-4B19-8E34-E6E3DA2AEA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18939" y="0"/>
            <a:ext cx="4673061" cy="2620277"/>
          </a:xfrm>
          <a:prstGeom prst="rect">
            <a:avLst/>
          </a:prstGeom>
        </p:spPr>
      </p:pic>
      <p:sp>
        <p:nvSpPr>
          <p:cNvPr id="15" name="مربع نص 14">
            <a:extLst>
              <a:ext uri="{FF2B5EF4-FFF2-40B4-BE49-F238E27FC236}">
                <a16:creationId xmlns:a16="http://schemas.microsoft.com/office/drawing/2014/main" id="{D86FA3B9-CB7D-46F9-9D28-0E3592F68670}"/>
              </a:ext>
            </a:extLst>
          </p:cNvPr>
          <p:cNvSpPr txBox="1"/>
          <p:nvPr/>
        </p:nvSpPr>
        <p:spPr>
          <a:xfrm>
            <a:off x="6272833" y="2819129"/>
            <a:ext cx="4693928" cy="2739211"/>
          </a:xfrm>
          <a:prstGeom prst="rect">
            <a:avLst/>
          </a:prstGeom>
          <a:noFill/>
        </p:spPr>
        <p:txBody>
          <a:bodyPr wrap="square">
            <a:spAutoFit/>
          </a:bodyPr>
          <a:lstStyle/>
          <a:p>
            <a:pPr algn="ctr"/>
            <a:r>
              <a:rPr lang="ar-SA" sz="2800" b="1" dirty="0">
                <a:solidFill>
                  <a:schemeClr val="accent1">
                    <a:lumMod val="50000"/>
                  </a:schemeClr>
                </a:solidFill>
              </a:rPr>
              <a:t>فليس لأنهم إناث ، وإنما لأن كلمة "</a:t>
            </a:r>
            <a:r>
              <a:rPr lang="ar-SA" sz="3200" b="1" dirty="0">
                <a:solidFill>
                  <a:srgbClr val="C00000"/>
                </a:solidFill>
              </a:rPr>
              <a:t>الملائكة</a:t>
            </a:r>
            <a:r>
              <a:rPr lang="ar-SA" sz="2800" b="1" dirty="0">
                <a:solidFill>
                  <a:schemeClr val="accent1">
                    <a:lumMod val="50000"/>
                  </a:schemeClr>
                </a:solidFill>
              </a:rPr>
              <a:t>" جمع تكسير ؛والعرب في "جمع التكسير" تؤنث الفعل وتذكره.</a:t>
            </a:r>
          </a:p>
          <a:p>
            <a:pPr algn="ctr"/>
            <a:endParaRPr lang="ar-SA" sz="2800" b="1" dirty="0">
              <a:solidFill>
                <a:schemeClr val="accent1">
                  <a:lumMod val="50000"/>
                </a:schemeClr>
              </a:solidFill>
            </a:endParaRPr>
          </a:p>
          <a:p>
            <a:pPr algn="ctr"/>
            <a:r>
              <a:rPr lang="ar-SA" sz="2800" b="1" dirty="0">
                <a:solidFill>
                  <a:schemeClr val="accent1">
                    <a:lumMod val="50000"/>
                  </a:schemeClr>
                </a:solidFill>
              </a:rPr>
              <a:t>ونظير ذلك قوله تعالى : "</a:t>
            </a:r>
            <a:r>
              <a:rPr lang="ar-SA" sz="2800" b="1" dirty="0">
                <a:solidFill>
                  <a:schemeClr val="accent6">
                    <a:lumMod val="75000"/>
                  </a:schemeClr>
                </a:solidFill>
              </a:rPr>
              <a:t>وقالت اليهود يد الله مغلولة غلت أيديهم</a:t>
            </a:r>
            <a:r>
              <a:rPr lang="ar-SA" sz="2800" b="1" dirty="0">
                <a:solidFill>
                  <a:schemeClr val="accent1">
                    <a:lumMod val="50000"/>
                  </a:schemeClr>
                </a:solidFill>
              </a:rPr>
              <a:t>" الآية</a:t>
            </a:r>
          </a:p>
        </p:txBody>
      </p:sp>
      <p:sp>
        <p:nvSpPr>
          <p:cNvPr id="4" name="مستطيل 3">
            <a:extLst>
              <a:ext uri="{FF2B5EF4-FFF2-40B4-BE49-F238E27FC236}">
                <a16:creationId xmlns:a16="http://schemas.microsoft.com/office/drawing/2014/main" id="{F445A4C5-229E-4C12-8C85-DD342C4FE687}"/>
              </a:ext>
            </a:extLst>
          </p:cNvPr>
          <p:cNvSpPr/>
          <p:nvPr/>
        </p:nvSpPr>
        <p:spPr>
          <a:xfrm>
            <a:off x="126610" y="6188074"/>
            <a:ext cx="2250936" cy="523220"/>
          </a:xfrm>
          <a:prstGeom prst="rect">
            <a:avLst/>
          </a:prstGeom>
          <a:solidFill>
            <a:schemeClr val="accent5">
              <a:lumMod val="20000"/>
              <a:lumOff val="80000"/>
            </a:schemeClr>
          </a:solidFill>
          <a:ln>
            <a:solidFill>
              <a:schemeClr val="bg1">
                <a:lumMod val="75000"/>
              </a:schemeClr>
            </a:solidFill>
          </a:ln>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ar-SA" sz="2800" b="1" cap="none" spc="0" dirty="0">
                <a:ln w="0"/>
                <a:solidFill>
                  <a:srgbClr val="002060"/>
                </a:solidFill>
                <a:effectLst>
                  <a:outerShdw blurRad="38100" dist="19050" dir="2700000" algn="tl" rotWithShape="0">
                    <a:schemeClr val="dk1">
                      <a:alpha val="40000"/>
                    </a:schemeClr>
                  </a:outerShdw>
                </a:effectLst>
              </a:rPr>
              <a:t>الربط بمواد أخرى</a:t>
            </a:r>
          </a:p>
        </p:txBody>
      </p:sp>
    </p:spTree>
    <p:extLst>
      <p:ext uri="{BB962C8B-B14F-4D97-AF65-F5344CB8AC3E}">
        <p14:creationId xmlns:p14="http://schemas.microsoft.com/office/powerpoint/2010/main" val="282676709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زوايا مستديرة 4">
            <a:extLst>
              <a:ext uri="{FF2B5EF4-FFF2-40B4-BE49-F238E27FC236}">
                <a16:creationId xmlns:a16="http://schemas.microsoft.com/office/drawing/2014/main" id="{95B35F02-C5FB-4CC1-AA32-F725DDABDEF8}"/>
              </a:ext>
            </a:extLst>
          </p:cNvPr>
          <p:cNvSpPr/>
          <p:nvPr/>
        </p:nvSpPr>
        <p:spPr>
          <a:xfrm>
            <a:off x="2831823" y="316362"/>
            <a:ext cx="6882020" cy="624544"/>
          </a:xfrm>
          <a:prstGeom prst="roundRect">
            <a:avLst/>
          </a:prstGeom>
          <a:solidFill>
            <a:srgbClr val="D1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a:solidFill>
                  <a:schemeClr val="accent1">
                    <a:lumMod val="75000"/>
                  </a:schemeClr>
                </a:solidFill>
                <a:latin typeface="Tajawal" panose="00000500000000000000" pitchFamily="2" charset="-78"/>
              </a:rPr>
              <a:t>صور من الضلال في شأن الملائكة -عليهم السلام-.</a:t>
            </a:r>
          </a:p>
        </p:txBody>
      </p:sp>
      <p:sp>
        <p:nvSpPr>
          <p:cNvPr id="6" name="مستطيل 5">
            <a:extLst>
              <a:ext uri="{FF2B5EF4-FFF2-40B4-BE49-F238E27FC236}">
                <a16:creationId xmlns:a16="http://schemas.microsoft.com/office/drawing/2014/main" id="{16CC950B-F106-4AB1-B380-0BEA98055F62}"/>
              </a:ext>
            </a:extLst>
          </p:cNvPr>
          <p:cNvSpPr/>
          <p:nvPr/>
        </p:nvSpPr>
        <p:spPr>
          <a:xfrm>
            <a:off x="3436159" y="940906"/>
            <a:ext cx="5673348" cy="584775"/>
          </a:xfrm>
          <a:prstGeom prst="rect">
            <a:avLst/>
          </a:prstGeom>
          <a:noFill/>
        </p:spPr>
        <p:txBody>
          <a:bodyPr wrap="none" lIns="91440" tIns="45720" rIns="91440" bIns="45720">
            <a:spAutoFit/>
          </a:bodyPr>
          <a:lstStyle/>
          <a:p>
            <a:pPr algn="ctr"/>
            <a:r>
              <a:rPr lang="ar-SA" sz="3200" b="1" u="sng" cap="none" spc="0" dirty="0">
                <a:ln w="0"/>
                <a:solidFill>
                  <a:schemeClr val="tx1"/>
                </a:solidFill>
                <a:effectLst>
                  <a:outerShdw blurRad="38100" dist="19050" dir="2700000" algn="tl" rotWithShape="0">
                    <a:schemeClr val="dk1">
                      <a:alpha val="40000"/>
                    </a:schemeClr>
                  </a:outerShdw>
                </a:effectLst>
              </a:rPr>
              <a:t>وقد ضل في شأن الملائكة طوائف، منهم :</a:t>
            </a:r>
          </a:p>
        </p:txBody>
      </p:sp>
      <p:pic>
        <p:nvPicPr>
          <p:cNvPr id="9" name="صورة 8" descr="صورة تحتوي على خزانة, خشبي, خشب, باب&#10;&#10;تم إنشاء الوصف تلقائياً">
            <a:extLst>
              <a:ext uri="{FF2B5EF4-FFF2-40B4-BE49-F238E27FC236}">
                <a16:creationId xmlns:a16="http://schemas.microsoft.com/office/drawing/2014/main" id="{F4A0AFA0-EE61-495C-BE0F-11125CA59B3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243836">
            <a:off x="-389151" y="1213114"/>
            <a:ext cx="7890299" cy="5873241"/>
          </a:xfrm>
          <a:prstGeom prst="rect">
            <a:avLst/>
          </a:prstGeom>
        </p:spPr>
      </p:pic>
      <p:sp>
        <p:nvSpPr>
          <p:cNvPr id="11" name="مستطيل 10">
            <a:extLst>
              <a:ext uri="{FF2B5EF4-FFF2-40B4-BE49-F238E27FC236}">
                <a16:creationId xmlns:a16="http://schemas.microsoft.com/office/drawing/2014/main" id="{2D0638EA-B9F0-4F64-A62B-05251D2BF68A}"/>
              </a:ext>
            </a:extLst>
          </p:cNvPr>
          <p:cNvSpPr/>
          <p:nvPr/>
        </p:nvSpPr>
        <p:spPr>
          <a:xfrm>
            <a:off x="7773157" y="2426039"/>
            <a:ext cx="2103461" cy="584775"/>
          </a:xfrm>
          <a:prstGeom prst="rect">
            <a:avLst/>
          </a:prstGeom>
          <a:solidFill>
            <a:schemeClr val="accent5">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ar-SA" sz="3200" b="1" cap="none" spc="0" dirty="0">
                <a:ln w="0"/>
                <a:solidFill>
                  <a:srgbClr val="002060"/>
                </a:solidFill>
                <a:effectLst>
                  <a:outerShdw blurRad="38100" dist="19050" dir="2700000" algn="tl" rotWithShape="0">
                    <a:schemeClr val="dk1">
                      <a:alpha val="40000"/>
                    </a:schemeClr>
                  </a:outerShdw>
                </a:effectLst>
              </a:rPr>
              <a:t>الطائفة الثالثة:</a:t>
            </a:r>
          </a:p>
        </p:txBody>
      </p:sp>
      <p:sp>
        <p:nvSpPr>
          <p:cNvPr id="13" name="مربع نص 12">
            <a:extLst>
              <a:ext uri="{FF2B5EF4-FFF2-40B4-BE49-F238E27FC236}">
                <a16:creationId xmlns:a16="http://schemas.microsoft.com/office/drawing/2014/main" id="{118DBD2D-8549-43B8-8CB3-7348C35D9C92}"/>
              </a:ext>
            </a:extLst>
          </p:cNvPr>
          <p:cNvSpPr txBox="1"/>
          <p:nvPr/>
        </p:nvSpPr>
        <p:spPr>
          <a:xfrm>
            <a:off x="7123266" y="2937916"/>
            <a:ext cx="3403245" cy="523220"/>
          </a:xfrm>
          <a:prstGeom prst="rect">
            <a:avLst/>
          </a:prstGeom>
          <a:ln>
            <a:solidFill>
              <a:srgbClr val="C0000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ar-SA" sz="2800" b="1" dirty="0">
                <a:solidFill>
                  <a:srgbClr val="DA0000"/>
                </a:solidFill>
                <a:latin typeface="AraAlBayan-Bold"/>
              </a:rPr>
              <a:t>بعض طوائف الفلاسفة.</a:t>
            </a:r>
            <a:endParaRPr lang="ar-SA" sz="2800" dirty="0"/>
          </a:p>
        </p:txBody>
      </p:sp>
      <p:sp>
        <p:nvSpPr>
          <p:cNvPr id="14" name="مستطيل 13">
            <a:extLst>
              <a:ext uri="{FF2B5EF4-FFF2-40B4-BE49-F238E27FC236}">
                <a16:creationId xmlns:a16="http://schemas.microsoft.com/office/drawing/2014/main" id="{E98A3E19-E3A1-42C7-B47E-80C1FB2ECEA3}"/>
              </a:ext>
            </a:extLst>
          </p:cNvPr>
          <p:cNvSpPr/>
          <p:nvPr/>
        </p:nvSpPr>
        <p:spPr>
          <a:xfrm>
            <a:off x="1180329" y="2485844"/>
            <a:ext cx="4751337" cy="3539430"/>
          </a:xfrm>
          <a:prstGeom prst="rect">
            <a:avLst/>
          </a:prstGeom>
          <a:noFill/>
        </p:spPr>
        <p:txBody>
          <a:bodyPr wrap="square" lIns="91440" tIns="45720" rIns="91440" bIns="45720">
            <a:spAutoFit/>
          </a:bodyPr>
          <a:lstStyle/>
          <a:p>
            <a:pPr algn="ctr"/>
            <a:r>
              <a:rPr lang="ar-SA" sz="2800" b="1" i="0" u="none" strike="noStrike" baseline="0" dirty="0">
                <a:solidFill>
                  <a:srgbClr val="000000"/>
                </a:solidFill>
                <a:latin typeface="AlBayan"/>
              </a:rPr>
              <a:t>حيث زعموا: أنَّ الملائكة هي قوى الخير في الإنسان، والشياطين هي قوى الشر، وهذا يقتضي أنهم صفات للإنسان ليسوا خلقاً قائمين بأنفسهم، وهو قولٌ ظاهر البطلان؛ لأنّه مناقضٌ لما دلت عليه نصوص الكتاب والسنة من أنَّ الملائكة عَالَمٌ من عالم الغيب متميزون بذواتهم وصفاتهم وأعمالهم</a:t>
            </a:r>
            <a:endParaRPr lang="ar-SA" sz="4400" b="1" cap="none" spc="0" dirty="0">
              <a:ln w="0"/>
              <a:solidFill>
                <a:schemeClr val="accent6">
                  <a:lumMod val="75000"/>
                </a:schemeClr>
              </a:solidFill>
              <a:effectLst>
                <a:outerShdw blurRad="38100" dist="19050" dir="2700000" algn="tl" rotWithShape="0">
                  <a:schemeClr val="dk1">
                    <a:alpha val="40000"/>
                  </a:schemeClr>
                </a:outerShdw>
              </a:effectLst>
            </a:endParaRPr>
          </a:p>
        </p:txBody>
      </p:sp>
      <p:pic>
        <p:nvPicPr>
          <p:cNvPr id="3074" name="Picture 2" descr="Philosophy">
            <a:extLst>
              <a:ext uri="{FF2B5EF4-FFF2-40B4-BE49-F238E27FC236}">
                <a16:creationId xmlns:a16="http://schemas.microsoft.com/office/drawing/2014/main" id="{40E83BEC-7C53-4463-972B-8ACC7A041BC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4125" l="10000" r="90000">
                        <a14:foregroundMark x1="44083" y1="94125" x2="48417" y2="78750"/>
                        <a14:foregroundMark x1="73417" y1="53750" x2="73417" y2="53750"/>
                        <a14:foregroundMark x1="71583" y1="42375" x2="71583" y2="42375"/>
                        <a14:foregroundMark x1="60417" y1="25375" x2="60417" y2="25375"/>
                        <a14:foregroundMark x1="48000" y1="15625" x2="48000" y2="15625"/>
                        <a14:foregroundMark x1="32750" y1="22875" x2="32750" y2="22875"/>
                        <a14:foregroundMark x1="28167" y1="27875" x2="28167" y2="27875"/>
                        <a14:foregroundMark x1="30083" y1="38125" x2="30083" y2="38125"/>
                        <a14:foregroundMark x1="33917" y1="46125" x2="33917" y2="46125"/>
                        <a14:foregroundMark x1="36167" y1="53375" x2="36167" y2="53375"/>
                        <a14:foregroundMark x1="41500" y1="49500" x2="41500" y2="49500"/>
                        <a14:foregroundMark x1="39417" y1="45125" x2="39417" y2="45125"/>
                        <a14:foregroundMark x1="37833" y1="34750" x2="37833" y2="34750"/>
                        <a14:foregroundMark x1="37833" y1="34750" x2="33250" y2="36875"/>
                        <a14:foregroundMark x1="30667" y1="37625" x2="30667" y2="37625"/>
                        <a14:foregroundMark x1="27417" y1="30750" x2="27417" y2="30750"/>
                        <a14:foregroundMark x1="43250" y1="30500" x2="43250" y2="30500"/>
                        <a14:foregroundMark x1="47333" y1="32000" x2="47333" y2="32000"/>
                        <a14:foregroundMark x1="48000" y1="40250" x2="48000" y2="40250"/>
                        <a14:foregroundMark x1="46750" y1="49750" x2="46750" y2="49750"/>
                        <a14:foregroundMark x1="51833" y1="52500" x2="51833" y2="52500"/>
                        <a14:foregroundMark x1="53250" y1="45125" x2="53250" y2="45125"/>
                        <a14:foregroundMark x1="57333" y1="39125" x2="57333" y2="39125"/>
                        <a14:foregroundMark x1="62000" y1="26250" x2="62000" y2="26250"/>
                        <a14:foregroundMark x1="69083" y1="42750" x2="69083" y2="42750"/>
                        <a14:foregroundMark x1="65500" y1="45500" x2="65500" y2="45500"/>
                        <a14:foregroundMark x1="60167" y1="49500" x2="60167" y2="49500"/>
                        <a14:foregroundMark x1="54833" y1="56250" x2="54833" y2="56250"/>
                        <a14:foregroundMark x1="57500" y1="61000" x2="57500" y2="61000"/>
                        <a14:foregroundMark x1="60000" y1="61125" x2="60000" y2="61125"/>
                        <a14:foregroundMark x1="61417" y1="60500" x2="61417" y2="60500"/>
                        <a14:foregroundMark x1="65500" y1="57125" x2="65500" y2="57125"/>
                      </a14:backgroundRemoval>
                    </a14:imgEffect>
                  </a14:imgLayer>
                </a14:imgProps>
              </a:ext>
              <a:ext uri="{28A0092B-C50C-407E-A947-70E740481C1C}">
                <a14:useLocalDpi xmlns:a14="http://schemas.microsoft.com/office/drawing/2010/main" val="0"/>
              </a:ext>
            </a:extLst>
          </a:blip>
          <a:srcRect/>
          <a:stretch>
            <a:fillRect/>
          </a:stretch>
        </p:blipFill>
        <p:spPr bwMode="auto">
          <a:xfrm>
            <a:off x="7416800" y="3010814"/>
            <a:ext cx="5870368" cy="3913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26537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074"/>
                                        </p:tgtEl>
                                        <p:attrNameLst>
                                          <p:attrName>style.visibility</p:attrName>
                                        </p:attrNameLst>
                                      </p:cBhvr>
                                      <p:to>
                                        <p:strVal val="visible"/>
                                      </p:to>
                                    </p:set>
                                    <p:animEffect transition="in" filter="fade">
                                      <p:cBhvr>
                                        <p:cTn id="22" dur="1000"/>
                                        <p:tgtEl>
                                          <p:spTgt spid="3074"/>
                                        </p:tgtEl>
                                      </p:cBhvr>
                                    </p:animEffect>
                                    <p:anim calcmode="lin" valueType="num">
                                      <p:cBhvr>
                                        <p:cTn id="23" dur="1000" fill="hold"/>
                                        <p:tgtEl>
                                          <p:spTgt spid="3074"/>
                                        </p:tgtEl>
                                        <p:attrNameLst>
                                          <p:attrName>ppt_x</p:attrName>
                                        </p:attrNameLst>
                                      </p:cBhvr>
                                      <p:tavLst>
                                        <p:tav tm="0">
                                          <p:val>
                                            <p:strVal val="#ppt_x"/>
                                          </p:val>
                                        </p:tav>
                                        <p:tav tm="100000">
                                          <p:val>
                                            <p:strVal val="#ppt_x"/>
                                          </p:val>
                                        </p:tav>
                                      </p:tavLst>
                                    </p:anim>
                                    <p:anim calcmode="lin" valueType="num">
                                      <p:cBhvr>
                                        <p:cTn id="2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2F0931FF-9C82-4198-A946-2DAC1897EBF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51269" y="56272"/>
            <a:ext cx="10729494" cy="6438485"/>
          </a:xfrm>
          <a:prstGeom prst="rect">
            <a:avLst/>
          </a:prstGeom>
        </p:spPr>
      </p:pic>
      <p:sp>
        <p:nvSpPr>
          <p:cNvPr id="15" name="مربع نص 14">
            <a:extLst>
              <a:ext uri="{FF2B5EF4-FFF2-40B4-BE49-F238E27FC236}">
                <a16:creationId xmlns:a16="http://schemas.microsoft.com/office/drawing/2014/main" id="{544ECFCD-C7A7-4DA3-A336-5389540637B2}"/>
              </a:ext>
            </a:extLst>
          </p:cNvPr>
          <p:cNvSpPr txBox="1"/>
          <p:nvPr/>
        </p:nvSpPr>
        <p:spPr>
          <a:xfrm>
            <a:off x="6414868" y="347960"/>
            <a:ext cx="4372062" cy="1815882"/>
          </a:xfrm>
          <a:prstGeom prst="rect">
            <a:avLst/>
          </a:prstGeom>
          <a:noFill/>
        </p:spPr>
        <p:txBody>
          <a:bodyPr wrap="square">
            <a:spAutoFit/>
          </a:bodyPr>
          <a:lstStyle/>
          <a:p>
            <a:r>
              <a:rPr lang="ar-SA" sz="2800" b="1" i="0" u="none" strike="noStrike" baseline="0" dirty="0">
                <a:solidFill>
                  <a:srgbClr val="C00000"/>
                </a:solidFill>
                <a:latin typeface="AlBayan"/>
              </a:rPr>
              <a:t>من خلال دراستي لموضوع الملائكة والإيمان بهم، أَكتُب مقالاً أُبيّن فيه عظمة خلق الملائكة، وماذا يجب علينا نحوهم</a:t>
            </a:r>
            <a:r>
              <a:rPr lang="ar-SA" sz="2800" b="1" dirty="0">
                <a:solidFill>
                  <a:srgbClr val="C00000"/>
                </a:solidFill>
                <a:latin typeface="AlBayan"/>
              </a:rPr>
              <a:t>..</a:t>
            </a:r>
            <a:endParaRPr lang="ar-SA" sz="2800" b="1" i="0" u="none" strike="noStrike" baseline="0" dirty="0">
              <a:solidFill>
                <a:srgbClr val="C00000"/>
              </a:solidFill>
              <a:latin typeface="AlBayan"/>
            </a:endParaRPr>
          </a:p>
        </p:txBody>
      </p:sp>
      <p:grpSp>
        <p:nvGrpSpPr>
          <p:cNvPr id="16" name="مجموعة 15">
            <a:extLst>
              <a:ext uri="{FF2B5EF4-FFF2-40B4-BE49-F238E27FC236}">
                <a16:creationId xmlns:a16="http://schemas.microsoft.com/office/drawing/2014/main" id="{26632E83-59F4-4505-AF0E-42035D6A8E2B}"/>
              </a:ext>
            </a:extLst>
          </p:cNvPr>
          <p:cNvGrpSpPr/>
          <p:nvPr/>
        </p:nvGrpSpPr>
        <p:grpSpPr>
          <a:xfrm>
            <a:off x="7121469" y="2954485"/>
            <a:ext cx="3235802" cy="2969747"/>
            <a:chOff x="5320805" y="3868885"/>
            <a:chExt cx="3235802" cy="2969747"/>
          </a:xfrm>
        </p:grpSpPr>
        <p:pic>
          <p:nvPicPr>
            <p:cNvPr id="17" name="صورة 16" descr="صورة تحتوي على رسم&#10;&#10;تم إنشاء الوصف تلقائياً">
              <a:extLst>
                <a:ext uri="{FF2B5EF4-FFF2-40B4-BE49-F238E27FC236}">
                  <a16:creationId xmlns:a16="http://schemas.microsoft.com/office/drawing/2014/main" id="{45EC0108-8B8E-42FE-82A5-FEBCE9B18AC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713" b="98709" l="10000" r="90000">
                          <a14:foregroundMark x1="54000" y1="29298" x2="54000" y2="29298"/>
                          <a14:foregroundMark x1="39481" y1="24697" x2="39630" y2="24697"/>
                          <a14:foregroundMark x1="44296" y1="25827" x2="44296" y2="25827"/>
                          <a14:foregroundMark x1="52593" y1="8797" x2="53704" y2="8797"/>
                          <a14:foregroundMark x1="57778" y1="8797" x2="57778" y2="8797"/>
                          <a14:foregroundMark x1="57037" y1="8797" x2="57037" y2="8797"/>
                          <a14:foregroundMark x1="49778" y1="3793" x2="49778" y2="3793"/>
                          <a14:foregroundMark x1="56148" y1="29298" x2="43037" y2="27199"/>
                          <a14:foregroundMark x1="39111" y1="97902" x2="39111" y2="97902"/>
                          <a14:foregroundMark x1="38963" y1="97902" x2="41407" y2="86521"/>
                          <a14:foregroundMark x1="23333" y1="95238" x2="45481" y2="88620"/>
                          <a14:foregroundMark x1="17111" y1="95964" x2="22593" y2="90153"/>
                          <a14:foregroundMark x1="22593" y1="90153" x2="28519" y2="86764"/>
                          <a14:foregroundMark x1="28519" y1="86764" x2="34889" y2="85795"/>
                          <a14:foregroundMark x1="34889" y1="85795" x2="48519" y2="86279"/>
                          <a14:foregroundMark x1="48519" y1="86279" x2="49037" y2="93382"/>
                          <a14:foregroundMark x1="49037" y1="93382" x2="42815" y2="98709"/>
                          <a14:foregroundMark x1="33481" y1="96529" x2="33481" y2="96529"/>
                          <a14:foregroundMark x1="51333" y1="84584" x2="51926" y2="84746"/>
                          <a14:foregroundMark x1="45704" y1="78773" x2="45704" y2="78773"/>
                          <a14:foregroundMark x1="45704" y1="78773" x2="46963" y2="78612"/>
                          <a14:foregroundMark x1="50148" y1="84746" x2="47111" y2="83616"/>
                        </a14:backgroundRemoval>
                      </a14:imgEffect>
                    </a14:imgLayer>
                  </a14:imgProps>
                </a:ext>
                <a:ext uri="{28A0092B-C50C-407E-A947-70E740481C1C}">
                  <a14:useLocalDpi xmlns:a14="http://schemas.microsoft.com/office/drawing/2010/main" val="0"/>
                </a:ext>
              </a:extLst>
            </a:blip>
            <a:stretch>
              <a:fillRect/>
            </a:stretch>
          </p:blipFill>
          <p:spPr>
            <a:xfrm>
              <a:off x="5320805" y="3868885"/>
              <a:ext cx="3235802" cy="2969747"/>
            </a:xfrm>
            <a:prstGeom prst="rect">
              <a:avLst/>
            </a:prstGeom>
          </p:spPr>
        </p:pic>
        <p:sp>
          <p:nvSpPr>
            <p:cNvPr id="18" name="شكل بيضاوي 17">
              <a:extLst>
                <a:ext uri="{FF2B5EF4-FFF2-40B4-BE49-F238E27FC236}">
                  <a16:creationId xmlns:a16="http://schemas.microsoft.com/office/drawing/2014/main" id="{C5195C40-7ECA-416F-85E4-69C7ABBC1F40}"/>
                </a:ext>
              </a:extLst>
            </p:cNvPr>
            <p:cNvSpPr/>
            <p:nvPr/>
          </p:nvSpPr>
          <p:spPr>
            <a:xfrm>
              <a:off x="6586330" y="4306957"/>
              <a:ext cx="715618" cy="874643"/>
            </a:xfrm>
            <a:prstGeom prst="ellipse">
              <a:avLst/>
            </a:prstGeom>
            <a:solidFill>
              <a:srgbClr val="E9A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19" name="مربع نص 18">
            <a:extLst>
              <a:ext uri="{FF2B5EF4-FFF2-40B4-BE49-F238E27FC236}">
                <a16:creationId xmlns:a16="http://schemas.microsoft.com/office/drawing/2014/main" id="{3EDE33E7-C67E-4B63-A550-2627EFA0DDE3}"/>
              </a:ext>
            </a:extLst>
          </p:cNvPr>
          <p:cNvSpPr txBox="1"/>
          <p:nvPr/>
        </p:nvSpPr>
        <p:spPr>
          <a:xfrm>
            <a:off x="1132309" y="1644532"/>
            <a:ext cx="4670913" cy="4154984"/>
          </a:xfrm>
          <a:prstGeom prst="rect">
            <a:avLst/>
          </a:prstGeom>
          <a:noFill/>
        </p:spPr>
        <p:txBody>
          <a:bodyPr wrap="square">
            <a:spAutoFit/>
          </a:bodyPr>
          <a:lstStyle/>
          <a:p>
            <a:r>
              <a:rPr lang="ar-SA" sz="2400" b="1" i="0" u="none" strike="noStrike" baseline="0" dirty="0">
                <a:solidFill>
                  <a:schemeClr val="accent1">
                    <a:lumMod val="50000"/>
                  </a:schemeClr>
                </a:solidFill>
                <a:latin typeface="AlBayan"/>
              </a:rPr>
              <a:t>تتضح عظمة خلق الملائكة من عدة وجوه:</a:t>
            </a:r>
          </a:p>
          <a:p>
            <a:endParaRPr lang="ar-SA" sz="2400" b="1" i="0" u="none" strike="noStrike" baseline="0" dirty="0">
              <a:solidFill>
                <a:schemeClr val="accent1">
                  <a:lumMod val="50000"/>
                </a:schemeClr>
              </a:solidFill>
              <a:latin typeface="AlBayan"/>
            </a:endParaRPr>
          </a:p>
          <a:p>
            <a:pPr marL="342900" indent="-342900">
              <a:buFont typeface="Arial" panose="020B0604020202020204" pitchFamily="34" charset="0"/>
              <a:buChar char="•"/>
            </a:pPr>
            <a:r>
              <a:rPr lang="ar-SA" sz="2400" b="1" u="sng" dirty="0">
                <a:solidFill>
                  <a:srgbClr val="C00000"/>
                </a:solidFill>
                <a:latin typeface="AlBayan"/>
              </a:rPr>
              <a:t>من جهة العدد </a:t>
            </a:r>
            <a:r>
              <a:rPr lang="ar-SA" sz="2400" b="1" dirty="0">
                <a:solidFill>
                  <a:schemeClr val="accent1">
                    <a:lumMod val="50000"/>
                  </a:schemeClr>
                </a:solidFill>
                <a:latin typeface="AlBayan"/>
              </a:rPr>
              <a:t>، فلا يَعلم عددهم ولا يحصيهم الا الله سبحانه.</a:t>
            </a:r>
          </a:p>
          <a:p>
            <a:pPr marL="342900" indent="-342900">
              <a:buFont typeface="Arial" panose="020B0604020202020204" pitchFamily="34" charset="0"/>
              <a:buChar char="•"/>
            </a:pPr>
            <a:r>
              <a:rPr lang="ar-SA" sz="2400" b="1" i="0" u="sng" strike="noStrike" baseline="0" dirty="0">
                <a:solidFill>
                  <a:srgbClr val="C00000"/>
                </a:solidFill>
                <a:latin typeface="AlBayan"/>
              </a:rPr>
              <a:t>من جهة خلْقتهم و عظم أحجامهم وفرط قوتهم والمادة ا</a:t>
            </a:r>
            <a:r>
              <a:rPr lang="ar-SA" sz="2400" b="1" u="sng" dirty="0">
                <a:solidFill>
                  <a:srgbClr val="C00000"/>
                </a:solidFill>
                <a:latin typeface="AlBayan"/>
              </a:rPr>
              <a:t>لتي خُلِقوا</a:t>
            </a:r>
            <a:r>
              <a:rPr lang="ar-SA" sz="2400" b="1" dirty="0">
                <a:solidFill>
                  <a:schemeClr val="accent1">
                    <a:lumMod val="50000"/>
                  </a:schemeClr>
                </a:solidFill>
                <a:latin typeface="AlBayan"/>
              </a:rPr>
              <a:t> منها فهم مخلوقين من نور.</a:t>
            </a:r>
          </a:p>
          <a:p>
            <a:endParaRPr lang="ar-SA" sz="2400" b="1" dirty="0">
              <a:solidFill>
                <a:schemeClr val="accent1">
                  <a:lumMod val="50000"/>
                </a:schemeClr>
              </a:solidFill>
              <a:latin typeface="AlBayan"/>
            </a:endParaRPr>
          </a:p>
          <a:p>
            <a:r>
              <a:rPr lang="ar-SA" sz="2400" b="1" dirty="0">
                <a:solidFill>
                  <a:srgbClr val="00B050"/>
                </a:solidFill>
                <a:latin typeface="AlBayan"/>
              </a:rPr>
              <a:t>ويجب علينا : </a:t>
            </a:r>
            <a:r>
              <a:rPr lang="ar-SA" sz="2400" b="1" dirty="0">
                <a:solidFill>
                  <a:schemeClr val="accent1">
                    <a:lumMod val="50000"/>
                  </a:schemeClr>
                </a:solidFill>
                <a:latin typeface="AlBayan"/>
              </a:rPr>
              <a:t>أن نؤمن بوجودهم وبأسمائهم و أعمالهم حسب ما ورد في القرآن والسنة. </a:t>
            </a:r>
          </a:p>
          <a:p>
            <a:r>
              <a:rPr lang="ar-SA" sz="2400" b="1" i="0" u="none" strike="noStrike" baseline="0" dirty="0">
                <a:solidFill>
                  <a:schemeClr val="accent1">
                    <a:lumMod val="50000"/>
                  </a:schemeClr>
                </a:solidFill>
                <a:latin typeface="AlBayan"/>
              </a:rPr>
              <a:t>و نؤمن أنهم عبادٌ لله وخلقٌ من خلقه.</a:t>
            </a:r>
          </a:p>
        </p:txBody>
      </p:sp>
      <p:sp>
        <p:nvSpPr>
          <p:cNvPr id="20" name="شريط: منحني ومائل لأعلى 19">
            <a:extLst>
              <a:ext uri="{FF2B5EF4-FFF2-40B4-BE49-F238E27FC236}">
                <a16:creationId xmlns:a16="http://schemas.microsoft.com/office/drawing/2014/main" id="{D457891D-96BB-4FB3-A8FB-DB3DBE9B2FED}"/>
              </a:ext>
            </a:extLst>
          </p:cNvPr>
          <p:cNvSpPr/>
          <p:nvPr/>
        </p:nvSpPr>
        <p:spPr>
          <a:xfrm>
            <a:off x="1519311" y="347960"/>
            <a:ext cx="3910818" cy="988471"/>
          </a:xfrm>
          <a:prstGeom prst="ellipseRibbon2">
            <a:avLst>
              <a:gd name="adj1" fmla="val 10768"/>
              <a:gd name="adj2" fmla="val 100000"/>
              <a:gd name="adj3" fmla="val 12500"/>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002060"/>
                </a:solidFill>
              </a:rPr>
              <a:t>عظمة خلق الملائكة و واجبنا نحوهم</a:t>
            </a:r>
          </a:p>
        </p:txBody>
      </p:sp>
      <p:sp>
        <p:nvSpPr>
          <p:cNvPr id="3" name="مستطيل 2">
            <a:extLst>
              <a:ext uri="{FF2B5EF4-FFF2-40B4-BE49-F238E27FC236}">
                <a16:creationId xmlns:a16="http://schemas.microsoft.com/office/drawing/2014/main" id="{4BFC515F-277C-4CF1-A6F7-3E52C4682D83}"/>
              </a:ext>
            </a:extLst>
          </p:cNvPr>
          <p:cNvSpPr/>
          <p:nvPr/>
        </p:nvSpPr>
        <p:spPr>
          <a:xfrm>
            <a:off x="371083" y="6188074"/>
            <a:ext cx="1762022" cy="523220"/>
          </a:xfrm>
          <a:prstGeom prst="rect">
            <a:avLst/>
          </a:prstGeom>
          <a:solidFill>
            <a:schemeClr val="accent5">
              <a:lumMod val="20000"/>
              <a:lumOff val="80000"/>
            </a:schemeClr>
          </a:solidFill>
          <a:ln>
            <a:solidFill>
              <a:schemeClr val="bg1">
                <a:lumMod val="75000"/>
              </a:schemeClr>
            </a:solidFill>
          </a:ln>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ar-SA" sz="2800" b="1" cap="none" spc="0" dirty="0">
                <a:ln w="0"/>
                <a:solidFill>
                  <a:srgbClr val="002060"/>
                </a:solidFill>
                <a:effectLst>
                  <a:outerShdw blurRad="38100" dist="19050" dir="2700000" algn="tl" rotWithShape="0">
                    <a:schemeClr val="dk1">
                      <a:alpha val="40000"/>
                    </a:schemeClr>
                  </a:outerShdw>
                </a:effectLst>
              </a:rPr>
              <a:t>مهارة الطلاقة</a:t>
            </a:r>
          </a:p>
        </p:txBody>
      </p:sp>
      <p:sp>
        <p:nvSpPr>
          <p:cNvPr id="11" name="مستطيل: زوايا مستديرة 10">
            <a:extLst>
              <a:ext uri="{FF2B5EF4-FFF2-40B4-BE49-F238E27FC236}">
                <a16:creationId xmlns:a16="http://schemas.microsoft.com/office/drawing/2014/main" id="{EE0A178E-BDDD-4E72-A0B3-9DF6FB7A745D}"/>
              </a:ext>
            </a:extLst>
          </p:cNvPr>
          <p:cNvSpPr/>
          <p:nvPr/>
        </p:nvSpPr>
        <p:spPr>
          <a:xfrm>
            <a:off x="9295402" y="2163842"/>
            <a:ext cx="1491528" cy="574106"/>
          </a:xfrm>
          <a:prstGeom prst="roundRect">
            <a:avLst/>
          </a:prstGeom>
          <a:solidFill>
            <a:srgbClr val="D1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chemeClr val="accent1">
                    <a:lumMod val="75000"/>
                  </a:schemeClr>
                </a:solidFill>
                <a:latin typeface="Tajawal" panose="00000500000000000000" pitchFamily="2" charset="-78"/>
              </a:rPr>
              <a:t>نشاط فردي</a:t>
            </a:r>
          </a:p>
          <a:p>
            <a:pPr algn="ctr"/>
            <a:r>
              <a:rPr lang="ar-SA" sz="2400" b="1" dirty="0">
                <a:solidFill>
                  <a:schemeClr val="accent1">
                    <a:lumMod val="75000"/>
                  </a:schemeClr>
                </a:solidFill>
                <a:latin typeface="Tajawal" panose="00000500000000000000" pitchFamily="2" charset="-78"/>
              </a:rPr>
              <a:t>ص40</a:t>
            </a:r>
          </a:p>
        </p:txBody>
      </p:sp>
    </p:spTree>
    <p:extLst>
      <p:ext uri="{BB962C8B-B14F-4D97-AF65-F5344CB8AC3E}">
        <p14:creationId xmlns:p14="http://schemas.microsoft.com/office/powerpoint/2010/main" val="52241303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2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1D320B4-8F16-4D85-A762-1B257376B62B}"/>
              </a:ext>
            </a:extLst>
          </p:cNvPr>
          <p:cNvSpPr>
            <a:spLocks noGrp="1"/>
          </p:cNvSpPr>
          <p:nvPr>
            <p:ph type="title"/>
          </p:nvPr>
        </p:nvSpPr>
        <p:spPr/>
        <p:txBody>
          <a:bodyPr/>
          <a:lstStyle/>
          <a:p>
            <a:endParaRPr lang="ar-SA" dirty="0"/>
          </a:p>
        </p:txBody>
      </p:sp>
      <p:sp>
        <p:nvSpPr>
          <p:cNvPr id="3" name="عنصر نائب للمحتوى 2">
            <a:extLst>
              <a:ext uri="{FF2B5EF4-FFF2-40B4-BE49-F238E27FC236}">
                <a16:creationId xmlns:a16="http://schemas.microsoft.com/office/drawing/2014/main" id="{4B485B88-7949-423E-A374-FB4A741C6268}"/>
              </a:ext>
            </a:extLst>
          </p:cNvPr>
          <p:cNvSpPr>
            <a:spLocks noGrp="1"/>
          </p:cNvSpPr>
          <p:nvPr>
            <p:ph idx="1"/>
          </p:nvPr>
        </p:nvSpPr>
        <p:spPr/>
        <p:txBody>
          <a:bodyPr/>
          <a:lstStyle/>
          <a:p>
            <a:endParaRPr lang="ar-SA" dirty="0"/>
          </a:p>
        </p:txBody>
      </p:sp>
      <p:sp>
        <p:nvSpPr>
          <p:cNvPr id="4" name="مستطيل 3">
            <a:extLst>
              <a:ext uri="{FF2B5EF4-FFF2-40B4-BE49-F238E27FC236}">
                <a16:creationId xmlns:a16="http://schemas.microsoft.com/office/drawing/2014/main" id="{46AB79A5-C008-4A4F-A7C2-11D1B2F63FB2}"/>
              </a:ext>
            </a:extLst>
          </p:cNvPr>
          <p:cNvSpPr/>
          <p:nvPr/>
        </p:nvSpPr>
        <p:spPr>
          <a:xfrm>
            <a:off x="965473" y="466026"/>
            <a:ext cx="10064062" cy="1077218"/>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ar-SA" sz="3200" b="1" dirty="0">
                <a:solidFill>
                  <a:srgbClr val="A1A3A2"/>
                </a:solidFill>
                <a:latin typeface="Calibri"/>
                <a:cs typeface="Calibri"/>
                <a:sym typeface="Calibri"/>
              </a:rPr>
              <a:t>بارك الله فيكم ابنائي الطلاب ، بناتي الطالبات ..</a:t>
            </a:r>
          </a:p>
          <a:p>
            <a:pPr algn="ctr"/>
            <a:r>
              <a:rPr lang="ar-SA" sz="3200" b="1" dirty="0">
                <a:solidFill>
                  <a:srgbClr val="A1A3A2"/>
                </a:solidFill>
                <a:latin typeface="Calibri"/>
                <a:cs typeface="Calibri"/>
                <a:sym typeface="Calibri"/>
              </a:rPr>
              <a:t>ووفقكم لما يُحب ويرضى </a:t>
            </a:r>
          </a:p>
        </p:txBody>
      </p:sp>
      <p:pic>
        <p:nvPicPr>
          <p:cNvPr id="5" name="صورة 4">
            <a:extLst>
              <a:ext uri="{FF2B5EF4-FFF2-40B4-BE49-F238E27FC236}">
                <a16:creationId xmlns:a16="http://schemas.microsoft.com/office/drawing/2014/main" id="{76B94232-0D45-4850-A9A4-C5E441BAFD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2601" y="1844542"/>
            <a:ext cx="5878511" cy="3089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2" descr="نتيجة بحث الصور عن ورد">
            <a:extLst>
              <a:ext uri="{FF2B5EF4-FFF2-40B4-BE49-F238E27FC236}">
                <a16:creationId xmlns:a16="http://schemas.microsoft.com/office/drawing/2014/main" id="{680D616F-60BB-48E4-8F5F-B8CE3A146AF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6433" y="1610712"/>
            <a:ext cx="2849223" cy="3950341"/>
          </a:xfrm>
          <a:prstGeom prst="rect">
            <a:avLst/>
          </a:prstGeom>
          <a:noFill/>
          <a:extLst>
            <a:ext uri="{909E8E84-426E-40DD-AFC4-6F175D3DCCD1}">
              <a14:hiddenFill xmlns:a14="http://schemas.microsoft.com/office/drawing/2010/main">
                <a:solidFill>
                  <a:srgbClr val="FFFFFF"/>
                </a:solidFill>
              </a14:hiddenFill>
            </a:ext>
          </a:extLst>
        </p:spPr>
      </p:pic>
      <p:sp>
        <p:nvSpPr>
          <p:cNvPr id="7" name="مستطيل مستدير الزوايا 6">
            <a:extLst>
              <a:ext uri="{FF2B5EF4-FFF2-40B4-BE49-F238E27FC236}">
                <a16:creationId xmlns:a16="http://schemas.microsoft.com/office/drawing/2014/main" id="{8AF6720C-459F-4B97-A7C8-6934D69ABF13}"/>
              </a:ext>
            </a:extLst>
          </p:cNvPr>
          <p:cNvSpPr/>
          <p:nvPr/>
        </p:nvSpPr>
        <p:spPr>
          <a:xfrm>
            <a:off x="-264433" y="5411232"/>
            <a:ext cx="12192000" cy="1569295"/>
          </a:xfrm>
          <a:prstGeom prst="roundRect">
            <a:avLst>
              <a:gd name="adj" fmla="val 0"/>
            </a:avLst>
          </a:prstGeom>
          <a:noFill/>
          <a:ln>
            <a:noFill/>
          </a:ln>
        </p:spPr>
        <p:style>
          <a:lnRef idx="0">
            <a:scrgbClr r="0" g="0" b="0"/>
          </a:lnRef>
          <a:fillRef idx="0">
            <a:scrgbClr r="0" g="0" b="0"/>
          </a:fillRef>
          <a:effectRef idx="0">
            <a:scrgbClr r="0" g="0" b="0"/>
          </a:effectRef>
          <a:fontRef idx="minor">
            <a:schemeClr val="lt1"/>
          </a:fontRef>
        </p:style>
        <p:txBody>
          <a:bodyPr rtlCol="1" anchor="ctr"/>
          <a:lstStyle/>
          <a:p>
            <a:r>
              <a:rPr lang="ar-SA" sz="3600" b="1" dirty="0">
                <a:solidFill>
                  <a:srgbClr val="00B050"/>
                </a:solidFill>
                <a:latin typeface="Traditional Arabic" panose="02020603050405020304" pitchFamily="18" charset="-78"/>
                <a:cs typeface="Traditional Arabic" panose="02020603050405020304" pitchFamily="18" charset="-78"/>
              </a:rPr>
              <a:t>للمزيد من العروض</a:t>
            </a:r>
            <a:endParaRPr lang="en-US" sz="3600" b="1" dirty="0">
              <a:solidFill>
                <a:srgbClr val="00B050"/>
              </a:solidFill>
              <a:latin typeface="Traditional Arabic" panose="02020603050405020304" pitchFamily="18" charset="-78"/>
              <a:cs typeface="Traditional Arabic" panose="02020603050405020304" pitchFamily="18" charset="-78"/>
            </a:endParaRPr>
          </a:p>
          <a:p>
            <a:r>
              <a:rPr lang="en-US" sz="3600" b="1" dirty="0">
                <a:solidFill>
                  <a:srgbClr val="00B050"/>
                </a:solidFill>
                <a:latin typeface="Traditional Arabic" panose="02020603050405020304" pitchFamily="18" charset="-78"/>
                <a:cs typeface="Traditional Arabic" panose="02020603050405020304" pitchFamily="18" charset="-78"/>
              </a:rPr>
              <a:t>+966 564378627</a:t>
            </a:r>
          </a:p>
        </p:txBody>
      </p:sp>
      <p:pic>
        <p:nvPicPr>
          <p:cNvPr id="8" name="صورة 7">
            <a:extLst>
              <a:ext uri="{FF2B5EF4-FFF2-40B4-BE49-F238E27FC236}">
                <a16:creationId xmlns:a16="http://schemas.microsoft.com/office/drawing/2014/main" id="{52118C19-0A8B-4780-9CC5-492DEA64E3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16947" y="6153662"/>
            <a:ext cx="500441" cy="500441"/>
          </a:xfrm>
          <a:prstGeom prst="rect">
            <a:avLst/>
          </a:prstGeom>
        </p:spPr>
      </p:pic>
    </p:spTree>
    <p:extLst>
      <p:ext uri="{BB962C8B-B14F-4D97-AF65-F5344CB8AC3E}">
        <p14:creationId xmlns:p14="http://schemas.microsoft.com/office/powerpoint/2010/main" val="163164044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وايا علوية مستديرة 1">
            <a:extLst>
              <a:ext uri="{FF2B5EF4-FFF2-40B4-BE49-F238E27FC236}">
                <a16:creationId xmlns:a16="http://schemas.microsoft.com/office/drawing/2014/main" id="{0846CA46-0D95-4954-816D-C47C13FCEE53}"/>
              </a:ext>
            </a:extLst>
          </p:cNvPr>
          <p:cNvSpPr/>
          <p:nvPr/>
        </p:nvSpPr>
        <p:spPr>
          <a:xfrm>
            <a:off x="6612835" y="1842050"/>
            <a:ext cx="4076783" cy="3220279"/>
          </a:xfrm>
          <a:prstGeom prst="round2Same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6"/>
          </a:lnRef>
          <a:fillRef idx="1">
            <a:schemeClr val="lt1"/>
          </a:fillRef>
          <a:effectRef idx="0">
            <a:schemeClr val="accent6"/>
          </a:effectRef>
          <a:fontRef idx="minor">
            <a:schemeClr val="dk1"/>
          </a:fontRef>
        </p:style>
        <p:txBody>
          <a:bodyPr rtlCol="1" anchor="ctr"/>
          <a:lstStyle/>
          <a:p>
            <a:pPr algn="ctr"/>
            <a:r>
              <a:rPr lang="ar-SA" sz="3200" b="1" dirty="0">
                <a:solidFill>
                  <a:schemeClr val="accent5">
                    <a:lumMod val="50000"/>
                  </a:schemeClr>
                </a:solidFill>
              </a:rPr>
              <a:t>عدد/ي بعض الآثار المترتبة على الإيمان بالملائكة!</a:t>
            </a:r>
          </a:p>
          <a:p>
            <a:pPr algn="ctr"/>
            <a:endParaRPr lang="ar-SA" sz="3200" b="1" dirty="0">
              <a:solidFill>
                <a:schemeClr val="accent5">
                  <a:lumMod val="50000"/>
                </a:schemeClr>
              </a:solidFill>
            </a:endParaRPr>
          </a:p>
          <a:p>
            <a:pPr algn="ctr"/>
            <a:endParaRPr lang="ar-SA" sz="3200" b="1" dirty="0">
              <a:solidFill>
                <a:schemeClr val="accent5">
                  <a:lumMod val="50000"/>
                </a:schemeClr>
              </a:solidFill>
            </a:endParaRPr>
          </a:p>
        </p:txBody>
      </p:sp>
      <p:pic>
        <p:nvPicPr>
          <p:cNvPr id="5122" name="Picture 2" descr="مكتبة سكرابز العرب: اجمل سكرابز الورود للفوتوشوب والتصميم">
            <a:extLst>
              <a:ext uri="{FF2B5EF4-FFF2-40B4-BE49-F238E27FC236}">
                <a16:creationId xmlns:a16="http://schemas.microsoft.com/office/drawing/2014/main" id="{D65490FD-8BFC-4E24-A3DD-3CA04BFF25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7462" y="1842049"/>
            <a:ext cx="5629690" cy="5629690"/>
          </a:xfrm>
          <a:prstGeom prst="rect">
            <a:avLst/>
          </a:prstGeom>
          <a:noFill/>
          <a:extLst>
            <a:ext uri="{909E8E84-426E-40DD-AFC4-6F175D3DCCD1}">
              <a14:hiddenFill xmlns:a14="http://schemas.microsoft.com/office/drawing/2010/main">
                <a:solidFill>
                  <a:srgbClr val="FFFFFF"/>
                </a:solidFill>
              </a14:hiddenFill>
            </a:ext>
          </a:extLst>
        </p:spPr>
      </p:pic>
      <p:pic>
        <p:nvPicPr>
          <p:cNvPr id="16" name="صورة 15">
            <a:extLst>
              <a:ext uri="{FF2B5EF4-FFF2-40B4-BE49-F238E27FC236}">
                <a16:creationId xmlns:a16="http://schemas.microsoft.com/office/drawing/2014/main" id="{27878492-6A75-4AD7-A99F-0FFF08D17CC8}"/>
              </a:ext>
            </a:extLst>
          </p:cNvPr>
          <p:cNvPicPr>
            <a:picLocks noChangeAspect="1"/>
          </p:cNvPicPr>
          <p:nvPr/>
        </p:nvPicPr>
        <p:blipFill>
          <a:blip r:embed="rId4"/>
          <a:stretch>
            <a:fillRect/>
          </a:stretch>
        </p:blipFill>
        <p:spPr>
          <a:xfrm>
            <a:off x="0" y="967156"/>
            <a:ext cx="7529213" cy="5791702"/>
          </a:xfrm>
          <a:prstGeom prst="rect">
            <a:avLst/>
          </a:prstGeom>
        </p:spPr>
      </p:pic>
    </p:spTree>
    <p:extLst>
      <p:ext uri="{BB962C8B-B14F-4D97-AF65-F5344CB8AC3E}">
        <p14:creationId xmlns:p14="http://schemas.microsoft.com/office/powerpoint/2010/main" val="416751293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1000"/>
                                        <p:tgtEl>
                                          <p:spTgt spid="5122"/>
                                        </p:tgtEl>
                                      </p:cBhvr>
                                    </p:animEffect>
                                    <p:anim calcmode="lin" valueType="num">
                                      <p:cBhvr>
                                        <p:cTn id="13" dur="1000" fill="hold"/>
                                        <p:tgtEl>
                                          <p:spTgt spid="5122"/>
                                        </p:tgtEl>
                                        <p:attrNameLst>
                                          <p:attrName>ppt_x</p:attrName>
                                        </p:attrNameLst>
                                      </p:cBhvr>
                                      <p:tavLst>
                                        <p:tav tm="0">
                                          <p:val>
                                            <p:strVal val="#ppt_x"/>
                                          </p:val>
                                        </p:tav>
                                        <p:tav tm="100000">
                                          <p:val>
                                            <p:strVal val="#ppt_x"/>
                                          </p:val>
                                        </p:tav>
                                      </p:tavLst>
                                    </p:anim>
                                    <p:anim calcmode="lin" valueType="num">
                                      <p:cBhvr>
                                        <p:cTn id="14"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968DBE0B-CDD1-4E3A-AC59-13AE54CBA6C5}"/>
              </a:ext>
            </a:extLst>
          </p:cNvPr>
          <p:cNvPicPr>
            <a:picLocks noChangeAspect="1"/>
          </p:cNvPicPr>
          <p:nvPr/>
        </p:nvPicPr>
        <p:blipFill rotWithShape="1">
          <a:blip r:embed="rId2">
            <a:extLst>
              <a:ext uri="{28A0092B-C50C-407E-A947-70E740481C1C}">
                <a14:useLocalDpi xmlns:a14="http://schemas.microsoft.com/office/drawing/2010/main" val="0"/>
              </a:ext>
            </a:extLst>
          </a:blip>
          <a:srcRect l="20406" t="55610" r="8788" b="19944"/>
          <a:stretch/>
        </p:blipFill>
        <p:spPr>
          <a:xfrm>
            <a:off x="3233529" y="889925"/>
            <a:ext cx="5685183" cy="2136742"/>
          </a:xfrm>
          <a:prstGeom prst="rect">
            <a:avLst/>
          </a:prstGeom>
        </p:spPr>
      </p:pic>
      <p:sp>
        <p:nvSpPr>
          <p:cNvPr id="5" name="مستطيل ذو زوايا قطرية مستديرة 2">
            <a:extLst>
              <a:ext uri="{FF2B5EF4-FFF2-40B4-BE49-F238E27FC236}">
                <a16:creationId xmlns:a16="http://schemas.microsoft.com/office/drawing/2014/main" id="{A535CF94-D8A2-45F1-BFFF-0FF5B46F1E33}"/>
              </a:ext>
            </a:extLst>
          </p:cNvPr>
          <p:cNvSpPr/>
          <p:nvPr/>
        </p:nvSpPr>
        <p:spPr>
          <a:xfrm>
            <a:off x="6854557" y="3342914"/>
            <a:ext cx="3708358" cy="992028"/>
          </a:xfrm>
          <a:prstGeom prst="round2Diag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a:solidFill>
                  <a:srgbClr val="002060"/>
                </a:solidFill>
                <a:latin typeface="Traditional Arabic" panose="02020603050405020304" pitchFamily="18" charset="-78"/>
                <a:cs typeface="Traditional Arabic" panose="02020603050405020304" pitchFamily="18" charset="-78"/>
              </a:rPr>
              <a:t>تتعرف على معنى الإيمان بالملائكة عليهم السلام .</a:t>
            </a:r>
          </a:p>
        </p:txBody>
      </p:sp>
      <p:sp>
        <p:nvSpPr>
          <p:cNvPr id="6" name="مستطيل ذو زوايا قطرية مستديرة 3">
            <a:extLst>
              <a:ext uri="{FF2B5EF4-FFF2-40B4-BE49-F238E27FC236}">
                <a16:creationId xmlns:a16="http://schemas.microsoft.com/office/drawing/2014/main" id="{5C3B1178-AE09-4941-BD25-70532C16A46A}"/>
              </a:ext>
            </a:extLst>
          </p:cNvPr>
          <p:cNvSpPr/>
          <p:nvPr/>
        </p:nvSpPr>
        <p:spPr>
          <a:xfrm>
            <a:off x="6854557" y="4467818"/>
            <a:ext cx="3708358" cy="992028"/>
          </a:xfrm>
          <a:prstGeom prst="round2Diag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a:solidFill>
                  <a:srgbClr val="002060"/>
                </a:solidFill>
                <a:latin typeface="Traditional Arabic" panose="02020603050405020304" pitchFamily="18" charset="-78"/>
                <a:cs typeface="Traditional Arabic" panose="02020603050405020304" pitchFamily="18" charset="-78"/>
              </a:rPr>
              <a:t>أستشعر عظمة الله تعالى وقدرته على الخلق.</a:t>
            </a:r>
          </a:p>
        </p:txBody>
      </p:sp>
      <p:sp>
        <p:nvSpPr>
          <p:cNvPr id="7" name="مستطيل ذو زوايا قطرية مستديرة 4">
            <a:extLst>
              <a:ext uri="{FF2B5EF4-FFF2-40B4-BE49-F238E27FC236}">
                <a16:creationId xmlns:a16="http://schemas.microsoft.com/office/drawing/2014/main" id="{F1715D33-BC00-4560-9314-3E89FC6102B8}"/>
              </a:ext>
            </a:extLst>
          </p:cNvPr>
          <p:cNvSpPr/>
          <p:nvPr/>
        </p:nvSpPr>
        <p:spPr>
          <a:xfrm>
            <a:off x="2244765" y="4504846"/>
            <a:ext cx="3708358" cy="992028"/>
          </a:xfrm>
          <a:prstGeom prst="round2Diag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a:solidFill>
                  <a:srgbClr val="002060"/>
                </a:solidFill>
                <a:latin typeface="Traditional Arabic" panose="02020603050405020304" pitchFamily="18" charset="-78"/>
                <a:cs typeface="Traditional Arabic" panose="02020603050405020304" pitchFamily="18" charset="-78"/>
              </a:rPr>
              <a:t>أتعرف على ما يتضمنه الإيمان بالملائكة.</a:t>
            </a:r>
          </a:p>
        </p:txBody>
      </p:sp>
      <p:sp>
        <p:nvSpPr>
          <p:cNvPr id="8" name="مستطيل ذو زوايا قطرية مستديرة 6">
            <a:extLst>
              <a:ext uri="{FF2B5EF4-FFF2-40B4-BE49-F238E27FC236}">
                <a16:creationId xmlns:a16="http://schemas.microsoft.com/office/drawing/2014/main" id="{EB1A563B-FA22-4F93-8D0A-193A11CD6431}"/>
              </a:ext>
            </a:extLst>
          </p:cNvPr>
          <p:cNvSpPr/>
          <p:nvPr/>
        </p:nvSpPr>
        <p:spPr>
          <a:xfrm>
            <a:off x="2244765" y="3323091"/>
            <a:ext cx="3708358" cy="992028"/>
          </a:xfrm>
          <a:prstGeom prst="round2Diag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a:solidFill>
                  <a:srgbClr val="002060"/>
                </a:solidFill>
                <a:latin typeface="Traditional Arabic" panose="02020603050405020304" pitchFamily="18" charset="-78"/>
                <a:cs typeface="Traditional Arabic" panose="02020603050405020304" pitchFamily="18" charset="-78"/>
              </a:rPr>
              <a:t>تتعرف على بعض صفات الملائكة –عليهم السلام-.</a:t>
            </a:r>
          </a:p>
        </p:txBody>
      </p:sp>
      <p:pic>
        <p:nvPicPr>
          <p:cNvPr id="9" name="صورة 8">
            <a:extLst>
              <a:ext uri="{FF2B5EF4-FFF2-40B4-BE49-F238E27FC236}">
                <a16:creationId xmlns:a16="http://schemas.microsoft.com/office/drawing/2014/main" id="{15D1B95D-41BB-4370-AF02-B87F477125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6791" y="558113"/>
            <a:ext cx="2279243" cy="2252533"/>
          </a:xfrm>
          <a:prstGeom prst="rect">
            <a:avLst/>
          </a:prstGeom>
        </p:spPr>
      </p:pic>
      <p:sp>
        <p:nvSpPr>
          <p:cNvPr id="10" name="مستطيل 9">
            <a:extLst>
              <a:ext uri="{FF2B5EF4-FFF2-40B4-BE49-F238E27FC236}">
                <a16:creationId xmlns:a16="http://schemas.microsoft.com/office/drawing/2014/main" id="{4A01AAA9-55E6-44B9-8513-BE43A2750A7F}"/>
              </a:ext>
            </a:extLst>
          </p:cNvPr>
          <p:cNvSpPr/>
          <p:nvPr/>
        </p:nvSpPr>
        <p:spPr>
          <a:xfrm>
            <a:off x="4227026" y="1591081"/>
            <a:ext cx="2896947" cy="830997"/>
          </a:xfrm>
          <a:prstGeom prst="rect">
            <a:avLst/>
          </a:prstGeom>
          <a:noFill/>
        </p:spPr>
        <p:txBody>
          <a:bodyPr wrap="none" lIns="91440" tIns="45720" rIns="91440" bIns="45720">
            <a:spAutoFit/>
          </a:bodyPr>
          <a:lstStyle/>
          <a:p>
            <a:pPr algn="ctr"/>
            <a:r>
              <a:rPr lang="ar-SA" sz="4800" b="1" cap="none" spc="0" dirty="0">
                <a:ln w="0"/>
                <a:solidFill>
                  <a:srgbClr val="002060"/>
                </a:solidFill>
                <a:effectLst>
                  <a:outerShdw blurRad="38100" dist="19050" dir="2700000" algn="tl" rotWithShape="0">
                    <a:schemeClr val="dk1">
                      <a:alpha val="40000"/>
                    </a:schemeClr>
                  </a:outerShdw>
                </a:effectLst>
                <a:latin typeface="Traditional Arabic" panose="02020603050405020304" pitchFamily="18" charset="-78"/>
              </a:rPr>
              <a:t>أهداف الدرس</a:t>
            </a:r>
          </a:p>
        </p:txBody>
      </p:sp>
    </p:spTree>
    <p:extLst>
      <p:ext uri="{BB962C8B-B14F-4D97-AF65-F5344CB8AC3E}">
        <p14:creationId xmlns:p14="http://schemas.microsoft.com/office/powerpoint/2010/main" val="148647877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par>
                          <p:cTn id="22" fill="hold">
                            <p:stCondLst>
                              <p:cond delay="2000"/>
                            </p:stCondLst>
                            <p:childTnLst>
                              <p:par>
                                <p:cTn id="23" presetID="42"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2500"/>
                            </p:stCondLst>
                            <p:childTnLst>
                              <p:par>
                                <p:cTn id="29" presetID="42" presetClass="entr" presetSubtype="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700"/>
                                        <p:tgtEl>
                                          <p:spTgt spid="7"/>
                                        </p:tgtEl>
                                      </p:cBhvr>
                                    </p:animEffect>
                                    <p:anim calcmode="lin" valueType="num">
                                      <p:cBhvr>
                                        <p:cTn id="32" dur="700" fill="hold"/>
                                        <p:tgtEl>
                                          <p:spTgt spid="7"/>
                                        </p:tgtEl>
                                        <p:attrNameLst>
                                          <p:attrName>ppt_x</p:attrName>
                                        </p:attrNameLst>
                                      </p:cBhvr>
                                      <p:tavLst>
                                        <p:tav tm="0">
                                          <p:val>
                                            <p:strVal val="#ppt_x"/>
                                          </p:val>
                                        </p:tav>
                                        <p:tav tm="100000">
                                          <p:val>
                                            <p:strVal val="#ppt_x"/>
                                          </p:val>
                                        </p:tav>
                                      </p:tavLst>
                                    </p:anim>
                                    <p:anim calcmode="lin" valueType="num">
                                      <p:cBhvr>
                                        <p:cTn id="33" dur="7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صورة 11" descr="صورة تحتوي على رسم&#10;&#10;تم إنشاء الوصف تلقائياً">
            <a:extLst>
              <a:ext uri="{FF2B5EF4-FFF2-40B4-BE49-F238E27FC236}">
                <a16:creationId xmlns:a16="http://schemas.microsoft.com/office/drawing/2014/main" id="{81CE6A1F-D435-44CB-9AF4-2C6972D18E4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185" b="90000" l="10000" r="90000">
                        <a14:foregroundMark x1="73400" y1="17778" x2="73400" y2="17778"/>
                        <a14:foregroundMark x1="67300" y1="14259" x2="71500" y2="12593"/>
                        <a14:foregroundMark x1="71500" y1="12778" x2="71900" y2="18519"/>
                        <a14:foregroundMark x1="71700" y1="21852" x2="72300" y2="24722"/>
                        <a14:foregroundMark x1="72500" y1="22778" x2="69800" y2="28426"/>
                        <a14:foregroundMark x1="60600" y1="8333" x2="60600" y2="8333"/>
                        <a14:foregroundMark x1="60900" y1="7315" x2="60900" y2="7315"/>
                        <a14:foregroundMark x1="61700" y1="6574" x2="62100" y2="6389"/>
                        <a14:foregroundMark x1="60200" y1="9444" x2="60200" y2="9444"/>
                        <a14:foregroundMark x1="60400" y1="9259" x2="61900" y2="9259"/>
                        <a14:foregroundMark x1="37300" y1="5185" x2="37300" y2="5185"/>
                        <a14:foregroundMark x1="42500" y1="5833" x2="42500" y2="5833"/>
                        <a14:foregroundMark x1="21000" y1="28981" x2="21000" y2="28981"/>
                        <a14:foregroundMark x1="22700" y1="29352" x2="22700" y2="29352"/>
                      </a14:backgroundRemoval>
                    </a14:imgEffect>
                  </a14:imgLayer>
                </a14:imgProps>
              </a:ext>
              <a:ext uri="{28A0092B-C50C-407E-A947-70E740481C1C}">
                <a14:useLocalDpi xmlns:a14="http://schemas.microsoft.com/office/drawing/2010/main" val="0"/>
              </a:ext>
            </a:extLst>
          </a:blip>
          <a:stretch>
            <a:fillRect/>
          </a:stretch>
        </p:blipFill>
        <p:spPr>
          <a:xfrm>
            <a:off x="9561574" y="3684104"/>
            <a:ext cx="3092160" cy="3339533"/>
          </a:xfrm>
          <a:prstGeom prst="rect">
            <a:avLst/>
          </a:prstGeom>
        </p:spPr>
      </p:pic>
      <p:sp>
        <p:nvSpPr>
          <p:cNvPr id="14" name="مستطيل: زوايا مستديرة 13">
            <a:extLst>
              <a:ext uri="{FF2B5EF4-FFF2-40B4-BE49-F238E27FC236}">
                <a16:creationId xmlns:a16="http://schemas.microsoft.com/office/drawing/2014/main" id="{8E0D328A-8B31-470E-914F-5F3147A61186}"/>
              </a:ext>
            </a:extLst>
          </p:cNvPr>
          <p:cNvSpPr/>
          <p:nvPr/>
        </p:nvSpPr>
        <p:spPr>
          <a:xfrm>
            <a:off x="4448589" y="170588"/>
            <a:ext cx="4443620" cy="624544"/>
          </a:xfrm>
          <a:prstGeom prst="roundRect">
            <a:avLst/>
          </a:prstGeom>
          <a:solidFill>
            <a:srgbClr val="D1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b="1" dirty="0">
                <a:solidFill>
                  <a:schemeClr val="accent1">
                    <a:lumMod val="75000"/>
                  </a:schemeClr>
                </a:solidFill>
                <a:latin typeface="Tajawal" panose="00000500000000000000" pitchFamily="2" charset="-78"/>
              </a:rPr>
              <a:t>ما يتضمنه الإيمان بالملائكة:</a:t>
            </a:r>
          </a:p>
        </p:txBody>
      </p:sp>
      <p:sp>
        <p:nvSpPr>
          <p:cNvPr id="3" name="مستطيل 2">
            <a:extLst>
              <a:ext uri="{FF2B5EF4-FFF2-40B4-BE49-F238E27FC236}">
                <a16:creationId xmlns:a16="http://schemas.microsoft.com/office/drawing/2014/main" id="{778C2E8D-487B-41D4-9917-2962B537738B}"/>
              </a:ext>
            </a:extLst>
          </p:cNvPr>
          <p:cNvSpPr/>
          <p:nvPr/>
        </p:nvSpPr>
        <p:spPr>
          <a:xfrm>
            <a:off x="3307145" y="795132"/>
            <a:ext cx="6726520" cy="1077218"/>
          </a:xfrm>
          <a:prstGeom prst="rect">
            <a:avLst/>
          </a:prstGeom>
          <a:noFill/>
        </p:spPr>
        <p:txBody>
          <a:bodyPr wrap="none" lIns="91440" tIns="45720" rIns="91440" bIns="45720">
            <a:spAutoFit/>
          </a:bodyPr>
          <a:lstStyle/>
          <a:p>
            <a:pPr algn="ctr"/>
            <a:r>
              <a:rPr lang="ar-SA" sz="3200" b="1" cap="none" spc="0" dirty="0">
                <a:ln w="0"/>
                <a:solidFill>
                  <a:srgbClr val="C00000"/>
                </a:solidFill>
                <a:effectLst>
                  <a:outerShdw blurRad="38100" dist="19050" dir="2700000" algn="tl" rotWithShape="0">
                    <a:schemeClr val="dk1">
                      <a:alpha val="40000"/>
                    </a:schemeClr>
                  </a:outerShdw>
                </a:effectLst>
              </a:rPr>
              <a:t>يتضمن الايمان بالملائكة أربعة أمور :</a:t>
            </a:r>
          </a:p>
          <a:p>
            <a:pPr algn="ctr"/>
            <a:r>
              <a:rPr lang="ar-SA" sz="3200" b="1" dirty="0">
                <a:ln w="0"/>
                <a:solidFill>
                  <a:srgbClr val="C00000"/>
                </a:solidFill>
                <a:effectLst>
                  <a:outerShdw blurRad="38100" dist="19050" dir="2700000" algn="tl" rotWithShape="0">
                    <a:schemeClr val="dk1">
                      <a:alpha val="40000"/>
                    </a:schemeClr>
                  </a:outerShdw>
                </a:effectLst>
              </a:rPr>
              <a:t>شاهد/ي المقطع التالي ودونّ/ي الأمور الأربعة ...</a:t>
            </a:r>
            <a:endParaRPr lang="ar-SA" sz="3200" b="1" cap="none" spc="0" dirty="0">
              <a:ln w="0"/>
              <a:solidFill>
                <a:srgbClr val="C00000"/>
              </a:solidFill>
              <a:effectLst>
                <a:outerShdw blurRad="38100" dist="19050" dir="2700000" algn="tl" rotWithShape="0">
                  <a:schemeClr val="dk1">
                    <a:alpha val="40000"/>
                  </a:schemeClr>
                </a:outerShdw>
              </a:effectLst>
            </a:endParaRPr>
          </a:p>
        </p:txBody>
      </p:sp>
      <p:pic>
        <p:nvPicPr>
          <p:cNvPr id="2" name="صورة 1" descr="صورة تحتوي على رسم&#10;&#10;تم إنشاء الوصف تلقائياً">
            <a:extLst>
              <a:ext uri="{FF2B5EF4-FFF2-40B4-BE49-F238E27FC236}">
                <a16:creationId xmlns:a16="http://schemas.microsoft.com/office/drawing/2014/main" id="{2C985B21-37C9-4AB0-8771-C208B18BFA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1737" y="2216454"/>
            <a:ext cx="1467650" cy="1467650"/>
          </a:xfrm>
          <a:prstGeom prst="rect">
            <a:avLst/>
          </a:prstGeom>
        </p:spPr>
      </p:pic>
      <p:pic>
        <p:nvPicPr>
          <p:cNvPr id="5" name="videoplayback">
            <a:hlinkClick r:id="" action="ppaction://media"/>
            <a:extLst>
              <a:ext uri="{FF2B5EF4-FFF2-40B4-BE49-F238E27FC236}">
                <a16:creationId xmlns:a16="http://schemas.microsoft.com/office/drawing/2014/main" id="{179CA6AB-4278-49B6-91F1-89DAF7744447}"/>
              </a:ext>
            </a:extLst>
          </p:cNvPr>
          <p:cNvPicPr>
            <a:picLocks noChangeAspect="1"/>
          </p:cNvPicPr>
          <p:nvPr>
            <a:videoFile r:link="rId1"/>
            <p:extLst>
              <p:ext uri="{DAA4B4D4-6D71-4841-9C94-3DE7FCFB9230}">
                <p14:media xmlns:p14="http://schemas.microsoft.com/office/powerpoint/2010/main" r:embed="rId2">
                  <p14:trim st="53418" end="28116"/>
                </p14:media>
              </p:ext>
            </p:extLst>
          </p:nvPr>
        </p:nvPicPr>
        <p:blipFill>
          <a:blip r:embed="rId7"/>
          <a:stretch>
            <a:fillRect/>
          </a:stretch>
        </p:blipFill>
        <p:spPr>
          <a:xfrm>
            <a:off x="1322363" y="1872350"/>
            <a:ext cx="8396036" cy="4722770"/>
          </a:xfrm>
          <a:prstGeom prst="rect">
            <a:avLst/>
          </a:prstGeom>
          <a:ln>
            <a:noFill/>
          </a:ln>
          <a:effectLst/>
          <a:scene3d>
            <a:camera prst="orthographicFront"/>
            <a:lightRig rig="balanced" dir="t"/>
          </a:scene3d>
          <a:sp3d prstMaterial="softEdge">
            <a:bevelT w="203200" h="101600" prst="cross"/>
            <a:contourClr>
              <a:srgbClr val="FFFFFF"/>
            </a:contourClr>
          </a:sp3d>
        </p:spPr>
      </p:pic>
    </p:spTree>
    <p:extLst>
      <p:ext uri="{BB962C8B-B14F-4D97-AF65-F5344CB8AC3E}">
        <p14:creationId xmlns:p14="http://schemas.microsoft.com/office/powerpoint/2010/main" val="363644549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1"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5"/>
                </p:tgtEl>
              </p:cMediaNode>
            </p:video>
          </p:childTnLst>
        </p:cTn>
      </p:par>
    </p:tnLst>
    <p:bldLst>
      <p:bldP spid="14"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صورة 8" descr="صورة تحتوي على زجاجة&#10;&#10;تم إنشاء الوصف تلقائياً">
            <a:extLst>
              <a:ext uri="{FF2B5EF4-FFF2-40B4-BE49-F238E27FC236}">
                <a16:creationId xmlns:a16="http://schemas.microsoft.com/office/drawing/2014/main" id="{1D78F50B-5C6F-4F59-BF86-B51F08FDCC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1391" y="1658818"/>
            <a:ext cx="3428897" cy="4095952"/>
          </a:xfrm>
          <a:prstGeom prst="rect">
            <a:avLst/>
          </a:prstGeom>
        </p:spPr>
      </p:pic>
      <p:sp>
        <p:nvSpPr>
          <p:cNvPr id="10" name="مربع نص 9">
            <a:extLst>
              <a:ext uri="{FF2B5EF4-FFF2-40B4-BE49-F238E27FC236}">
                <a16:creationId xmlns:a16="http://schemas.microsoft.com/office/drawing/2014/main" id="{28775616-E62D-4008-9DAE-50A5D8FB16AF}"/>
              </a:ext>
            </a:extLst>
          </p:cNvPr>
          <p:cNvSpPr txBox="1"/>
          <p:nvPr/>
        </p:nvSpPr>
        <p:spPr>
          <a:xfrm>
            <a:off x="8830098" y="2644637"/>
            <a:ext cx="2731481" cy="2554545"/>
          </a:xfrm>
          <a:prstGeom prst="rect">
            <a:avLst/>
          </a:prstGeom>
          <a:noFill/>
        </p:spPr>
        <p:txBody>
          <a:bodyPr wrap="square">
            <a:spAutoFit/>
          </a:bodyPr>
          <a:lstStyle/>
          <a:p>
            <a:pPr algn="ctr"/>
            <a:r>
              <a:rPr lang="ar-SA" sz="3200" b="1" dirty="0">
                <a:solidFill>
                  <a:schemeClr val="accent3">
                    <a:lumMod val="50000"/>
                  </a:schemeClr>
                </a:solidFill>
                <a:latin typeface="Tajawal" panose="00000500000000000000" pitchFamily="2" charset="-78"/>
              </a:rPr>
              <a:t>صمم/ي خريطة مفاهيم تحتوي الأمور التي يتضمنها الإيمان بالملائكة!</a:t>
            </a:r>
          </a:p>
        </p:txBody>
      </p:sp>
      <p:pic>
        <p:nvPicPr>
          <p:cNvPr id="12" name="صورة 11" descr="صورة تحتوي على رسم&#10;&#10;تم إنشاء الوصف تلقائياً">
            <a:extLst>
              <a:ext uri="{FF2B5EF4-FFF2-40B4-BE49-F238E27FC236}">
                <a16:creationId xmlns:a16="http://schemas.microsoft.com/office/drawing/2014/main" id="{81CE6A1F-D435-44CB-9AF4-2C6972D18E4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185" b="90000" l="10000" r="90000">
                        <a14:foregroundMark x1="73400" y1="17778" x2="73400" y2="17778"/>
                        <a14:foregroundMark x1="67300" y1="14259" x2="71500" y2="12593"/>
                        <a14:foregroundMark x1="71500" y1="12778" x2="71900" y2="18519"/>
                        <a14:foregroundMark x1="71700" y1="21852" x2="72300" y2="24722"/>
                        <a14:foregroundMark x1="72500" y1="22778" x2="69800" y2="28426"/>
                        <a14:foregroundMark x1="60600" y1="8333" x2="60600" y2="8333"/>
                        <a14:foregroundMark x1="60900" y1="7315" x2="60900" y2="7315"/>
                        <a14:foregroundMark x1="61700" y1="6574" x2="62100" y2="6389"/>
                        <a14:foregroundMark x1="60200" y1="9444" x2="60200" y2="9444"/>
                        <a14:foregroundMark x1="60400" y1="9259" x2="61900" y2="9259"/>
                        <a14:foregroundMark x1="37300" y1="5185" x2="37300" y2="5185"/>
                        <a14:foregroundMark x1="42500" y1="5833" x2="42500" y2="5833"/>
                        <a14:foregroundMark x1="21000" y1="28981" x2="21000" y2="28981"/>
                        <a14:foregroundMark x1="22700" y1="29352" x2="22700" y2="29352"/>
                      </a14:backgroundRemoval>
                    </a14:imgEffect>
                  </a14:imgLayer>
                </a14:imgProps>
              </a:ext>
              <a:ext uri="{28A0092B-C50C-407E-A947-70E740481C1C}">
                <a14:useLocalDpi xmlns:a14="http://schemas.microsoft.com/office/drawing/2010/main" val="0"/>
              </a:ext>
            </a:extLst>
          </a:blip>
          <a:stretch>
            <a:fillRect/>
          </a:stretch>
        </p:blipFill>
        <p:spPr>
          <a:xfrm>
            <a:off x="10698477" y="4653460"/>
            <a:ext cx="1515410" cy="1636643"/>
          </a:xfrm>
          <a:prstGeom prst="rect">
            <a:avLst/>
          </a:prstGeom>
        </p:spPr>
      </p:pic>
      <p:sp>
        <p:nvSpPr>
          <p:cNvPr id="14" name="مستطيل: زوايا مستديرة 13">
            <a:extLst>
              <a:ext uri="{FF2B5EF4-FFF2-40B4-BE49-F238E27FC236}">
                <a16:creationId xmlns:a16="http://schemas.microsoft.com/office/drawing/2014/main" id="{8E0D328A-8B31-470E-914F-5F3147A61186}"/>
              </a:ext>
            </a:extLst>
          </p:cNvPr>
          <p:cNvSpPr/>
          <p:nvPr/>
        </p:nvSpPr>
        <p:spPr>
          <a:xfrm>
            <a:off x="3871519" y="145000"/>
            <a:ext cx="4761672" cy="624544"/>
          </a:xfrm>
          <a:prstGeom prst="roundRect">
            <a:avLst/>
          </a:prstGeom>
          <a:solidFill>
            <a:srgbClr val="D1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b="1" dirty="0">
                <a:solidFill>
                  <a:schemeClr val="accent1">
                    <a:lumMod val="75000"/>
                  </a:schemeClr>
                </a:solidFill>
                <a:latin typeface="Tajawal" panose="00000500000000000000" pitchFamily="2" charset="-78"/>
              </a:rPr>
              <a:t>ما يتضمنه الإيمان بالملائكة.</a:t>
            </a:r>
          </a:p>
        </p:txBody>
      </p:sp>
      <p:graphicFrame>
        <p:nvGraphicFramePr>
          <p:cNvPr id="2" name="رسم تخطيطي 1">
            <a:extLst>
              <a:ext uri="{FF2B5EF4-FFF2-40B4-BE49-F238E27FC236}">
                <a16:creationId xmlns:a16="http://schemas.microsoft.com/office/drawing/2014/main" id="{F232961E-EC3B-4095-856E-9A421E0CE2F1}"/>
              </a:ext>
            </a:extLst>
          </p:cNvPr>
          <p:cNvGraphicFramePr/>
          <p:nvPr>
            <p:extLst>
              <p:ext uri="{D42A27DB-BD31-4B8C-83A1-F6EECF244321}">
                <p14:modId xmlns:p14="http://schemas.microsoft.com/office/powerpoint/2010/main" val="3042926666"/>
              </p:ext>
            </p:extLst>
          </p:nvPr>
        </p:nvGraphicFramePr>
        <p:xfrm>
          <a:off x="353391" y="719666"/>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Picture 2" descr="موسوعة المقاطع الصوتية المؤثرة (متجدد)">
            <a:extLst>
              <a:ext uri="{FF2B5EF4-FFF2-40B4-BE49-F238E27FC236}">
                <a16:creationId xmlns:a16="http://schemas.microsoft.com/office/drawing/2014/main" id="{53332A5C-F560-4F94-882D-2E2CBB6C5C0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V="1">
            <a:off x="2711332" y="1034274"/>
            <a:ext cx="3541023" cy="624544"/>
          </a:xfrm>
          <a:prstGeom prst="rect">
            <a:avLst/>
          </a:prstGeom>
          <a:noFill/>
          <a:extLst>
            <a:ext uri="{909E8E84-426E-40DD-AFC4-6F175D3DCCD1}">
              <a14:hiddenFill xmlns:a14="http://schemas.microsoft.com/office/drawing/2010/main">
                <a:solidFill>
                  <a:srgbClr val="FFFFFF"/>
                </a:solidFill>
              </a14:hiddenFill>
            </a:ext>
          </a:extLst>
        </p:spPr>
      </p:pic>
      <p:sp>
        <p:nvSpPr>
          <p:cNvPr id="4" name="مخطط انسيابي: معالجة متعاقبة 3">
            <a:extLst>
              <a:ext uri="{FF2B5EF4-FFF2-40B4-BE49-F238E27FC236}">
                <a16:creationId xmlns:a16="http://schemas.microsoft.com/office/drawing/2014/main" id="{3BA4B4F6-FB38-4DD2-BDB1-02FEF5A65F67}"/>
              </a:ext>
            </a:extLst>
          </p:cNvPr>
          <p:cNvSpPr/>
          <p:nvPr/>
        </p:nvSpPr>
        <p:spPr>
          <a:xfrm>
            <a:off x="1096545" y="5311935"/>
            <a:ext cx="6632811" cy="1023582"/>
          </a:xfrm>
          <a:prstGeom prst="flowChartAlternateProcess">
            <a:avLst/>
          </a:prstGeom>
          <a:solidFill>
            <a:srgbClr val="BDD7EE"/>
          </a:solidFill>
          <a:ln>
            <a:solidFill>
              <a:srgbClr val="BDD7E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a:solidFill>
                  <a:schemeClr val="accent1">
                    <a:lumMod val="50000"/>
                  </a:schemeClr>
                </a:solidFill>
              </a:rPr>
              <a:t>وأنهم كثير لا يعلم عددهم الا الله سبحانه وتعالى.</a:t>
            </a:r>
          </a:p>
        </p:txBody>
      </p:sp>
    </p:spTree>
    <p:extLst>
      <p:ext uri="{BB962C8B-B14F-4D97-AF65-F5344CB8AC3E}">
        <p14:creationId xmlns:p14="http://schemas.microsoft.com/office/powerpoint/2010/main" val="125084060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Graphic spid="2" grpId="0">
        <p:bldAsOne/>
      </p:bldGraphic>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صورة 12" descr="صورة تحتوي على رسم, نظارات شمسية, مرآة&#10;&#10;تم إنشاء الوصف تلقائياً">
            <a:extLst>
              <a:ext uri="{FF2B5EF4-FFF2-40B4-BE49-F238E27FC236}">
                <a16:creationId xmlns:a16="http://schemas.microsoft.com/office/drawing/2014/main" id="{5FC34F02-3348-496A-A2B6-AB93A6AF446D}"/>
              </a:ext>
            </a:extLst>
          </p:cNvPr>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233602" y="2040835"/>
            <a:ext cx="4653239" cy="3213652"/>
          </a:xfrm>
          <a:prstGeom prst="rect">
            <a:avLst/>
          </a:prstGeom>
        </p:spPr>
      </p:pic>
      <p:sp>
        <p:nvSpPr>
          <p:cNvPr id="14" name="مستطيل: زوايا مستديرة 13">
            <a:extLst>
              <a:ext uri="{FF2B5EF4-FFF2-40B4-BE49-F238E27FC236}">
                <a16:creationId xmlns:a16="http://schemas.microsoft.com/office/drawing/2014/main" id="{8E0D328A-8B31-470E-914F-5F3147A61186}"/>
              </a:ext>
            </a:extLst>
          </p:cNvPr>
          <p:cNvSpPr/>
          <p:nvPr/>
        </p:nvSpPr>
        <p:spPr>
          <a:xfrm>
            <a:off x="4448589" y="170588"/>
            <a:ext cx="3529219" cy="624544"/>
          </a:xfrm>
          <a:prstGeom prst="roundRect">
            <a:avLst/>
          </a:prstGeom>
          <a:solidFill>
            <a:srgbClr val="D1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b="1" dirty="0">
                <a:solidFill>
                  <a:schemeClr val="accent1">
                    <a:lumMod val="75000"/>
                  </a:schemeClr>
                </a:solidFill>
                <a:latin typeface="Tajawal" panose="00000500000000000000" pitchFamily="2" charset="-78"/>
              </a:rPr>
              <a:t>صفات الملائكة:</a:t>
            </a:r>
          </a:p>
        </p:txBody>
      </p:sp>
      <p:sp>
        <p:nvSpPr>
          <p:cNvPr id="15" name="مربع نص 14">
            <a:extLst>
              <a:ext uri="{FF2B5EF4-FFF2-40B4-BE49-F238E27FC236}">
                <a16:creationId xmlns:a16="http://schemas.microsoft.com/office/drawing/2014/main" id="{F0229FF1-7D97-4095-8BBB-15FEB5380743}"/>
              </a:ext>
            </a:extLst>
          </p:cNvPr>
          <p:cNvSpPr txBox="1"/>
          <p:nvPr/>
        </p:nvSpPr>
        <p:spPr>
          <a:xfrm>
            <a:off x="5438738" y="2640603"/>
            <a:ext cx="4331733" cy="1815882"/>
          </a:xfrm>
          <a:prstGeom prst="rect">
            <a:avLst/>
          </a:prstGeom>
          <a:noFill/>
        </p:spPr>
        <p:txBody>
          <a:bodyPr wrap="square">
            <a:spAutoFit/>
          </a:bodyPr>
          <a:lstStyle/>
          <a:p>
            <a:pPr algn="ctr"/>
            <a:r>
              <a:rPr lang="ar-SA" sz="2800" b="1" dirty="0">
                <a:solidFill>
                  <a:schemeClr val="accent6">
                    <a:lumMod val="50000"/>
                  </a:schemeClr>
                </a:solidFill>
                <a:latin typeface="Traditional Arabic" panose="02020603050405020304" pitchFamily="18" charset="-78"/>
                <a:cs typeface="Traditional Arabic" panose="02020603050405020304" pitchFamily="18" charset="-78"/>
              </a:rPr>
              <a:t>قال تعالى: {الْحَمْدُ لِلَّهِ فَاطِرِ السَّمَاوَاتِ وَالْأَرْضِ جَاعِلِ الْمَلَائِكَةِ رُسُلًا أُولِي أَجْنِحَةٍ مَثْنَى وَثُلَاثَ وَرُبَاعَ يَزِيدُ فِي الْخَلْقِ مَا يَشَاءُ إِنَّ اللَّهَ عَلَى كُلِّ شَيْءٍ قَدِيرٌ }</a:t>
            </a:r>
            <a:endParaRPr lang="ar-SA" sz="2800" dirty="0">
              <a:solidFill>
                <a:schemeClr val="accent6">
                  <a:lumMod val="50000"/>
                </a:schemeClr>
              </a:solidFill>
            </a:endParaRPr>
          </a:p>
        </p:txBody>
      </p:sp>
      <p:pic>
        <p:nvPicPr>
          <p:cNvPr id="7" name="صورة 6" descr="صورة تحتوي على لعبة, رسم&#10;&#10;تم إنشاء الوصف تلقائياً">
            <a:extLst>
              <a:ext uri="{FF2B5EF4-FFF2-40B4-BE49-F238E27FC236}">
                <a16:creationId xmlns:a16="http://schemas.microsoft.com/office/drawing/2014/main" id="{23E8D02D-1551-4194-9E8C-9F82664F755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75" b="94125" l="5616" r="89716">
                        <a14:foregroundMark x1="40627" y1="5375" x2="40627" y2="5375"/>
                        <a14:foregroundMark x1="24143" y1="9250" x2="24143" y2="9250"/>
                        <a14:foregroundMark x1="15755" y1="16188" x2="15755" y2="16188"/>
                        <a14:foregroundMark x1="13640" y1="19188" x2="13640" y2="19188"/>
                        <a14:foregroundMark x1="13275" y1="30562" x2="13275" y2="30562"/>
                        <a14:foregroundMark x1="83662" y1="91125" x2="75565" y2="86063"/>
                        <a14:foregroundMark x1="44128" y1="94125" x2="52881" y2="84125"/>
                        <a14:foregroundMark x1="52881" y1="84125" x2="52881" y2="83938"/>
                        <a14:foregroundMark x1="8388" y1="33250" x2="5616" y2="33250"/>
                      </a14:backgroundRemoval>
                    </a14:imgEffect>
                  </a14:imgLayer>
                </a14:imgProps>
              </a:ext>
              <a:ext uri="{28A0092B-C50C-407E-A947-70E740481C1C}">
                <a14:useLocalDpi xmlns:a14="http://schemas.microsoft.com/office/drawing/2010/main" val="0"/>
              </a:ext>
            </a:extLst>
          </a:blip>
          <a:stretch>
            <a:fillRect/>
          </a:stretch>
        </p:blipFill>
        <p:spPr>
          <a:xfrm>
            <a:off x="9768420" y="3810681"/>
            <a:ext cx="2753698" cy="3213652"/>
          </a:xfrm>
          <a:prstGeom prst="rect">
            <a:avLst/>
          </a:prstGeom>
        </p:spPr>
      </p:pic>
      <p:pic>
        <p:nvPicPr>
          <p:cNvPr id="2" name="صورة 1" descr="صورة تحتوي على مرآة, مباراة&#10;&#10;تم إنشاء الوصف تلقائياً">
            <a:extLst>
              <a:ext uri="{FF2B5EF4-FFF2-40B4-BE49-F238E27FC236}">
                <a16:creationId xmlns:a16="http://schemas.microsoft.com/office/drawing/2014/main" id="{C7679556-B6DF-4F37-BF88-974D998F430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250" b="94141" l="3000" r="96444">
                        <a14:foregroundMark x1="49778" y1="25703" x2="49778" y2="25703"/>
                        <a14:foregroundMark x1="54444" y1="24766" x2="49222" y2="53906"/>
                        <a14:foregroundMark x1="21111" y1="19688" x2="19778" y2="41172"/>
                        <a14:foregroundMark x1="9889" y1="19531" x2="12333" y2="43672"/>
                        <a14:foregroundMark x1="12333" y1="43672" x2="19000" y2="57188"/>
                        <a14:foregroundMark x1="3000" y1="18906" x2="3000" y2="18906"/>
                        <a14:foregroundMark x1="3000" y1="18906" x2="4333" y2="22188"/>
                        <a14:foregroundMark x1="51333" y1="11953" x2="73111" y2="8906"/>
                        <a14:foregroundMark x1="78889" y1="44219" x2="74778" y2="64375"/>
                        <a14:foregroundMark x1="12667" y1="71094" x2="44000" y2="77266"/>
                        <a14:foregroundMark x1="21444" y1="94141" x2="21444" y2="94141"/>
                        <a14:foregroundMark x1="22222" y1="92578" x2="50000" y2="65781"/>
                        <a14:foregroundMark x1="50000" y1="65781" x2="50778" y2="58750"/>
                        <a14:foregroundMark x1="47778" y1="70156" x2="61889" y2="42266"/>
                        <a14:foregroundMark x1="61889" y1="42266" x2="63444" y2="13438"/>
                        <a14:foregroundMark x1="63444" y1="13438" x2="68111" y2="6563"/>
                        <a14:foregroundMark x1="68111" y1="6563" x2="69000" y2="6406"/>
                        <a14:foregroundMark x1="86778" y1="57031" x2="89000" y2="58516"/>
                        <a14:foregroundMark x1="94222" y1="75156" x2="94222" y2="75156"/>
                        <a14:foregroundMark x1="96444" y1="79453" x2="96444" y2="79453"/>
                      </a14:backgroundRemoval>
                    </a14:imgEffect>
                  </a14:imgLayer>
                </a14:imgProps>
              </a:ext>
              <a:ext uri="{28A0092B-C50C-407E-A947-70E740481C1C}">
                <a14:useLocalDpi xmlns:a14="http://schemas.microsoft.com/office/drawing/2010/main" val="0"/>
              </a:ext>
            </a:extLst>
          </a:blip>
          <a:stretch>
            <a:fillRect/>
          </a:stretch>
        </p:blipFill>
        <p:spPr>
          <a:xfrm>
            <a:off x="771574" y="320231"/>
            <a:ext cx="4462028" cy="5021209"/>
          </a:xfrm>
          <a:prstGeom prst="rect">
            <a:avLst/>
          </a:prstGeom>
        </p:spPr>
      </p:pic>
      <p:sp>
        <p:nvSpPr>
          <p:cNvPr id="3" name="مستطيل 2">
            <a:extLst>
              <a:ext uri="{FF2B5EF4-FFF2-40B4-BE49-F238E27FC236}">
                <a16:creationId xmlns:a16="http://schemas.microsoft.com/office/drawing/2014/main" id="{839C50F9-1850-483E-A5A4-EAE2BFAA606E}"/>
              </a:ext>
            </a:extLst>
          </p:cNvPr>
          <p:cNvSpPr/>
          <p:nvPr/>
        </p:nvSpPr>
        <p:spPr>
          <a:xfrm>
            <a:off x="1496155" y="2041421"/>
            <a:ext cx="2807730" cy="2123658"/>
          </a:xfrm>
          <a:prstGeom prst="rect">
            <a:avLst/>
          </a:prstGeom>
          <a:noFill/>
        </p:spPr>
        <p:txBody>
          <a:bodyPr wrap="square" lIns="91440" tIns="45720" rIns="91440" bIns="45720">
            <a:spAutoFit/>
          </a:bodyPr>
          <a:lstStyle/>
          <a:p>
            <a:pPr algn="ctr"/>
            <a:r>
              <a:rPr lang="ar-SA" sz="3300" b="1" dirty="0">
                <a:ln w="0"/>
                <a:solidFill>
                  <a:schemeClr val="accent5">
                    <a:lumMod val="50000"/>
                  </a:schemeClr>
                </a:solidFill>
                <a:effectLst>
                  <a:outerShdw blurRad="38100" dist="19050" dir="2700000" algn="tl" rotWithShape="0">
                    <a:schemeClr val="dk1">
                      <a:alpha val="40000"/>
                    </a:schemeClr>
                  </a:outerShdw>
                </a:effectLst>
              </a:rPr>
              <a:t>اقرأ/ي سورة فاطر واستخرج/ي منها ما يدل أن للملائكة اجنحة!</a:t>
            </a:r>
          </a:p>
        </p:txBody>
      </p:sp>
      <p:pic>
        <p:nvPicPr>
          <p:cNvPr id="10" name="Picture 2" descr="تناقض الايات القرانية فيما بينها">
            <a:extLst>
              <a:ext uri="{FF2B5EF4-FFF2-40B4-BE49-F238E27FC236}">
                <a16:creationId xmlns:a16="http://schemas.microsoft.com/office/drawing/2014/main" id="{0B0296B4-6081-49D4-85AE-9816D79971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5302" y="4027164"/>
            <a:ext cx="3299541" cy="2235520"/>
          </a:xfrm>
          <a:prstGeom prst="rect">
            <a:avLst/>
          </a:prstGeom>
          <a:noFill/>
          <a:extLst>
            <a:ext uri="{909E8E84-426E-40DD-AFC4-6F175D3DCCD1}">
              <a14:hiddenFill xmlns:a14="http://schemas.microsoft.com/office/drawing/2010/main">
                <a:solidFill>
                  <a:srgbClr val="FFFFFF"/>
                </a:solidFill>
              </a14:hiddenFill>
            </a:ext>
          </a:extLst>
        </p:spPr>
      </p:pic>
      <p:sp>
        <p:nvSpPr>
          <p:cNvPr id="18" name="سهم: خماسي 17">
            <a:extLst>
              <a:ext uri="{FF2B5EF4-FFF2-40B4-BE49-F238E27FC236}">
                <a16:creationId xmlns:a16="http://schemas.microsoft.com/office/drawing/2014/main" id="{1AFD672C-8CC4-442D-86F8-D3995D48D381}"/>
              </a:ext>
            </a:extLst>
          </p:cNvPr>
          <p:cNvSpPr/>
          <p:nvPr/>
        </p:nvSpPr>
        <p:spPr>
          <a:xfrm flipH="1">
            <a:off x="8852449" y="1139687"/>
            <a:ext cx="3339547" cy="702914"/>
          </a:xfrm>
          <a:prstGeom prst="homePlat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3200" b="1" dirty="0"/>
              <a:t>1 - أن لهم أجنحة:</a:t>
            </a:r>
          </a:p>
        </p:txBody>
      </p:sp>
      <p:sp>
        <p:nvSpPr>
          <p:cNvPr id="4" name="مستطيل 3">
            <a:extLst>
              <a:ext uri="{FF2B5EF4-FFF2-40B4-BE49-F238E27FC236}">
                <a16:creationId xmlns:a16="http://schemas.microsoft.com/office/drawing/2014/main" id="{7CA31DFE-EBA4-447A-A8A5-B52EE6346E79}"/>
              </a:ext>
            </a:extLst>
          </p:cNvPr>
          <p:cNvSpPr/>
          <p:nvPr/>
        </p:nvSpPr>
        <p:spPr>
          <a:xfrm>
            <a:off x="3818543" y="5409215"/>
            <a:ext cx="4085982" cy="954107"/>
          </a:xfrm>
          <a:prstGeom prst="rect">
            <a:avLst/>
          </a:prstGeom>
          <a:solidFill>
            <a:srgbClr val="E9AE82"/>
          </a:solidFill>
          <a:ln>
            <a:noFill/>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ar-SA" sz="2800" b="1" cap="none" spc="0" dirty="0">
                <a:ln w="0"/>
                <a:solidFill>
                  <a:schemeClr val="tx1"/>
                </a:solidFill>
                <a:effectLst>
                  <a:outerShdw blurRad="38100" dist="19050" dir="2700000" algn="tl" rotWithShape="0">
                    <a:schemeClr val="dk1">
                      <a:alpha val="40000"/>
                    </a:schemeClr>
                  </a:outerShdw>
                </a:effectLst>
              </a:rPr>
              <a:t>وهذه الأجنحة لا نعلم كيفيتها ولا شكلها ، لإنها من عالم الغيب.</a:t>
            </a:r>
          </a:p>
        </p:txBody>
      </p:sp>
      <p:sp>
        <p:nvSpPr>
          <p:cNvPr id="5" name="مستطيل 4">
            <a:extLst>
              <a:ext uri="{FF2B5EF4-FFF2-40B4-BE49-F238E27FC236}">
                <a16:creationId xmlns:a16="http://schemas.microsoft.com/office/drawing/2014/main" id="{DF8890FE-CBC4-4943-84A1-69CE14A0C533}"/>
              </a:ext>
            </a:extLst>
          </p:cNvPr>
          <p:cNvSpPr/>
          <p:nvPr/>
        </p:nvSpPr>
        <p:spPr>
          <a:xfrm>
            <a:off x="755797" y="6188074"/>
            <a:ext cx="992579" cy="523220"/>
          </a:xfrm>
          <a:prstGeom prst="rect">
            <a:avLst/>
          </a:prstGeom>
          <a:solidFill>
            <a:schemeClr val="accent5">
              <a:lumMod val="20000"/>
              <a:lumOff val="80000"/>
            </a:schemeClr>
          </a:solidFill>
          <a:ln>
            <a:solidFill>
              <a:schemeClr val="bg1">
                <a:lumMod val="75000"/>
              </a:schemeClr>
            </a:solidFill>
          </a:ln>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ar-SA" sz="2800" b="1" cap="none" spc="0" dirty="0">
                <a:ln w="0"/>
                <a:solidFill>
                  <a:srgbClr val="002060"/>
                </a:solidFill>
                <a:effectLst>
                  <a:outerShdw blurRad="38100" dist="19050" dir="2700000" algn="tl" rotWithShape="0">
                    <a:schemeClr val="dk1">
                      <a:alpha val="40000"/>
                    </a:schemeClr>
                  </a:outerShdw>
                </a:effectLst>
              </a:rPr>
              <a:t>مناقشة</a:t>
            </a:r>
          </a:p>
        </p:txBody>
      </p:sp>
    </p:spTree>
    <p:extLst>
      <p:ext uri="{BB962C8B-B14F-4D97-AF65-F5344CB8AC3E}">
        <p14:creationId xmlns:p14="http://schemas.microsoft.com/office/powerpoint/2010/main" val="265576954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anim calcmode="lin" valueType="num">
                                      <p:cBhvr>
                                        <p:cTn id="42" dur="1000" fill="hold"/>
                                        <p:tgtEl>
                                          <p:spTgt spid="15"/>
                                        </p:tgtEl>
                                        <p:attrNameLst>
                                          <p:attrName>ppt_x</p:attrName>
                                        </p:attrNameLst>
                                      </p:cBhvr>
                                      <p:tavLst>
                                        <p:tav tm="0">
                                          <p:val>
                                            <p:strVal val="#ppt_x"/>
                                          </p:val>
                                        </p:tav>
                                        <p:tav tm="100000">
                                          <p:val>
                                            <p:strVal val="#ppt_x"/>
                                          </p:val>
                                        </p:tav>
                                      </p:tavLst>
                                    </p:anim>
                                    <p:anim calcmode="lin" valueType="num">
                                      <p:cBhvr>
                                        <p:cTn id="43" dur="1000" fill="hold"/>
                                        <p:tgtEl>
                                          <p:spTgt spid="15"/>
                                        </p:tgtEl>
                                        <p:attrNameLst>
                                          <p:attrName>ppt_y</p:attrName>
                                        </p:attrNameLst>
                                      </p:cBhvr>
                                      <p:tavLst>
                                        <p:tav tm="0">
                                          <p:val>
                                            <p:strVal val="#ppt_y+.1"/>
                                          </p:val>
                                        </p:tav>
                                        <p:tav tm="100000">
                                          <p:val>
                                            <p:strVal val="#ppt_y"/>
                                          </p:val>
                                        </p:tav>
                                      </p:tavLst>
                                    </p:anim>
                                  </p:childTnLst>
                                </p:cTn>
                              </p:par>
                              <p:par>
                                <p:cTn id="44" presetID="16" presetClass="entr" presetSubtype="21" fill="hold" grpId="0" nodeType="with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barn(inVertical)">
                                      <p:cBhvr>
                                        <p:cTn id="4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3" grpId="0"/>
      <p:bldP spid="18"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مستطيل: زوايا مستديرة 13">
            <a:extLst>
              <a:ext uri="{FF2B5EF4-FFF2-40B4-BE49-F238E27FC236}">
                <a16:creationId xmlns:a16="http://schemas.microsoft.com/office/drawing/2014/main" id="{8E0D328A-8B31-470E-914F-5F3147A61186}"/>
              </a:ext>
            </a:extLst>
          </p:cNvPr>
          <p:cNvSpPr/>
          <p:nvPr/>
        </p:nvSpPr>
        <p:spPr>
          <a:xfrm>
            <a:off x="4448589" y="170588"/>
            <a:ext cx="3529219" cy="624544"/>
          </a:xfrm>
          <a:prstGeom prst="roundRect">
            <a:avLst/>
          </a:prstGeom>
          <a:solidFill>
            <a:srgbClr val="D1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b="1" dirty="0">
                <a:solidFill>
                  <a:schemeClr val="accent1">
                    <a:lumMod val="75000"/>
                  </a:schemeClr>
                </a:solidFill>
                <a:latin typeface="Tajawal" panose="00000500000000000000" pitchFamily="2" charset="-78"/>
              </a:rPr>
              <a:t>صفات الملائكة:</a:t>
            </a:r>
          </a:p>
        </p:txBody>
      </p:sp>
      <p:pic>
        <p:nvPicPr>
          <p:cNvPr id="7" name="صورة 6" descr="صورة تحتوي على لعبة, رسم&#10;&#10;تم إنشاء الوصف تلقائياً">
            <a:extLst>
              <a:ext uri="{FF2B5EF4-FFF2-40B4-BE49-F238E27FC236}">
                <a16:creationId xmlns:a16="http://schemas.microsoft.com/office/drawing/2014/main" id="{23E8D02D-1551-4194-9E8C-9F82664F755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375" b="94125" l="5616" r="89716">
                        <a14:foregroundMark x1="40627" y1="5375" x2="40627" y2="5375"/>
                        <a14:foregroundMark x1="24143" y1="9250" x2="24143" y2="9250"/>
                        <a14:foregroundMark x1="15755" y1="16188" x2="15755" y2="16188"/>
                        <a14:foregroundMark x1="13640" y1="19188" x2="13640" y2="19188"/>
                        <a14:foregroundMark x1="13275" y1="30562" x2="13275" y2="30562"/>
                        <a14:foregroundMark x1="83662" y1="91125" x2="75565" y2="86063"/>
                        <a14:foregroundMark x1="44128" y1="94125" x2="52881" y2="84125"/>
                        <a14:foregroundMark x1="52881" y1="84125" x2="52881" y2="83938"/>
                        <a14:foregroundMark x1="8388" y1="33250" x2="5616" y2="33250"/>
                      </a14:backgroundRemoval>
                    </a14:imgEffect>
                  </a14:imgLayer>
                </a14:imgProps>
              </a:ext>
              <a:ext uri="{28A0092B-C50C-407E-A947-70E740481C1C}">
                <a14:useLocalDpi xmlns:a14="http://schemas.microsoft.com/office/drawing/2010/main" val="0"/>
              </a:ext>
            </a:extLst>
          </a:blip>
          <a:stretch>
            <a:fillRect/>
          </a:stretch>
        </p:blipFill>
        <p:spPr>
          <a:xfrm>
            <a:off x="9662571" y="3653370"/>
            <a:ext cx="2753698" cy="3213652"/>
          </a:xfrm>
          <a:prstGeom prst="rect">
            <a:avLst/>
          </a:prstGeom>
        </p:spPr>
      </p:pic>
      <p:pic>
        <p:nvPicPr>
          <p:cNvPr id="2" name="صورة 1" descr="صورة تحتوي على مرآة, مباراة&#10;&#10;تم إنشاء الوصف تلقائياً">
            <a:extLst>
              <a:ext uri="{FF2B5EF4-FFF2-40B4-BE49-F238E27FC236}">
                <a16:creationId xmlns:a16="http://schemas.microsoft.com/office/drawing/2014/main" id="{C7679556-B6DF-4F37-BF88-974D998F430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250" b="94141" l="3000" r="96444">
                        <a14:foregroundMark x1="49778" y1="25703" x2="49778" y2="25703"/>
                        <a14:foregroundMark x1="54444" y1="24766" x2="49222" y2="53906"/>
                        <a14:foregroundMark x1="21111" y1="19688" x2="19778" y2="41172"/>
                        <a14:foregroundMark x1="9889" y1="19531" x2="12333" y2="43672"/>
                        <a14:foregroundMark x1="12333" y1="43672" x2="19000" y2="57188"/>
                        <a14:foregroundMark x1="3000" y1="18906" x2="3000" y2="18906"/>
                        <a14:foregroundMark x1="3000" y1="18906" x2="4333" y2="22188"/>
                        <a14:foregroundMark x1="51333" y1="11953" x2="73111" y2="8906"/>
                        <a14:foregroundMark x1="78889" y1="44219" x2="74778" y2="64375"/>
                        <a14:foregroundMark x1="12667" y1="71094" x2="44000" y2="77266"/>
                        <a14:foregroundMark x1="21444" y1="94141" x2="21444" y2="94141"/>
                        <a14:foregroundMark x1="22222" y1="92578" x2="50000" y2="65781"/>
                        <a14:foregroundMark x1="50000" y1="65781" x2="50778" y2="58750"/>
                        <a14:foregroundMark x1="47778" y1="70156" x2="61889" y2="42266"/>
                        <a14:foregroundMark x1="61889" y1="42266" x2="63444" y2="13438"/>
                        <a14:foregroundMark x1="63444" y1="13438" x2="68111" y2="6563"/>
                        <a14:foregroundMark x1="68111" y1="6563" x2="69000" y2="6406"/>
                        <a14:foregroundMark x1="86778" y1="57031" x2="89000" y2="58516"/>
                        <a14:foregroundMark x1="94222" y1="75156" x2="94222" y2="75156"/>
                        <a14:foregroundMark x1="96444" y1="79453" x2="96444" y2="79453"/>
                      </a14:backgroundRemoval>
                    </a14:imgEffect>
                  </a14:imgLayer>
                </a14:imgProps>
              </a:ext>
              <a:ext uri="{28A0092B-C50C-407E-A947-70E740481C1C}">
                <a14:useLocalDpi xmlns:a14="http://schemas.microsoft.com/office/drawing/2010/main" val="0"/>
              </a:ext>
            </a:extLst>
          </a:blip>
          <a:stretch>
            <a:fillRect/>
          </a:stretch>
        </p:blipFill>
        <p:spPr>
          <a:xfrm>
            <a:off x="771574" y="320231"/>
            <a:ext cx="4462028" cy="5021209"/>
          </a:xfrm>
          <a:prstGeom prst="rect">
            <a:avLst/>
          </a:prstGeom>
        </p:spPr>
      </p:pic>
      <p:sp>
        <p:nvSpPr>
          <p:cNvPr id="3" name="مستطيل 2">
            <a:extLst>
              <a:ext uri="{FF2B5EF4-FFF2-40B4-BE49-F238E27FC236}">
                <a16:creationId xmlns:a16="http://schemas.microsoft.com/office/drawing/2014/main" id="{839C50F9-1850-483E-A5A4-EAE2BFAA606E}"/>
              </a:ext>
            </a:extLst>
          </p:cNvPr>
          <p:cNvSpPr/>
          <p:nvPr/>
        </p:nvSpPr>
        <p:spPr>
          <a:xfrm>
            <a:off x="1496155" y="2041421"/>
            <a:ext cx="2807730" cy="1615827"/>
          </a:xfrm>
          <a:prstGeom prst="rect">
            <a:avLst/>
          </a:prstGeom>
          <a:noFill/>
        </p:spPr>
        <p:txBody>
          <a:bodyPr wrap="square" lIns="91440" tIns="45720" rIns="91440" bIns="45720">
            <a:spAutoFit/>
          </a:bodyPr>
          <a:lstStyle/>
          <a:p>
            <a:pPr algn="ctr"/>
            <a:r>
              <a:rPr lang="ar-SA" sz="3300" b="1" dirty="0">
                <a:ln w="0"/>
                <a:solidFill>
                  <a:schemeClr val="accent5">
                    <a:lumMod val="50000"/>
                  </a:schemeClr>
                </a:solidFill>
                <a:effectLst>
                  <a:outerShdw blurRad="38100" dist="19050" dir="2700000" algn="tl" rotWithShape="0">
                    <a:schemeClr val="dk1">
                      <a:alpha val="40000"/>
                    </a:schemeClr>
                  </a:outerShdw>
                </a:effectLst>
              </a:rPr>
              <a:t>استنبط/ي الصفة الخَلقية الثانية من الآية :</a:t>
            </a:r>
          </a:p>
        </p:txBody>
      </p:sp>
      <p:pic>
        <p:nvPicPr>
          <p:cNvPr id="10" name="Picture 2" descr="تناقض الايات القرانية فيما بينها">
            <a:extLst>
              <a:ext uri="{FF2B5EF4-FFF2-40B4-BE49-F238E27FC236}">
                <a16:creationId xmlns:a16="http://schemas.microsoft.com/office/drawing/2014/main" id="{0B0296B4-6081-49D4-85AE-9816D79971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302" y="4027164"/>
            <a:ext cx="3299541" cy="2235520"/>
          </a:xfrm>
          <a:prstGeom prst="rect">
            <a:avLst/>
          </a:prstGeom>
          <a:noFill/>
          <a:extLst>
            <a:ext uri="{909E8E84-426E-40DD-AFC4-6F175D3DCCD1}">
              <a14:hiddenFill xmlns:a14="http://schemas.microsoft.com/office/drawing/2010/main">
                <a:solidFill>
                  <a:srgbClr val="FFFFFF"/>
                </a:solidFill>
              </a14:hiddenFill>
            </a:ext>
          </a:extLst>
        </p:spPr>
      </p:pic>
      <p:pic>
        <p:nvPicPr>
          <p:cNvPr id="11" name="صورة 10" descr="صورة تحتوي على رسم, نظارات شمسية, مرآة&#10;&#10;تم إنشاء الوصف تلقائياً">
            <a:extLst>
              <a:ext uri="{FF2B5EF4-FFF2-40B4-BE49-F238E27FC236}">
                <a16:creationId xmlns:a16="http://schemas.microsoft.com/office/drawing/2014/main" id="{8D430992-E819-46B2-A902-0A3B8A5C1789}"/>
              </a:ext>
            </a:extLst>
          </p:cNvPr>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233602" y="1930217"/>
            <a:ext cx="4653239" cy="3564835"/>
          </a:xfrm>
          <a:prstGeom prst="rect">
            <a:avLst/>
          </a:prstGeom>
        </p:spPr>
      </p:pic>
      <p:sp>
        <p:nvSpPr>
          <p:cNvPr id="12" name="مربع نص 11">
            <a:extLst>
              <a:ext uri="{FF2B5EF4-FFF2-40B4-BE49-F238E27FC236}">
                <a16:creationId xmlns:a16="http://schemas.microsoft.com/office/drawing/2014/main" id="{4947C916-4483-497B-9775-DDA49F1BD88E}"/>
              </a:ext>
            </a:extLst>
          </p:cNvPr>
          <p:cNvSpPr txBox="1"/>
          <p:nvPr/>
        </p:nvSpPr>
        <p:spPr>
          <a:xfrm>
            <a:off x="5486400" y="2529986"/>
            <a:ext cx="4284071" cy="2246769"/>
          </a:xfrm>
          <a:prstGeom prst="rect">
            <a:avLst/>
          </a:prstGeom>
          <a:noFill/>
        </p:spPr>
        <p:txBody>
          <a:bodyPr wrap="square">
            <a:spAutoFit/>
          </a:bodyPr>
          <a:lstStyle/>
          <a:p>
            <a:pPr algn="ctr"/>
            <a:r>
              <a:rPr lang="ar-SA" sz="2800" b="1" dirty="0">
                <a:solidFill>
                  <a:schemeClr val="accent6">
                    <a:lumMod val="50000"/>
                  </a:schemeClr>
                </a:solidFill>
                <a:latin typeface="Traditional Arabic" panose="02020603050405020304" pitchFamily="18" charset="-78"/>
                <a:cs typeface="Traditional Arabic" panose="02020603050405020304" pitchFamily="18" charset="-78"/>
              </a:rPr>
              <a:t>قال تعالى: {وَلَقَدْ جَاءَتْ رُسُلُنَا إِبْرَاهِيمَ </a:t>
            </a:r>
            <a:r>
              <a:rPr lang="ar-SA" sz="2800" b="1" dirty="0" err="1">
                <a:solidFill>
                  <a:schemeClr val="accent6">
                    <a:lumMod val="50000"/>
                  </a:schemeClr>
                </a:solidFill>
                <a:latin typeface="Traditional Arabic" panose="02020603050405020304" pitchFamily="18" charset="-78"/>
                <a:cs typeface="Traditional Arabic" panose="02020603050405020304" pitchFamily="18" charset="-78"/>
              </a:rPr>
              <a:t>بِالْبُشْرَىٰ</a:t>
            </a:r>
            <a:r>
              <a:rPr lang="ar-SA" sz="2800" b="1" dirty="0">
                <a:solidFill>
                  <a:schemeClr val="accent6">
                    <a:lumMod val="50000"/>
                  </a:schemeClr>
                </a:solidFill>
                <a:latin typeface="Traditional Arabic" panose="02020603050405020304" pitchFamily="18" charset="-78"/>
                <a:cs typeface="Traditional Arabic" panose="02020603050405020304" pitchFamily="18" charset="-78"/>
              </a:rPr>
              <a:t> قَالُوا سَلَامًا ۖ قَالَ سَلَامٌ ۖ فَمَا لَبِثَ أَن جَاءَ بِعِجْلٍ حَنِيذٍ*فَلَمَّا </a:t>
            </a:r>
            <a:r>
              <a:rPr lang="ar-SA" sz="2800" b="1" dirty="0" err="1">
                <a:solidFill>
                  <a:schemeClr val="accent6">
                    <a:lumMod val="50000"/>
                  </a:schemeClr>
                </a:solidFill>
                <a:latin typeface="Traditional Arabic" panose="02020603050405020304" pitchFamily="18" charset="-78"/>
                <a:cs typeface="Traditional Arabic" panose="02020603050405020304" pitchFamily="18" charset="-78"/>
              </a:rPr>
              <a:t>رَأَىٰ</a:t>
            </a:r>
            <a:r>
              <a:rPr lang="ar-SA" sz="2800" b="1" dirty="0">
                <a:solidFill>
                  <a:schemeClr val="accent6">
                    <a:lumMod val="50000"/>
                  </a:schemeClr>
                </a:solidFill>
                <a:latin typeface="Traditional Arabic" panose="02020603050405020304" pitchFamily="18" charset="-78"/>
                <a:cs typeface="Traditional Arabic" panose="02020603050405020304" pitchFamily="18" charset="-78"/>
              </a:rPr>
              <a:t> أَيْدِيَهُمْ لَا تَصِلُ إِلَيْهِ نَكِرَهُمْ وَأَوْجَسَ مِنْهُمْ خِيفَةً ۚ قَالُوا لَا تَخَفْ إِنَّا أُرْسِلْنَا </a:t>
            </a:r>
            <a:r>
              <a:rPr lang="ar-SA" sz="2800" b="1" dirty="0" err="1">
                <a:solidFill>
                  <a:schemeClr val="accent6">
                    <a:lumMod val="50000"/>
                  </a:schemeClr>
                </a:solidFill>
                <a:latin typeface="Traditional Arabic" panose="02020603050405020304" pitchFamily="18" charset="-78"/>
                <a:cs typeface="Traditional Arabic" panose="02020603050405020304" pitchFamily="18" charset="-78"/>
              </a:rPr>
              <a:t>إِلَىٰ</a:t>
            </a:r>
            <a:r>
              <a:rPr lang="ar-SA" sz="2800" b="1" dirty="0">
                <a:solidFill>
                  <a:schemeClr val="accent6">
                    <a:lumMod val="50000"/>
                  </a:schemeClr>
                </a:solidFill>
                <a:latin typeface="Traditional Arabic" panose="02020603050405020304" pitchFamily="18" charset="-78"/>
                <a:cs typeface="Traditional Arabic" panose="02020603050405020304" pitchFamily="18" charset="-78"/>
              </a:rPr>
              <a:t> قَوْمِ لُوطٍ}</a:t>
            </a:r>
            <a:endParaRPr lang="ar-SA" sz="2800" dirty="0">
              <a:solidFill>
                <a:schemeClr val="accent6">
                  <a:lumMod val="50000"/>
                </a:schemeClr>
              </a:solidFill>
            </a:endParaRPr>
          </a:p>
        </p:txBody>
      </p:sp>
      <p:sp>
        <p:nvSpPr>
          <p:cNvPr id="4" name="سهم: خماسي 3">
            <a:extLst>
              <a:ext uri="{FF2B5EF4-FFF2-40B4-BE49-F238E27FC236}">
                <a16:creationId xmlns:a16="http://schemas.microsoft.com/office/drawing/2014/main" id="{C5A7ABC1-5326-4959-B89D-A6A6C16442BD}"/>
              </a:ext>
            </a:extLst>
          </p:cNvPr>
          <p:cNvSpPr/>
          <p:nvPr/>
        </p:nvSpPr>
        <p:spPr>
          <a:xfrm flipH="1">
            <a:off x="7593497" y="1394901"/>
            <a:ext cx="4598503" cy="672002"/>
          </a:xfrm>
          <a:prstGeom prst="homePlat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3200" b="1" dirty="0"/>
              <a:t>2 – أنهم لا يأكلون ولا يشربون</a:t>
            </a:r>
          </a:p>
        </p:txBody>
      </p:sp>
      <p:sp>
        <p:nvSpPr>
          <p:cNvPr id="5" name="مستطيل 4">
            <a:extLst>
              <a:ext uri="{FF2B5EF4-FFF2-40B4-BE49-F238E27FC236}">
                <a16:creationId xmlns:a16="http://schemas.microsoft.com/office/drawing/2014/main" id="{206CE97A-6731-459F-BD50-E74022D12810}"/>
              </a:ext>
            </a:extLst>
          </p:cNvPr>
          <p:cNvSpPr/>
          <p:nvPr/>
        </p:nvSpPr>
        <p:spPr>
          <a:xfrm>
            <a:off x="755797" y="6188074"/>
            <a:ext cx="992579" cy="523220"/>
          </a:xfrm>
          <a:prstGeom prst="rect">
            <a:avLst/>
          </a:prstGeom>
          <a:solidFill>
            <a:schemeClr val="accent5">
              <a:lumMod val="20000"/>
              <a:lumOff val="80000"/>
            </a:schemeClr>
          </a:solidFill>
          <a:ln>
            <a:solidFill>
              <a:schemeClr val="bg1">
                <a:lumMod val="75000"/>
              </a:schemeClr>
            </a:solidFill>
          </a:ln>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ar-SA" sz="2800" b="1" cap="none" spc="0" dirty="0">
                <a:ln w="0"/>
                <a:solidFill>
                  <a:srgbClr val="002060"/>
                </a:solidFill>
                <a:effectLst>
                  <a:outerShdw blurRad="38100" dist="19050" dir="2700000" algn="tl" rotWithShape="0">
                    <a:schemeClr val="dk1">
                      <a:alpha val="40000"/>
                    </a:schemeClr>
                  </a:outerShdw>
                </a:effectLst>
              </a:rPr>
              <a:t>مناقشة</a:t>
            </a:r>
          </a:p>
        </p:txBody>
      </p:sp>
    </p:spTree>
    <p:extLst>
      <p:ext uri="{BB962C8B-B14F-4D97-AF65-F5344CB8AC3E}">
        <p14:creationId xmlns:p14="http://schemas.microsoft.com/office/powerpoint/2010/main" val="333647376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زوايا قطرية مقصوصة 3">
            <a:extLst>
              <a:ext uri="{FF2B5EF4-FFF2-40B4-BE49-F238E27FC236}">
                <a16:creationId xmlns:a16="http://schemas.microsoft.com/office/drawing/2014/main" id="{6A522446-1E8D-47DD-BF21-96C5C724DF46}"/>
              </a:ext>
            </a:extLst>
          </p:cNvPr>
          <p:cNvSpPr/>
          <p:nvPr/>
        </p:nvSpPr>
        <p:spPr>
          <a:xfrm>
            <a:off x="4071115" y="2690948"/>
            <a:ext cx="3628398" cy="1387579"/>
          </a:xfrm>
          <a:prstGeom prst="snip2Diag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800" b="1" dirty="0">
                <a:solidFill>
                  <a:schemeClr val="accent1">
                    <a:lumMod val="50000"/>
                  </a:schemeClr>
                </a:solidFill>
              </a:rPr>
              <a:t>الصحابي الجليل دحية الكلبي رضي الله عنه.</a:t>
            </a:r>
          </a:p>
        </p:txBody>
      </p:sp>
      <p:sp>
        <p:nvSpPr>
          <p:cNvPr id="14" name="مستطيل: زوايا مستديرة 13">
            <a:extLst>
              <a:ext uri="{FF2B5EF4-FFF2-40B4-BE49-F238E27FC236}">
                <a16:creationId xmlns:a16="http://schemas.microsoft.com/office/drawing/2014/main" id="{8E0D328A-8B31-470E-914F-5F3147A61186}"/>
              </a:ext>
            </a:extLst>
          </p:cNvPr>
          <p:cNvSpPr/>
          <p:nvPr/>
        </p:nvSpPr>
        <p:spPr>
          <a:xfrm>
            <a:off x="4448589" y="170588"/>
            <a:ext cx="3529219" cy="624544"/>
          </a:xfrm>
          <a:prstGeom prst="roundRect">
            <a:avLst/>
          </a:prstGeom>
          <a:solidFill>
            <a:srgbClr val="D1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b="1" dirty="0">
                <a:solidFill>
                  <a:schemeClr val="accent1">
                    <a:lumMod val="75000"/>
                  </a:schemeClr>
                </a:solidFill>
                <a:latin typeface="Tajawal" panose="00000500000000000000" pitchFamily="2" charset="-78"/>
              </a:rPr>
              <a:t>صفات الملائكة:</a:t>
            </a:r>
          </a:p>
        </p:txBody>
      </p:sp>
      <p:pic>
        <p:nvPicPr>
          <p:cNvPr id="7" name="صورة 6" descr="صورة تحتوي على لعبة, رسم&#10;&#10;تم إنشاء الوصف تلقائياً">
            <a:extLst>
              <a:ext uri="{FF2B5EF4-FFF2-40B4-BE49-F238E27FC236}">
                <a16:creationId xmlns:a16="http://schemas.microsoft.com/office/drawing/2014/main" id="{23E8D02D-1551-4194-9E8C-9F82664F755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75" b="94125" l="5616" r="89716">
                        <a14:foregroundMark x1="40627" y1="5375" x2="40627" y2="5375"/>
                        <a14:foregroundMark x1="24143" y1="9250" x2="24143" y2="9250"/>
                        <a14:foregroundMark x1="15755" y1="16188" x2="15755" y2="16188"/>
                        <a14:foregroundMark x1="13640" y1="19188" x2="13640" y2="19188"/>
                        <a14:foregroundMark x1="13275" y1="30562" x2="13275" y2="30562"/>
                        <a14:foregroundMark x1="83662" y1="91125" x2="75565" y2="86063"/>
                        <a14:foregroundMark x1="44128" y1="94125" x2="52881" y2="84125"/>
                        <a14:foregroundMark x1="52881" y1="84125" x2="52881" y2="83938"/>
                        <a14:foregroundMark x1="8388" y1="33250" x2="5616" y2="33250"/>
                      </a14:backgroundRemoval>
                    </a14:imgEffect>
                  </a14:imgLayer>
                </a14:imgProps>
              </a:ext>
              <a:ext uri="{28A0092B-C50C-407E-A947-70E740481C1C}">
                <a14:useLocalDpi xmlns:a14="http://schemas.microsoft.com/office/drawing/2010/main" val="0"/>
              </a:ext>
            </a:extLst>
          </a:blip>
          <a:stretch>
            <a:fillRect/>
          </a:stretch>
        </p:blipFill>
        <p:spPr>
          <a:xfrm>
            <a:off x="9662571" y="3653370"/>
            <a:ext cx="2753698" cy="3213652"/>
          </a:xfrm>
          <a:prstGeom prst="rect">
            <a:avLst/>
          </a:prstGeom>
        </p:spPr>
      </p:pic>
      <p:pic>
        <p:nvPicPr>
          <p:cNvPr id="2" name="صورة 1" descr="صورة تحتوي على مرآة, مباراة&#10;&#10;تم إنشاء الوصف تلقائياً">
            <a:extLst>
              <a:ext uri="{FF2B5EF4-FFF2-40B4-BE49-F238E27FC236}">
                <a16:creationId xmlns:a16="http://schemas.microsoft.com/office/drawing/2014/main" id="{C7679556-B6DF-4F37-BF88-974D998F430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250" b="94141" l="3000" r="96444">
                        <a14:foregroundMark x1="49778" y1="25703" x2="49778" y2="25703"/>
                        <a14:foregroundMark x1="54444" y1="24766" x2="49222" y2="53906"/>
                        <a14:foregroundMark x1="21111" y1="19688" x2="19778" y2="41172"/>
                        <a14:foregroundMark x1="9889" y1="19531" x2="12333" y2="43672"/>
                        <a14:foregroundMark x1="12333" y1="43672" x2="19000" y2="57188"/>
                        <a14:foregroundMark x1="3000" y1="18906" x2="3000" y2="18906"/>
                        <a14:foregroundMark x1="3000" y1="18906" x2="4333" y2="22188"/>
                        <a14:foregroundMark x1="51333" y1="11953" x2="73111" y2="8906"/>
                        <a14:foregroundMark x1="78889" y1="44219" x2="74778" y2="64375"/>
                        <a14:foregroundMark x1="12667" y1="71094" x2="44000" y2="77266"/>
                        <a14:foregroundMark x1="21444" y1="94141" x2="21444" y2="94141"/>
                        <a14:foregroundMark x1="22222" y1="92578" x2="50000" y2="65781"/>
                        <a14:foregroundMark x1="50000" y1="65781" x2="50778" y2="58750"/>
                        <a14:foregroundMark x1="47778" y1="70156" x2="61889" y2="42266"/>
                        <a14:foregroundMark x1="61889" y1="42266" x2="63444" y2="13438"/>
                        <a14:foregroundMark x1="63444" y1="13438" x2="68111" y2="6563"/>
                        <a14:foregroundMark x1="68111" y1="6563" x2="69000" y2="6406"/>
                        <a14:foregroundMark x1="86778" y1="57031" x2="89000" y2="58516"/>
                        <a14:foregroundMark x1="94222" y1="75156" x2="94222" y2="75156"/>
                        <a14:foregroundMark x1="96444" y1="79453" x2="96444" y2="79453"/>
                      </a14:backgroundRemoval>
                    </a14:imgEffect>
                  </a14:imgLayer>
                </a14:imgProps>
              </a:ext>
              <a:ext uri="{28A0092B-C50C-407E-A947-70E740481C1C}">
                <a14:useLocalDpi xmlns:a14="http://schemas.microsoft.com/office/drawing/2010/main" val="0"/>
              </a:ext>
            </a:extLst>
          </a:blip>
          <a:stretch>
            <a:fillRect/>
          </a:stretch>
        </p:blipFill>
        <p:spPr>
          <a:xfrm>
            <a:off x="771574" y="320231"/>
            <a:ext cx="4462028" cy="5021209"/>
          </a:xfrm>
          <a:prstGeom prst="rect">
            <a:avLst/>
          </a:prstGeom>
        </p:spPr>
      </p:pic>
      <p:sp>
        <p:nvSpPr>
          <p:cNvPr id="3" name="مستطيل 2">
            <a:extLst>
              <a:ext uri="{FF2B5EF4-FFF2-40B4-BE49-F238E27FC236}">
                <a16:creationId xmlns:a16="http://schemas.microsoft.com/office/drawing/2014/main" id="{839C50F9-1850-483E-A5A4-EAE2BFAA606E}"/>
              </a:ext>
            </a:extLst>
          </p:cNvPr>
          <p:cNvSpPr/>
          <p:nvPr/>
        </p:nvSpPr>
        <p:spPr>
          <a:xfrm>
            <a:off x="1496155" y="2041421"/>
            <a:ext cx="2807730" cy="1615827"/>
          </a:xfrm>
          <a:prstGeom prst="rect">
            <a:avLst/>
          </a:prstGeom>
          <a:noFill/>
        </p:spPr>
        <p:txBody>
          <a:bodyPr wrap="square" lIns="91440" tIns="45720" rIns="91440" bIns="45720">
            <a:spAutoFit/>
          </a:bodyPr>
          <a:lstStyle/>
          <a:p>
            <a:pPr algn="ctr"/>
            <a:r>
              <a:rPr lang="ar-SA" sz="3300" b="1" dirty="0">
                <a:ln w="0"/>
                <a:solidFill>
                  <a:schemeClr val="accent5">
                    <a:lumMod val="50000"/>
                  </a:schemeClr>
                </a:solidFill>
                <a:effectLst>
                  <a:outerShdw blurRad="38100" dist="19050" dir="2700000" algn="tl" rotWithShape="0">
                    <a:schemeClr val="dk1">
                      <a:alpha val="40000"/>
                    </a:schemeClr>
                  </a:outerShdw>
                </a:effectLst>
              </a:rPr>
              <a:t>تمثل جبريل عليه السلام على هيئة صحابي! من هو !</a:t>
            </a:r>
          </a:p>
        </p:txBody>
      </p:sp>
      <p:pic>
        <p:nvPicPr>
          <p:cNvPr id="10" name="Picture 2" descr="تناقض الايات القرانية فيما بينها">
            <a:extLst>
              <a:ext uri="{FF2B5EF4-FFF2-40B4-BE49-F238E27FC236}">
                <a16:creationId xmlns:a16="http://schemas.microsoft.com/office/drawing/2014/main" id="{0B0296B4-6081-49D4-85AE-9816D79971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5302" y="4027164"/>
            <a:ext cx="3299541" cy="2235520"/>
          </a:xfrm>
          <a:prstGeom prst="rect">
            <a:avLst/>
          </a:prstGeom>
          <a:noFill/>
          <a:extLst>
            <a:ext uri="{909E8E84-426E-40DD-AFC4-6F175D3DCCD1}">
              <a14:hiddenFill xmlns:a14="http://schemas.microsoft.com/office/drawing/2010/main">
                <a:solidFill>
                  <a:srgbClr val="FFFFFF"/>
                </a:solidFill>
              </a14:hiddenFill>
            </a:ext>
          </a:extLst>
        </p:spPr>
      </p:pic>
      <p:sp>
        <p:nvSpPr>
          <p:cNvPr id="18" name="سهم: خماسي 17">
            <a:extLst>
              <a:ext uri="{FF2B5EF4-FFF2-40B4-BE49-F238E27FC236}">
                <a16:creationId xmlns:a16="http://schemas.microsoft.com/office/drawing/2014/main" id="{1AFD672C-8CC4-442D-86F8-D3995D48D381}"/>
              </a:ext>
            </a:extLst>
          </p:cNvPr>
          <p:cNvSpPr/>
          <p:nvPr/>
        </p:nvSpPr>
        <p:spPr>
          <a:xfrm flipH="1">
            <a:off x="7907928" y="1139687"/>
            <a:ext cx="4284072" cy="624544"/>
          </a:xfrm>
          <a:prstGeom prst="homePlat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3200" b="1" dirty="0"/>
              <a:t>3- أن لهم القدرة على التمثل:</a:t>
            </a:r>
          </a:p>
        </p:txBody>
      </p:sp>
      <p:pic>
        <p:nvPicPr>
          <p:cNvPr id="1026" name="Picture 2" descr="جبريل - ويكيبيديا">
            <a:extLst>
              <a:ext uri="{FF2B5EF4-FFF2-40B4-BE49-F238E27FC236}">
                <a16:creationId xmlns:a16="http://schemas.microsoft.com/office/drawing/2014/main" id="{EB90B1F1-8C7D-4792-8842-10155A95E90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23269" y="1859374"/>
            <a:ext cx="1663148" cy="1663148"/>
          </a:xfrm>
          <a:prstGeom prst="rect">
            <a:avLst/>
          </a:prstGeom>
          <a:noFill/>
          <a:extLst>
            <a:ext uri="{909E8E84-426E-40DD-AFC4-6F175D3DCCD1}">
              <a14:hiddenFill xmlns:a14="http://schemas.microsoft.com/office/drawing/2010/main">
                <a:solidFill>
                  <a:srgbClr val="FFFFFF"/>
                </a:solidFill>
              </a14:hiddenFill>
            </a:ext>
          </a:extLst>
        </p:spPr>
      </p:pic>
      <p:sp>
        <p:nvSpPr>
          <p:cNvPr id="5" name="مستطيل 4">
            <a:extLst>
              <a:ext uri="{FF2B5EF4-FFF2-40B4-BE49-F238E27FC236}">
                <a16:creationId xmlns:a16="http://schemas.microsoft.com/office/drawing/2014/main" id="{BFE1D097-1DE6-41F2-8C23-F0BC5F2EDB44}"/>
              </a:ext>
            </a:extLst>
          </p:cNvPr>
          <p:cNvSpPr/>
          <p:nvPr/>
        </p:nvSpPr>
        <p:spPr>
          <a:xfrm>
            <a:off x="755797" y="6188074"/>
            <a:ext cx="992579" cy="523220"/>
          </a:xfrm>
          <a:prstGeom prst="rect">
            <a:avLst/>
          </a:prstGeom>
          <a:solidFill>
            <a:schemeClr val="accent5">
              <a:lumMod val="20000"/>
              <a:lumOff val="80000"/>
            </a:schemeClr>
          </a:solidFill>
          <a:ln>
            <a:solidFill>
              <a:schemeClr val="bg1">
                <a:lumMod val="75000"/>
              </a:schemeClr>
            </a:solidFill>
          </a:ln>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ar-SA" sz="2800" b="1" cap="none" spc="0" dirty="0">
                <a:ln w="0"/>
                <a:solidFill>
                  <a:srgbClr val="002060"/>
                </a:solidFill>
                <a:effectLst>
                  <a:outerShdw blurRad="38100" dist="19050" dir="2700000" algn="tl" rotWithShape="0">
                    <a:schemeClr val="dk1">
                      <a:alpha val="40000"/>
                    </a:schemeClr>
                  </a:outerShdw>
                </a:effectLst>
              </a:rPr>
              <a:t>مناقشة</a:t>
            </a:r>
          </a:p>
        </p:txBody>
      </p:sp>
    </p:spTree>
    <p:extLst>
      <p:ext uri="{BB962C8B-B14F-4D97-AF65-F5344CB8AC3E}">
        <p14:creationId xmlns:p14="http://schemas.microsoft.com/office/powerpoint/2010/main" val="318200597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8" grpId="0" animBg="1"/>
    </p:bldLst>
  </p:timing>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781</TotalTime>
  <Words>1289</Words>
  <Application>Microsoft Office PowerPoint</Application>
  <PresentationFormat>شاشة عريضة</PresentationFormat>
  <Paragraphs>179</Paragraphs>
  <Slides>23</Slides>
  <Notes>0</Notes>
  <HiddenSlides>0</HiddenSlides>
  <MMClips>1</MMClips>
  <ScaleCrop>false</ScaleCrop>
  <HeadingPairs>
    <vt:vector size="6" baseType="variant">
      <vt:variant>
        <vt:lpstr>الخطوط المستخدمة</vt:lpstr>
      </vt:variant>
      <vt:variant>
        <vt:i4>11</vt:i4>
      </vt:variant>
      <vt:variant>
        <vt:lpstr>نسق</vt:lpstr>
      </vt:variant>
      <vt:variant>
        <vt:i4>1</vt:i4>
      </vt:variant>
      <vt:variant>
        <vt:lpstr>عناوين الشرائح</vt:lpstr>
      </vt:variant>
      <vt:variant>
        <vt:i4>23</vt:i4>
      </vt:variant>
    </vt:vector>
  </HeadingPairs>
  <TitlesOfParts>
    <vt:vector size="35" baseType="lpstr">
      <vt:lpstr>AlBayan</vt:lpstr>
      <vt:lpstr>AraAlBayan-Bold</vt:lpstr>
      <vt:lpstr>Arial</vt:lpstr>
      <vt:lpstr>Calibri</vt:lpstr>
      <vt:lpstr>Calibri Light</vt:lpstr>
      <vt:lpstr>Droid Arabic Naskh</vt:lpstr>
      <vt:lpstr>MunaBeta-Regular</vt:lpstr>
      <vt:lpstr>Noto Naskh Arabic UI</vt:lpstr>
      <vt:lpstr>Tahoma</vt:lpstr>
      <vt:lpstr>Tajawal</vt:lpstr>
      <vt:lpstr>Traditional Arabic</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 ρгe̠‎тту ĸɑdooϳ ·̵</dc:creator>
  <cp:lastModifiedBy>‏​​♋٭ ρгe̠‎тту ĸɑdooϳ ·̵</cp:lastModifiedBy>
  <cp:revision>70</cp:revision>
  <dcterms:created xsi:type="dcterms:W3CDTF">2020-09-11T23:37:32Z</dcterms:created>
  <dcterms:modified xsi:type="dcterms:W3CDTF">2020-09-17T17:41:31Z</dcterms:modified>
</cp:coreProperties>
</file>