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09" r:id="rId11"/>
    <p:sldId id="310" r:id="rId12"/>
    <p:sldId id="294" r:id="rId13"/>
    <p:sldId id="304" r:id="rId14"/>
  </p:sldIdLst>
  <p:sldSz cx="9144000" cy="6858000" type="screen4x3"/>
  <p:notesSz cx="6858000" cy="9144000"/>
  <p:embeddedFontLst>
    <p:embeddedFont>
      <p:font typeface="Calibri" panose="020F0502020204030204" pitchFamily="34" charset="0"/>
      <p:regular r:id="rId15"/>
      <p:bold r:id="rId16"/>
    </p:embeddedFont>
    <p:embeddedFont>
      <p:font typeface="Calibri Light" panose="020F0302020204030204" pitchFamily="34" charset="0"/>
      <p:regular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18/01/42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18/01/42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18/01/42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18/01/42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18/01/42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18/01/42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3.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2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64366" y="288934"/>
            <a:ext cx="2874772" cy="769441"/>
          </a:xfrm>
          <a:prstGeom prst="rect">
            <a:avLst/>
          </a:prstGeom>
          <a:noFill/>
        </p:spPr>
        <p:txBody>
          <a:bodyPr wrap="square" rtlCol="1">
            <a:spAutoFit/>
          </a:bodyPr>
          <a:lstStyle/>
          <a:p>
            <a:pPr algn="ctr"/>
            <a:r>
              <a:rPr lang="ar-SA" sz="44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228299" y="1192504"/>
            <a:ext cx="7574509" cy="1200329"/>
          </a:xfrm>
          <a:prstGeom prst="rect">
            <a:avLst/>
          </a:prstGeom>
          <a:noFill/>
        </p:spPr>
        <p:txBody>
          <a:bodyPr wrap="square" rtlCol="1">
            <a:spAutoFit/>
          </a:bodyPr>
          <a:lstStyle/>
          <a:p>
            <a:r>
              <a:rPr lang="en-US" sz="2400" dirty="0">
                <a:solidFill>
                  <a:srgbClr val="7030A0"/>
                </a:solidFill>
                <a:latin typeface="Comic Sans MS" panose="030F0702030302020204" pitchFamily="66" charset="0"/>
              </a:rPr>
              <a:t>Clothes color basket </a:t>
            </a:r>
            <a:r>
              <a:rPr lang="ar-SA" sz="2400" dirty="0">
                <a:solidFill>
                  <a:srgbClr val="C00000"/>
                </a:solidFill>
                <a:latin typeface="Comic Sans MS" panose="030F0702030302020204" pitchFamily="66" charset="0"/>
                <a:cs typeface="+mj-cs"/>
              </a:rPr>
              <a:t>سلة الملابس الملونة </a:t>
            </a:r>
            <a:endParaRPr lang="en-US" sz="24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AGA Dimnah Regular" pitchFamily="2" charset="-78"/>
              </a:rPr>
              <a:t>Ask about the colors your classmates are wearing.</a:t>
            </a:r>
          </a:p>
          <a:p>
            <a:pPr algn="ctr"/>
            <a:r>
              <a:rPr lang="en-US" sz="2400" dirty="0">
                <a:solidFill>
                  <a:srgbClr val="7030A0"/>
                </a:solidFill>
                <a:latin typeface="Comic Sans MS" panose="030F0702030302020204" pitchFamily="66" charset="0"/>
                <a:cs typeface="AGA Dimnah Regular" pitchFamily="2" charset="-78"/>
              </a:rPr>
              <a:t> </a:t>
            </a:r>
            <a:r>
              <a:rPr lang="ar-SA" sz="2400" dirty="0">
                <a:solidFill>
                  <a:srgbClr val="C00000"/>
                </a:solidFill>
                <a:latin typeface="Comic Sans MS" panose="030F0702030302020204" pitchFamily="66" charset="0"/>
                <a:cs typeface="+mj-cs"/>
              </a:rPr>
              <a:t>اسأل عن ألوان ملابس زملائك بالصف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682389" y="1344002"/>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8" name="صورة 7">
            <a:extLst>
              <a:ext uri="{FF2B5EF4-FFF2-40B4-BE49-F238E27FC236}">
                <a16:creationId xmlns:a16="http://schemas.microsoft.com/office/drawing/2014/main" id="{C01676AA-FEE9-43D1-84B3-2FA645E86C09}"/>
              </a:ext>
            </a:extLst>
          </p:cNvPr>
          <p:cNvPicPr>
            <a:picLocks noChangeAspect="1"/>
          </p:cNvPicPr>
          <p:nvPr/>
        </p:nvPicPr>
        <p:blipFill>
          <a:blip r:embed="rId4"/>
          <a:stretch>
            <a:fillRect/>
          </a:stretch>
        </p:blipFill>
        <p:spPr>
          <a:xfrm>
            <a:off x="3614879" y="122832"/>
            <a:ext cx="2874772" cy="935543"/>
          </a:xfrm>
          <a:prstGeom prst="rect">
            <a:avLst/>
          </a:prstGeom>
        </p:spPr>
      </p:pic>
      <p:pic>
        <p:nvPicPr>
          <p:cNvPr id="2" name="صورة 1">
            <a:extLst>
              <a:ext uri="{FF2B5EF4-FFF2-40B4-BE49-F238E27FC236}">
                <a16:creationId xmlns:a16="http://schemas.microsoft.com/office/drawing/2014/main" id="{81015993-AB18-4516-B2AB-E5BCDEB0ABA7}"/>
              </a:ext>
            </a:extLst>
          </p:cNvPr>
          <p:cNvPicPr>
            <a:picLocks noChangeAspect="1"/>
          </p:cNvPicPr>
          <p:nvPr/>
        </p:nvPicPr>
        <p:blipFill>
          <a:blip r:embed="rId5"/>
          <a:stretch>
            <a:fillRect/>
          </a:stretch>
        </p:blipFill>
        <p:spPr>
          <a:xfrm>
            <a:off x="130648" y="2392833"/>
            <a:ext cx="5383047" cy="3943997"/>
          </a:xfrm>
          <a:prstGeom prst="rect">
            <a:avLst/>
          </a:prstGeom>
        </p:spPr>
      </p:pic>
      <p:pic>
        <p:nvPicPr>
          <p:cNvPr id="3" name="We Can 3 (2020) SB_CD 1_20">
            <a:hlinkClick r:id="" action="ppaction://media"/>
            <a:extLst>
              <a:ext uri="{FF2B5EF4-FFF2-40B4-BE49-F238E27FC236}">
                <a16:creationId xmlns:a16="http://schemas.microsoft.com/office/drawing/2014/main" id="{6E8D03FF-2487-44D0-BB3A-02B1F6CDE534}"/>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PencilGrayscale/>
                    </a14:imgEffect>
                  </a14:imgLayer>
                </a14:imgProps>
              </a:ext>
            </a:extLst>
          </a:blip>
          <a:stretch>
            <a:fillRect/>
          </a:stretch>
        </p:blipFill>
        <p:spPr>
          <a:xfrm flipH="1">
            <a:off x="5975585" y="3028665"/>
            <a:ext cx="1028131" cy="1028131"/>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370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259307"/>
            <a:ext cx="6407624"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يردد الطالب الأنشودة </a:t>
            </a:r>
          </a:p>
          <a:p>
            <a:pPr algn="ctr"/>
            <a:r>
              <a:rPr lang="ar-SA" sz="2800" dirty="0">
                <a:cs typeface="+mj-cs"/>
              </a:rPr>
              <a:t>أن ينطق الطالب أسماء ثلاثة ألوان يرتديها اليوم</a:t>
            </a:r>
          </a:p>
        </p:txBody>
      </p:sp>
      <p:pic>
        <p:nvPicPr>
          <p:cNvPr id="3" name="صورة 2">
            <a:extLst>
              <a:ext uri="{FF2B5EF4-FFF2-40B4-BE49-F238E27FC236}">
                <a16:creationId xmlns:a16="http://schemas.microsoft.com/office/drawing/2014/main" id="{4E697E13-0D7E-4CB9-B735-B922994BE100}"/>
              </a:ext>
            </a:extLst>
          </p:cNvPr>
          <p:cNvPicPr>
            <a:picLocks noChangeAspect="1"/>
          </p:cNvPicPr>
          <p:nvPr/>
        </p:nvPicPr>
        <p:blipFill>
          <a:blip r:embed="rId2"/>
          <a:stretch>
            <a:fillRect/>
          </a:stretch>
        </p:blipFill>
        <p:spPr>
          <a:xfrm>
            <a:off x="212538" y="2591155"/>
            <a:ext cx="7958872" cy="207445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341194" y="1982450"/>
            <a:ext cx="8447964" cy="2123658"/>
          </a:xfrm>
          <a:prstGeom prst="rect">
            <a:avLst/>
          </a:prstGeom>
          <a:noFill/>
        </p:spPr>
        <p:txBody>
          <a:bodyPr wrap="square" rtlCol="1">
            <a:spAutoFit/>
          </a:bodyPr>
          <a:lstStyle/>
          <a:p>
            <a:pPr algn="ctr"/>
            <a:r>
              <a:rPr lang="en-US" sz="6600" b="1" dirty="0">
                <a:solidFill>
                  <a:srgbClr val="552579"/>
                </a:solidFill>
                <a:latin typeface="Comic Sans MS" panose="030F0702030302020204" pitchFamily="66" charset="0"/>
              </a:rPr>
              <a:t>Things We Wear  </a:t>
            </a:r>
          </a:p>
          <a:p>
            <a:pPr algn="ctr"/>
            <a:r>
              <a:rPr lang="ar-SA" sz="6600" b="1" dirty="0">
                <a:solidFill>
                  <a:srgbClr val="552579"/>
                </a:solidFill>
                <a:latin typeface="Comic Sans MS" panose="030F0702030302020204" pitchFamily="66" charset="0"/>
                <a:cs typeface="+mj-cs"/>
              </a:rPr>
              <a:t>الأشياء التي نرتديها</a:t>
            </a:r>
            <a:endParaRPr lang="ar-SA" sz="66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Rhythms and Sounds</a:t>
            </a:r>
          </a:p>
          <a:p>
            <a:pPr algn="ctr"/>
            <a:r>
              <a:rPr lang="ar-SA" sz="6000" b="1" dirty="0">
                <a:solidFill>
                  <a:srgbClr val="552579"/>
                </a:solidFill>
                <a:latin typeface="Comic Sans MS" panose="030F0702030302020204" pitchFamily="66" charset="0"/>
                <a:cs typeface="+mj-cs"/>
              </a:rPr>
              <a:t>الايقاعات والأصوات</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1599347" y="1446662"/>
            <a:ext cx="5945306" cy="2787555"/>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Colors flashcards </a:t>
            </a:r>
          </a:p>
          <a:p>
            <a:r>
              <a:rPr lang="en-US" sz="3200" dirty="0">
                <a:latin typeface="Comic Sans MS" panose="030F0702030302020204" pitchFamily="66" charset="0"/>
              </a:rPr>
              <a:t>Colors poster </a:t>
            </a:r>
          </a:p>
          <a:p>
            <a:r>
              <a:rPr lang="en-US" sz="3200" dirty="0">
                <a:latin typeface="Comic Sans MS" panose="030F0702030302020204" pitchFamily="66" charset="0"/>
              </a:rPr>
              <a:t>Clothes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60311" y="436728"/>
            <a:ext cx="6673755" cy="4462818"/>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r>
              <a:rPr lang="en-US" sz="2000" dirty="0">
                <a:latin typeface="Comic Sans MS" panose="030F0702030302020204" pitchFamily="66" charset="0"/>
              </a:rPr>
              <a:t>  :</a:t>
            </a:r>
          </a:p>
          <a:p>
            <a:pPr algn="ctr"/>
            <a:endParaRPr lang="en-US" sz="2000" dirty="0">
              <a:latin typeface="Comic Sans MS" panose="030F0702030302020204" pitchFamily="66" charset="0"/>
            </a:endParaRPr>
          </a:p>
          <a:p>
            <a:r>
              <a:rPr lang="en-US" sz="2000" dirty="0">
                <a:latin typeface="Comic Sans MS" panose="030F0702030302020204" pitchFamily="66" charset="0"/>
              </a:rPr>
              <a:t>Color and clothing chain : </a:t>
            </a:r>
          </a:p>
          <a:p>
            <a:r>
              <a:rPr lang="en-US" sz="2000" dirty="0">
                <a:latin typeface="Comic Sans MS" panose="030F0702030302020204" pitchFamily="66" charset="0"/>
              </a:rPr>
              <a:t>Take a color flashcard and find a student wearing something with that color. Hand the student the flashcard and ask him/her to stand up. The student must say, “I’m wearing (color on card).” and point to the item of clothing with that color on it. Then, that student takes another color card and finds a student wearing that color. Continue this color chain until all of the color flashcards have been used .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41" end="450"/>
                                            </p:txEl>
                                          </p:spTgt>
                                        </p:tgtEl>
                                        <p:attrNameLst>
                                          <p:attrName>style.visibility</p:attrName>
                                        </p:attrNameLst>
                                      </p:cBhvr>
                                      <p:to>
                                        <p:strVal val="visible"/>
                                      </p:to>
                                    </p:set>
                                    <p:animEffect transition="in" filter="fade">
                                      <p:cBhvr>
                                        <p:cTn id="22" dur="500"/>
                                        <p:tgtEl>
                                          <p:spTgt spid="4">
                                            <p:txEl>
                                              <p:charRg st="41" end="4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7AAAE1B3-86CC-4AAE-9988-DE9760D94758}"/>
              </a:ext>
            </a:extLst>
          </p:cNvPr>
          <p:cNvPicPr>
            <a:picLocks noChangeAspect="1"/>
          </p:cNvPicPr>
          <p:nvPr/>
        </p:nvPicPr>
        <p:blipFill>
          <a:blip r:embed="rId2"/>
          <a:stretch>
            <a:fillRect/>
          </a:stretch>
        </p:blipFill>
        <p:spPr>
          <a:xfrm>
            <a:off x="4394579" y="169469"/>
            <a:ext cx="4628723" cy="3660899"/>
          </a:xfrm>
          <a:prstGeom prst="rect">
            <a:avLst/>
          </a:prstGeom>
        </p:spPr>
      </p:pic>
      <p:pic>
        <p:nvPicPr>
          <p:cNvPr id="7" name="صورة 6">
            <a:extLst>
              <a:ext uri="{FF2B5EF4-FFF2-40B4-BE49-F238E27FC236}">
                <a16:creationId xmlns:a16="http://schemas.microsoft.com/office/drawing/2014/main" id="{E7679267-ADEC-4605-BFA1-3D77307F4F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55" b="93750" l="1919" r="94670">
                        <a14:foregroundMark x1="15991" y1="7143" x2="43497" y2="8631"/>
                        <a14:foregroundMark x1="53731" y1="52083" x2="84222" y2="71726"/>
                        <a14:foregroundMark x1="90618" y1="65774" x2="94670" y2="77976"/>
                        <a14:foregroundMark x1="67804" y1="88988" x2="44776" y2="90774"/>
                        <a14:foregroundMark x1="44776" y1="90774" x2="35608" y2="88393"/>
                        <a14:foregroundMark x1="23028" y1="78571" x2="31983" y2="48214"/>
                        <a14:foregroundMark x1="37100" y1="72917" x2="53731" y2="79762"/>
                        <a14:foregroundMark x1="50107" y1="85417" x2="42004" y2="87798"/>
                        <a14:foregroundMark x1="2345" y1="49107" x2="13646" y2="49107"/>
                        <a14:foregroundMark x1="13646" y1="71726" x2="21535" y2="81845"/>
                        <a14:foregroundMark x1="21535" y1="81845" x2="23028" y2="82440"/>
                        <a14:foregroundMark x1="18124" y1="57440" x2="36034" y2="66071"/>
                        <a14:foregroundMark x1="36034" y1="73214" x2="36247" y2="79762"/>
                        <a14:foregroundMark x1="27719" y1="65774" x2="32196" y2="74702"/>
                        <a14:foregroundMark x1="51599" y1="54167" x2="62260" y2="52381"/>
                        <a14:foregroundMark x1="62260" y1="52381" x2="73134" y2="53274"/>
                        <a14:foregroundMark x1="73134" y1="53274" x2="62900" y2="63095"/>
                        <a14:foregroundMark x1="62900" y1="63095" x2="51599" y2="63393"/>
                        <a14:foregroundMark x1="52239" y1="50893" x2="71002" y2="49107"/>
                        <a14:foregroundMark x1="77399" y1="88690" x2="88273" y2="90476"/>
                        <a14:foregroundMark x1="88273" y1="90476" x2="89339" y2="89881"/>
                        <a14:foregroundMark x1="70789" y1="89881" x2="48401" y2="86310"/>
                        <a14:foregroundMark x1="48401" y1="86310" x2="58849" y2="91964"/>
                        <a14:foregroundMark x1="58849" y1="91964" x2="67377" y2="91369"/>
                        <a14:foregroundMark x1="56503" y1="91964" x2="22814" y2="87202"/>
                        <a14:foregroundMark x1="22814" y1="87202" x2="19829" y2="85714"/>
                        <a14:foregroundMark x1="32836" y1="94345" x2="44776" y2="93452"/>
                        <a14:foregroundMark x1="44776" y1="93452" x2="72921" y2="93750"/>
                        <a14:foregroundMark x1="45629" y1="92560" x2="21962" y2="90179"/>
                        <a14:foregroundMark x1="21962" y1="90179" x2="15139" y2="77976"/>
                        <a14:foregroundMark x1="15139" y1="77976" x2="14925" y2="77083"/>
                        <a14:foregroundMark x1="35394" y1="5655" x2="35394" y2="5655"/>
                        <a14:foregroundMark x1="43284" y1="6845" x2="15778" y2="5952"/>
                      </a14:backgroundRemoval>
                    </a14:imgEffect>
                  </a14:imgLayer>
                </a14:imgProps>
              </a:ext>
            </a:extLst>
          </a:blip>
          <a:stretch>
            <a:fillRect/>
          </a:stretch>
        </p:blipFill>
        <p:spPr>
          <a:xfrm>
            <a:off x="183105" y="1719618"/>
            <a:ext cx="6364035" cy="4559309"/>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647669"/>
            <a:ext cx="1624083" cy="2985433"/>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Chant  and clap the rhythm  </a:t>
            </a:r>
          </a:p>
          <a:p>
            <a:pPr algn="ctr"/>
            <a:endParaRPr lang="en-US" sz="2000" dirty="0">
              <a:solidFill>
                <a:srgbClr val="7030A0"/>
              </a:solidFill>
            </a:endParaRPr>
          </a:p>
          <a:p>
            <a:pPr algn="ctr"/>
            <a:r>
              <a:rPr lang="ar-SA" sz="2800" dirty="0">
                <a:solidFill>
                  <a:srgbClr val="7030A0"/>
                </a:solidFill>
                <a:cs typeface="+mj-cs"/>
              </a:rPr>
              <a:t>ردد الأنشودة مع التصفيق</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992576"/>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581F8147-9E76-41A5-8B8F-18117479BB83}"/>
              </a:ext>
            </a:extLst>
          </p:cNvPr>
          <p:cNvPicPr>
            <a:picLocks noChangeAspect="1"/>
          </p:cNvPicPr>
          <p:nvPr/>
        </p:nvPicPr>
        <p:blipFill>
          <a:blip r:embed="rId4"/>
          <a:stretch>
            <a:fillRect/>
          </a:stretch>
        </p:blipFill>
        <p:spPr>
          <a:xfrm>
            <a:off x="2292752" y="177422"/>
            <a:ext cx="6141563" cy="4621308"/>
          </a:xfrm>
          <a:prstGeom prst="rect">
            <a:avLst/>
          </a:prstGeom>
        </p:spPr>
      </p:pic>
      <p:pic>
        <p:nvPicPr>
          <p:cNvPr id="7" name="We Can 3 (2020) SB_CD 1_18">
            <a:hlinkClick r:id="" action="ppaction://media"/>
            <a:extLst>
              <a:ext uri="{FF2B5EF4-FFF2-40B4-BE49-F238E27FC236}">
                <a16:creationId xmlns:a16="http://schemas.microsoft.com/office/drawing/2014/main" id="{03454BB0-FD47-48C5-8AE2-425240014513}"/>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lasticWrap/>
                    </a14:imgEffect>
                  </a14:imgLayer>
                </a14:imgProps>
              </a:ext>
            </a:extLst>
          </a:blip>
          <a:stretch>
            <a:fillRect/>
          </a:stretch>
        </p:blipFill>
        <p:spPr>
          <a:xfrm>
            <a:off x="2292751" y="4843084"/>
            <a:ext cx="1050949" cy="1050949"/>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172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04717" y="2114016"/>
            <a:ext cx="2456597" cy="3970318"/>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point, and say. Then write the missing letters</a:t>
            </a:r>
            <a:endParaRPr lang="en-US" sz="2000" dirty="0">
              <a:solidFill>
                <a:srgbClr val="7030A0"/>
              </a:solidFill>
            </a:endParaRPr>
          </a:p>
          <a:p>
            <a:pPr algn="ctr"/>
            <a:r>
              <a:rPr lang="ar-SA" sz="2800" dirty="0">
                <a:solidFill>
                  <a:srgbClr val="7030A0"/>
                </a:solidFill>
                <a:cs typeface="+mj-cs"/>
              </a:rPr>
              <a:t>استمع ، تبع ، ثم اقراء الكلمة . بعد ذلك أكمل الحروف الناقصة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60060" y="145501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9FCD4EAC-403F-4440-90A0-2B76A122AC36}"/>
              </a:ext>
            </a:extLst>
          </p:cNvPr>
          <p:cNvPicPr>
            <a:picLocks noChangeAspect="1"/>
          </p:cNvPicPr>
          <p:nvPr/>
        </p:nvPicPr>
        <p:blipFill>
          <a:blip r:embed="rId4"/>
          <a:stretch>
            <a:fillRect/>
          </a:stretch>
        </p:blipFill>
        <p:spPr>
          <a:xfrm>
            <a:off x="2967919" y="1455017"/>
            <a:ext cx="5971364" cy="3125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We Can 3 (2020) SB_CD 1_19">
            <a:hlinkClick r:id="" action="ppaction://media"/>
            <a:extLst>
              <a:ext uri="{FF2B5EF4-FFF2-40B4-BE49-F238E27FC236}">
                <a16:creationId xmlns:a16="http://schemas.microsoft.com/office/drawing/2014/main" id="{447E12A3-3E5D-4D17-9B9A-9DD275BEFA12}"/>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Marker/>
                    </a14:imgEffect>
                  </a14:imgLayer>
                </a14:imgProps>
              </a:ext>
            </a:extLst>
          </a:blip>
          <a:stretch>
            <a:fillRect/>
          </a:stretch>
        </p:blipFill>
        <p:spPr>
          <a:xfrm>
            <a:off x="2208091" y="273248"/>
            <a:ext cx="1000836" cy="1000836"/>
          </a:xfrm>
          <a:prstGeom prst="rect">
            <a:avLst/>
          </a:prstGeom>
        </p:spPr>
      </p:pic>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509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TotalTime>
  <Words>208</Words>
  <Application>Microsoft Office PowerPoint</Application>
  <PresentationFormat>عرض على الشاشة (4:3)</PresentationFormat>
  <Paragraphs>37</Paragraphs>
  <Slides>13</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Calibri Light</vt:lpstr>
      <vt:lpstr>Calibri</vt:lpstr>
      <vt:lpstr>Comic Sans MS</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43</cp:revision>
  <dcterms:created xsi:type="dcterms:W3CDTF">2020-07-29T08:50:48Z</dcterms:created>
  <dcterms:modified xsi:type="dcterms:W3CDTF">2020-09-05T09:12:02Z</dcterms:modified>
</cp:coreProperties>
</file>