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1pPr>
    <a:lvl2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2pPr>
    <a:lvl3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3pPr>
    <a:lvl4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4pPr>
    <a:lvl5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5pPr>
    <a:lvl6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6pPr>
    <a:lvl7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7pPr>
    <a:lvl8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8pPr>
    <a:lvl9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E7D4AC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353528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353528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solidFill>
                <a:srgbClr val="6F6F6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wholeTbl>
    <a:band2H>
      <a:tcTxStyle b="def" i="def"/>
      <a:tcStyle>
        <a:tcBdr/>
        <a:fill>
          <a:solidFill>
            <a:srgbClr val="E3D3A5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6F6F6F"/>
              </a:solidFill>
              <a:prstDash val="solid"/>
              <a:miter lim="400000"/>
            </a:ln>
          </a:left>
          <a:right>
            <a:ln w="12700" cap="flat">
              <a:solidFill>
                <a:srgbClr val="6F6F6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5CEA8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0503C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2B78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B8173"/>
              </a:solidFill>
              <a:prstDash val="solid"/>
              <a:miter lim="400000"/>
            </a:ln>
          </a:left>
          <a:right>
            <a:ln w="12700" cap="flat">
              <a:solidFill>
                <a:srgbClr val="8B817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CB3A1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86E5F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CAAA5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7AF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solidFill>
                <a:srgbClr val="82828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DED4B6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CDBE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20000"/>
            </a:srgbClr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0" name="Shape 15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/>
          <p:nvPr>
            <p:ph type="title"/>
          </p:nvPr>
        </p:nvSpPr>
        <p:spPr>
          <a:xfrm>
            <a:off x="1104900" y="1473200"/>
            <a:ext cx="107950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نص العنوان</a:t>
            </a:r>
          </a:p>
        </p:txBody>
      </p:sp>
      <p:sp>
        <p:nvSpPr>
          <p:cNvPr id="12" name="مستوى النص الأول…"/>
          <p:cNvSpPr txBox="1"/>
          <p:nvPr>
            <p:ph type="body" sz="quarter" idx="1"/>
          </p:nvPr>
        </p:nvSpPr>
        <p:spPr>
          <a:xfrm>
            <a:off x="1104900" y="5016500"/>
            <a:ext cx="10795000" cy="2235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أفقية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صورة"/>
          <p:cNvSpPr/>
          <p:nvPr>
            <p:ph type="pic" idx="13"/>
          </p:nvPr>
        </p:nvSpPr>
        <p:spPr>
          <a:xfrm>
            <a:off x="2118171" y="468081"/>
            <a:ext cx="8787508" cy="585833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نص العنوان"/>
          <p:cNvSpPr txBox="1"/>
          <p:nvPr>
            <p:ph type="title"/>
          </p:nvPr>
        </p:nvSpPr>
        <p:spPr>
          <a:xfrm>
            <a:off x="1104900" y="6248400"/>
            <a:ext cx="10795000" cy="13970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22" name="مستوى النص الأول…"/>
          <p:cNvSpPr txBox="1"/>
          <p:nvPr>
            <p:ph type="body" sz="quarter" idx="1"/>
          </p:nvPr>
        </p:nvSpPr>
        <p:spPr>
          <a:xfrm>
            <a:off x="1104900" y="7632700"/>
            <a:ext cx="107950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نص العنوان"/>
          <p:cNvSpPr txBox="1"/>
          <p:nvPr>
            <p:ph type="title"/>
          </p:nvPr>
        </p:nvSpPr>
        <p:spPr>
          <a:xfrm>
            <a:off x="1104900" y="3098800"/>
            <a:ext cx="10795000" cy="355600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3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صورة"/>
          <p:cNvSpPr/>
          <p:nvPr>
            <p:ph type="pic" idx="13"/>
          </p:nvPr>
        </p:nvSpPr>
        <p:spPr>
          <a:xfrm>
            <a:off x="4088740" y="1357394"/>
            <a:ext cx="10701971" cy="713464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نص العنوان"/>
          <p:cNvSpPr txBox="1"/>
          <p:nvPr>
            <p:ph type="title"/>
          </p:nvPr>
        </p:nvSpPr>
        <p:spPr>
          <a:xfrm>
            <a:off x="635000" y="1473200"/>
            <a:ext cx="5715000" cy="33147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40" name="مستوى النص الأول…"/>
          <p:cNvSpPr txBox="1"/>
          <p:nvPr>
            <p:ph type="body" sz="quarter" idx="1"/>
          </p:nvPr>
        </p:nvSpPr>
        <p:spPr>
          <a:xfrm>
            <a:off x="635000" y="4940300"/>
            <a:ext cx="5715000" cy="3606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49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57" name="مستوى النص الأول…"/>
          <p:cNvSpPr txBox="1"/>
          <p:nvPr>
            <p:ph type="body" idx="1"/>
          </p:nvPr>
        </p:nvSpPr>
        <p:spPr>
          <a:xfrm>
            <a:off x="1104900" y="3022600"/>
            <a:ext cx="107950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صورة"/>
          <p:cNvSpPr/>
          <p:nvPr>
            <p:ph type="pic" sz="half" idx="13"/>
          </p:nvPr>
        </p:nvSpPr>
        <p:spPr>
          <a:xfrm>
            <a:off x="7581900" y="2628900"/>
            <a:ext cx="4317378" cy="6489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67" name="مستوى النص الأول…"/>
          <p:cNvSpPr txBox="1"/>
          <p:nvPr>
            <p:ph type="body" sz="half" idx="1"/>
          </p:nvPr>
        </p:nvSpPr>
        <p:spPr>
          <a:xfrm>
            <a:off x="1104900" y="3022600"/>
            <a:ext cx="53975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800"/>
              </a:spcBef>
              <a:buBlip>
                <a:blip r:embed="rId2"/>
              </a:buBlip>
            </a:lvl1pPr>
            <a:lvl2pPr>
              <a:spcBef>
                <a:spcPts val="2800"/>
              </a:spcBef>
              <a:buBlip>
                <a:blip r:embed="rId2"/>
              </a:buBlip>
            </a:lvl2pPr>
            <a:lvl3pPr>
              <a:spcBef>
                <a:spcPts val="2800"/>
              </a:spcBef>
              <a:buBlip>
                <a:blip r:embed="rId2"/>
              </a:buBlip>
            </a:lvl3pPr>
            <a:lvl4pPr>
              <a:spcBef>
                <a:spcPts val="2800"/>
              </a:spcBef>
              <a:buBlip>
                <a:blip r:embed="rId2"/>
              </a:buBlip>
            </a:lvl4pPr>
            <a:lvl5pPr>
              <a:spcBef>
                <a:spcPts val="2800"/>
              </a:spcBef>
              <a:buBlip>
                <a:blip r:embed="rId2"/>
              </a:buBlip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6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صورة"/>
          <p:cNvSpPr/>
          <p:nvPr>
            <p:ph type="pic" sz="half" idx="13"/>
          </p:nvPr>
        </p:nvSpPr>
        <p:spPr>
          <a:xfrm>
            <a:off x="7759700" y="4151206"/>
            <a:ext cx="5118100" cy="557304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صورة"/>
          <p:cNvSpPr/>
          <p:nvPr>
            <p:ph type="pic" sz="half" idx="14"/>
          </p:nvPr>
        </p:nvSpPr>
        <p:spPr>
          <a:xfrm>
            <a:off x="6972300" y="622300"/>
            <a:ext cx="6229350" cy="4152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صورة"/>
          <p:cNvSpPr/>
          <p:nvPr>
            <p:ph type="pic" idx="15"/>
          </p:nvPr>
        </p:nvSpPr>
        <p:spPr>
          <a:xfrm>
            <a:off x="609600" y="-406400"/>
            <a:ext cx="7037917" cy="10579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/>
          <p:nvPr>
            <p:ph type="body" sz="quarter" idx="13"/>
          </p:nvPr>
        </p:nvSpPr>
        <p:spPr>
          <a:xfrm>
            <a:off x="1270000" y="6362700"/>
            <a:ext cx="10464800" cy="597259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000"/>
            </a:lvl1pPr>
          </a:lstStyle>
          <a:p>
            <a:pPr rtl="0">
              <a:defRPr/>
            </a:pPr>
            <a:r>
              <a:t>– باسل أسعد</a:t>
            </a:r>
          </a:p>
        </p:txBody>
      </p:sp>
      <p:sp>
        <p:nvSpPr>
          <p:cNvPr id="94" name="&quot;اكتب الاقتباس هنا.&quot;"/>
          <p:cNvSpPr txBox="1"/>
          <p:nvPr>
            <p:ph type="body" sz="quarter" idx="14"/>
          </p:nvPr>
        </p:nvSpPr>
        <p:spPr>
          <a:xfrm>
            <a:off x="1270000" y="4214878"/>
            <a:ext cx="10464800" cy="7904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ClrTx/>
              <a:buSzTx/>
              <a:buNone/>
              <a:defRPr sz="4200"/>
            </a:lvl1pPr>
          </a:lstStyle>
          <a:p>
            <a:pPr rtl="0">
              <a:defRPr/>
            </a:pPr>
            <a:r>
              <a:t>"اكتب الاقتباس هنا." </a:t>
            </a:r>
          </a:p>
        </p:txBody>
      </p:sp>
      <p:sp>
        <p:nvSpPr>
          <p:cNvPr id="9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صورة"/>
          <p:cNvSpPr/>
          <p:nvPr>
            <p:ph type="pic" idx="13"/>
          </p:nvPr>
        </p:nvSpPr>
        <p:spPr>
          <a:xfrm>
            <a:off x="-79023" y="-126408"/>
            <a:ext cx="15544802" cy="10363201"/>
          </a:xfrm>
          <a:prstGeom prst="rect">
            <a:avLst/>
          </a:prstGeom>
          <a:ln w="25400"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رجمة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نص العنوان"/>
          <p:cNvSpPr txBox="1"/>
          <p:nvPr>
            <p:ph type="title"/>
          </p:nvPr>
        </p:nvSpPr>
        <p:spPr>
          <a:xfrm>
            <a:off x="749300" y="1765300"/>
            <a:ext cx="10464800" cy="3124200"/>
          </a:xfrm>
          <a:prstGeom prst="rect">
            <a:avLst/>
          </a:prstGeom>
        </p:spPr>
        <p:txBody>
          <a:bodyPr anchor="b"/>
          <a:lstStyle>
            <a:lvl1pPr defTabSz="457200">
              <a:buClrTx/>
              <a:tabLst>
                <a:tab pos="1485900" algn="l"/>
              </a:tabLst>
              <a:defRPr sz="94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18" name="مستوى النص الأول…"/>
          <p:cNvSpPr txBox="1"/>
          <p:nvPr>
            <p:ph type="body" sz="quarter" idx="1"/>
          </p:nvPr>
        </p:nvSpPr>
        <p:spPr>
          <a:xfrm>
            <a:off x="749300" y="5029200"/>
            <a:ext cx="10464800" cy="1549400"/>
          </a:xfrm>
          <a:prstGeom prst="rect">
            <a:avLst/>
          </a:prstGeom>
        </p:spPr>
        <p:txBody>
          <a:bodyPr anchor="t"/>
          <a:lstStyle>
            <a:lvl1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  <a:lvl2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2pPr>
            <a:lvl3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3pPr>
            <a:lvl4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4pPr>
            <a:lvl5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19" name="رقم الشريحة"/>
          <p:cNvSpPr txBox="1"/>
          <p:nvPr>
            <p:ph type="sldNum" sz="quarter" idx="2"/>
          </p:nvPr>
        </p:nvSpPr>
        <p:spPr>
          <a:xfrm>
            <a:off x="834237" y="9164669"/>
            <a:ext cx="434534" cy="466662"/>
          </a:xfrm>
          <a:prstGeom prst="rect">
            <a:avLst/>
          </a:prstGeom>
        </p:spPr>
        <p:txBody>
          <a:bodyPr anchor="ctr"/>
          <a:lstStyle>
            <a:lvl1pPr algn="l" defTabSz="457200">
              <a:buClrTx/>
              <a:defRPr sz="2400">
                <a:solidFill>
                  <a:srgbClr val="363929"/>
                </a:solidFill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عنوان الفرعي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خط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27" name="خط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buClrTx/>
              <a:defRPr b="1" sz="17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8" name="خط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29" name="نص العنوان"/>
          <p:cNvSpPr txBox="1"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90000"/>
              </a:lnSpc>
              <a:buClrTx/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30" name="مستوى النص الأول…"/>
          <p:cNvSpPr txBox="1"/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31" name="رقم الشريحة"/>
          <p:cNvSpPr txBox="1"/>
          <p:nvPr>
            <p:ph type="sldNum" sz="quarter" idx="2"/>
          </p:nvPr>
        </p:nvSpPr>
        <p:spPr>
          <a:xfrm>
            <a:off x="12148214" y="8763000"/>
            <a:ext cx="354475" cy="375397"/>
          </a:xfrm>
          <a:prstGeom prst="rect">
            <a:avLst/>
          </a:prstGeom>
        </p:spPr>
        <p:txBody>
          <a:bodyPr anchor="t"/>
          <a:lstStyle>
            <a:lvl1pPr>
              <a:buClrTx/>
              <a:defRPr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عنوان الفرعي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خط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39" name="خط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40" name="خط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41" name="نص العنوان"/>
          <p:cNvSpPr txBox="1"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90000"/>
              </a:lnSpc>
              <a:buClrTx/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42" name="مستوى النص الأول…"/>
          <p:cNvSpPr txBox="1"/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43" name="رقم الشريحة"/>
          <p:cNvSpPr txBox="1"/>
          <p:nvPr>
            <p:ph type="sldNum" sz="quarter" idx="2"/>
          </p:nvPr>
        </p:nvSpPr>
        <p:spPr>
          <a:xfrm>
            <a:off x="12148214" y="8763000"/>
            <a:ext cx="354475" cy="375397"/>
          </a:xfrm>
          <a:prstGeom prst="rect">
            <a:avLst/>
          </a:prstGeom>
        </p:spPr>
        <p:txBody>
          <a:bodyPr anchor="t"/>
          <a:lstStyle>
            <a:lvl1pPr>
              <a:buClrTx/>
              <a:defRPr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وى النص الأول…"/>
          <p:cNvSpPr txBox="1"/>
          <p:nvPr>
            <p:ph type="body" idx="1"/>
          </p:nvPr>
        </p:nvSpPr>
        <p:spPr>
          <a:xfrm>
            <a:off x="1104900" y="939800"/>
            <a:ext cx="10795000" cy="787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" name="نص العنوان"/>
          <p:cNvSpPr txBox="1"/>
          <p:nvPr>
            <p:ph type="title"/>
          </p:nvPr>
        </p:nvSpPr>
        <p:spPr>
          <a:xfrm>
            <a:off x="1104900" y="571500"/>
            <a:ext cx="10795000" cy="236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6314885" y="9378203"/>
            <a:ext cx="362330" cy="37539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>
                <a:solidFill>
                  <a:srgbClr val="51573F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</p:sldLayoutIdLst>
  <p:transition xmlns:p14="http://schemas.microsoft.com/office/powerpoint/2010/main" spd="med" advClick="1"/>
  <p:txStyles>
    <p:titleStyle>
      <a:lvl1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1pPr>
      <a:lvl2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2pPr>
      <a:lvl3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3pPr>
      <a:lvl4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4pPr>
      <a:lvl5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5pPr>
      <a:lvl6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6pPr>
      <a:lvl7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7pPr>
      <a:lvl8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8pPr>
      <a:lvl9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9pPr>
    </p:titleStyle>
    <p:bodyStyle>
      <a:lvl1pPr marL="381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1pPr>
      <a:lvl2pPr marL="762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2pPr>
      <a:lvl3pPr marL="1143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3pPr>
      <a:lvl4pPr marL="1524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4pPr>
      <a:lvl5pPr marL="1905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5pPr>
      <a:lvl6pPr marL="2286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6pPr>
      <a:lvl7pPr marL="2667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7pPr>
      <a:lvl8pPr marL="3048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8pPr>
      <a:lvl9pPr marL="3429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jpeg"/><Relationship Id="rId3" Type="http://schemas.openxmlformats.org/officeDocument/2006/relationships/image" Target="../media/image1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3" Type="http://schemas.openxmlformats.org/officeDocument/2006/relationships/image" Target="../media/image20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jpe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27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eg"/><Relationship Id="rId3" Type="http://schemas.openxmlformats.org/officeDocument/2006/relationships/image" Target="../media/image28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jpeg"/><Relationship Id="rId3" Type="http://schemas.openxmlformats.org/officeDocument/2006/relationships/image" Target="../media/image2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3" Type="http://schemas.openxmlformats.org/officeDocument/2006/relationships/image" Target="../media/image40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400" y="1529556"/>
            <a:ext cx="11901311" cy="6694488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8269" y="1822130"/>
            <a:ext cx="11008262" cy="331055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55" name="طالبتي المبدعه بالتعاون مع مجموعتك دوني جميع أفكار الدرس السابق باستخدام شريط الذكريات ."/>
          <p:cNvSpPr/>
          <p:nvPr/>
        </p:nvSpPr>
        <p:spPr>
          <a:xfrm>
            <a:off x="1971754" y="5816887"/>
            <a:ext cx="9061292" cy="2794261"/>
          </a:xfrm>
          <a:prstGeom prst="rect">
            <a:avLst/>
          </a:prstGeom>
          <a:solidFill>
            <a:srgbClr val="E5CB7D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457200">
              <a:buClrTx/>
              <a:defRPr b="1">
                <a:solidFill>
                  <a:srgbClr val="000000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r>
              <a:t>طالبتي المبدعه بالتعاون مع مجموعتك دوني جميع أفكار الدرس السابق باستخدام شريط الذكريات 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طالبتي الرائعه باستخدام استراتيجية جدول التعلم دوني معلوماتك حول الشرك وأقسامه…"/>
          <p:cNvSpPr/>
          <p:nvPr/>
        </p:nvSpPr>
        <p:spPr>
          <a:xfrm>
            <a:off x="1031493" y="278363"/>
            <a:ext cx="10630966" cy="2078078"/>
          </a:xfrm>
          <a:prstGeom prst="rect">
            <a:avLst/>
          </a:prstGeom>
          <a:solidFill>
            <a:srgbClr val="FFFC79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457200">
              <a:buClrTx/>
              <a:defRPr b="1" sz="3700">
                <a:solidFill>
                  <a:srgbClr val="000000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r>
              <a:t>طالبتي الرائعه باستخدام استراتيجية جدول التعلم دوني معلوماتك حول الشرك وأقسامه…</a:t>
            </a:r>
          </a:p>
        </p:txBody>
      </p:sp>
      <p:sp>
        <p:nvSpPr>
          <p:cNvPr id="158" name="مستطيل"/>
          <p:cNvSpPr/>
          <p:nvPr/>
        </p:nvSpPr>
        <p:spPr>
          <a:xfrm>
            <a:off x="1006093" y="2855800"/>
            <a:ext cx="10681766" cy="6362804"/>
          </a:xfrm>
          <a:prstGeom prst="rect">
            <a:avLst/>
          </a:prstGeom>
          <a:solidFill>
            <a:srgbClr val="D07B3E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 rtl="0">
              <a:buClrTx/>
              <a:defRPr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pPr>
          </a:p>
        </p:txBody>
      </p:sp>
      <p:pic>
        <p:nvPicPr>
          <p:cNvPr id="159" name="images.png" descr="image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93010" y="3169499"/>
            <a:ext cx="8618780" cy="5735406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0115" y="5893750"/>
            <a:ext cx="3429001" cy="2946401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62" name="س ١-عرفي الكفر الأكبر مع الاستدلال ؟…"/>
          <p:cNvSpPr/>
          <p:nvPr/>
        </p:nvSpPr>
        <p:spPr>
          <a:xfrm>
            <a:off x="4700325" y="1167536"/>
            <a:ext cx="7639353" cy="6346717"/>
          </a:xfrm>
          <a:prstGeom prst="roundRect">
            <a:avLst>
              <a:gd name="adj" fmla="val 3002"/>
            </a:avLst>
          </a:prstGeom>
          <a:solidFill>
            <a:srgbClr val="D4FB79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r" rtl="0">
              <a:defRPr sz="63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س ١-عرفي الكفر الأكبر مع الاستدلال ؟</a:t>
            </a:r>
          </a:p>
          <a:p>
            <a:pPr algn="r" rtl="0">
              <a:defRPr sz="63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س٢-مالفائده من تعلم ماينافي التوحيد؟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الشرك وأنواعه"/>
          <p:cNvSpPr txBox="1"/>
          <p:nvPr>
            <p:ph type="ctrTitle"/>
          </p:nvPr>
        </p:nvSpPr>
        <p:spPr>
          <a:xfrm>
            <a:off x="1237602" y="2638029"/>
            <a:ext cx="10795001" cy="2164184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</p:spPr>
        <p:txBody>
          <a:bodyPr/>
          <a:lstStyle>
            <a:lvl1pPr>
              <a:defRPr sz="93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الشرك وأنواعه</a:t>
            </a:r>
          </a:p>
        </p:txBody>
      </p:sp>
      <p:pic>
        <p:nvPicPr>
          <p:cNvPr id="165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8215" y="5039121"/>
            <a:ext cx="3792935" cy="3792936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916" y="6482730"/>
            <a:ext cx="2709230" cy="2327931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68" name="الشرك قسمان"/>
          <p:cNvSpPr/>
          <p:nvPr/>
        </p:nvSpPr>
        <p:spPr>
          <a:xfrm>
            <a:off x="3099894" y="776802"/>
            <a:ext cx="8156569" cy="1710440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الشرك قسمان</a:t>
            </a:r>
          </a:p>
        </p:txBody>
      </p:sp>
      <p:sp>
        <p:nvSpPr>
          <p:cNvPr id="169" name="الشرك الأكبر"/>
          <p:cNvSpPr/>
          <p:nvPr/>
        </p:nvSpPr>
        <p:spPr>
          <a:xfrm>
            <a:off x="7423366" y="3557968"/>
            <a:ext cx="5086452" cy="2068171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الشرك الأكبر</a:t>
            </a:r>
          </a:p>
        </p:txBody>
      </p:sp>
      <p:sp>
        <p:nvSpPr>
          <p:cNvPr id="170" name="مستطيل"/>
          <p:cNvSpPr/>
          <p:nvPr/>
        </p:nvSpPr>
        <p:spPr>
          <a:xfrm>
            <a:off x="3871167" y="6202841"/>
            <a:ext cx="4896729" cy="2068171"/>
          </a:xfrm>
          <a:prstGeom prst="rect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71" name="الشرك الأصغر"/>
          <p:cNvSpPr txBox="1"/>
          <p:nvPr/>
        </p:nvSpPr>
        <p:spPr>
          <a:xfrm>
            <a:off x="3932559" y="6671464"/>
            <a:ext cx="4773945" cy="113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6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الشرك الأصغر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1" grpId="4"/>
      <p:bldP build="whole" bldLvl="1" animBg="1" rev="0" advAuto="0" spid="168" grpId="1"/>
      <p:bldP build="whole" bldLvl="1" animBg="1" rev="0" advAuto="0" spid="169" grpId="2"/>
      <p:bldP build="whole" bldLvl="1" animBg="1" rev="0" advAuto="0" spid="170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الشرك الأكبر"/>
          <p:cNvSpPr/>
          <p:nvPr/>
        </p:nvSpPr>
        <p:spPr>
          <a:xfrm>
            <a:off x="3541197" y="1056950"/>
            <a:ext cx="6383234" cy="1270001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الشرك الأكبر</a:t>
            </a:r>
          </a:p>
        </p:txBody>
      </p:sp>
      <p:sp>
        <p:nvSpPr>
          <p:cNvPr id="174" name="أن يجعل العبد لله شريكاً في ربوبيته وأسمائه وصفاته وإلهيته"/>
          <p:cNvSpPr/>
          <p:nvPr/>
        </p:nvSpPr>
        <p:spPr>
          <a:xfrm>
            <a:off x="1382111" y="3519311"/>
            <a:ext cx="10701407" cy="3649767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0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أن يجعل العبد لله شريكاً في ربوبيته وأسمائه وصفاته وإلهيته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3" grpId="1"/>
      <p:bldP build="whole" bldLvl="1" animBg="1" rev="0" advAuto="0" spid="174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الشرك الأكبر يدخل في …."/>
          <p:cNvSpPr/>
          <p:nvPr/>
        </p:nvSpPr>
        <p:spPr>
          <a:xfrm>
            <a:off x="2340371" y="629355"/>
            <a:ext cx="8839028" cy="1270001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9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الشرك الأكبر يدخل في ….</a:t>
            </a:r>
          </a:p>
        </p:txBody>
      </p:sp>
      <p:sp>
        <p:nvSpPr>
          <p:cNvPr id="177" name="الربوبيه"/>
          <p:cNvSpPr/>
          <p:nvPr/>
        </p:nvSpPr>
        <p:spPr>
          <a:xfrm>
            <a:off x="8063895" y="2605141"/>
            <a:ext cx="3793759" cy="1270001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5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الربوبيه</a:t>
            </a:r>
          </a:p>
        </p:txBody>
      </p:sp>
      <p:sp>
        <p:nvSpPr>
          <p:cNvPr id="178" name="الألوهيه"/>
          <p:cNvSpPr/>
          <p:nvPr/>
        </p:nvSpPr>
        <p:spPr>
          <a:xfrm>
            <a:off x="1497274" y="2708354"/>
            <a:ext cx="3793759" cy="1270001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5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الألوهيه</a:t>
            </a:r>
          </a:p>
        </p:txBody>
      </p:sp>
      <p:sp>
        <p:nvSpPr>
          <p:cNvPr id="179" name="١- أن يعتقد أن النفع والضر، أو الخلق ،أو الرزق لغير الله…"/>
          <p:cNvSpPr/>
          <p:nvPr/>
        </p:nvSpPr>
        <p:spPr>
          <a:xfrm>
            <a:off x="7566204" y="4293233"/>
            <a:ext cx="4789140" cy="4160302"/>
          </a:xfrm>
          <a:prstGeom prst="rect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١- أن يعتقد أن النفع والضر، أو الخلق ،أو الرزق لغير الله</a:t>
            </a:r>
          </a:p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٢- أن يصف مخلوقات بصفات الله المختصه به سبحانه،كعلم الغيب.</a:t>
            </a:r>
          </a:p>
        </p:txBody>
      </p:sp>
      <p:sp>
        <p:nvSpPr>
          <p:cNvPr id="180" name="١- أن يصرف الشخص عبادة من العبادات لغير الله تعالى . فكل ماثبت بالأدله أنه عباده ، فصرفه لله وحده إخلاص وتوحيد. وصرفه لغيره شرك وتنديد."/>
          <p:cNvSpPr/>
          <p:nvPr/>
        </p:nvSpPr>
        <p:spPr>
          <a:xfrm>
            <a:off x="1176981" y="4315523"/>
            <a:ext cx="4956976" cy="4115723"/>
          </a:xfrm>
          <a:prstGeom prst="rect">
            <a:avLst/>
          </a:prstGeom>
          <a:blipFill>
            <a:blip r:embed="rId6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١- أن يصرف الشخص عبادة من العبادات لغير الله تعالى . فكل ماثبت بالأدله أنه عباده ، فصرفه لله وحده إخلاص وتوحيد. وصرفه لغيره شرك وتنديد.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2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8" grpId="3"/>
      <p:bldP build="whole" bldLvl="1" animBg="1" rev="0" advAuto="0" spid="176" grpId="1"/>
      <p:bldP build="whole" bldLvl="1" animBg="1" rev="0" advAuto="0" spid="177" grpId="2"/>
      <p:bldP build="whole" bldLvl="1" animBg="1" rev="0" advAuto="0" spid="179" grpId="4"/>
      <p:bldP build="whole" bldLvl="1" animBg="1" rev="0" advAuto="0" spid="180" grpId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كل مانهى عنه الشرع ، وسماه شركاً مما هو ذريعه إلى الشرك الأكبر ، ووسيله للوقوع فيه ."/>
          <p:cNvSpPr txBox="1"/>
          <p:nvPr>
            <p:ph type="title"/>
          </p:nvPr>
        </p:nvSpPr>
        <p:spPr>
          <a:xfrm>
            <a:off x="1335314" y="2951353"/>
            <a:ext cx="10795001" cy="4964175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</p:spPr>
        <p:txBody>
          <a:bodyPr/>
          <a:lstStyle>
            <a:lvl1pPr>
              <a:defRPr sz="70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كل مانهى عنه الشرع ، وسماه شركاً مما هو ذريعه إلى الشرك الأكبر ، ووسيله للوقوع فيه .</a:t>
            </a:r>
          </a:p>
        </p:txBody>
      </p:sp>
      <p:sp>
        <p:nvSpPr>
          <p:cNvPr id="183" name="الشرك الأصغر"/>
          <p:cNvSpPr/>
          <p:nvPr/>
        </p:nvSpPr>
        <p:spPr>
          <a:xfrm>
            <a:off x="3541197" y="1056950"/>
            <a:ext cx="6383234" cy="1270001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الشرك الأصغر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2" grpId="2"/>
      <p:bldP build="whole" bldLvl="1" animBg="1" rev="0" advAuto="0" spid="18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rcRect l="24184" t="0" r="28957" b="0"/>
          <a:stretch>
            <a:fillRect/>
          </a:stretch>
        </p:blipFill>
        <p:spPr>
          <a:xfrm>
            <a:off x="578404" y="2016848"/>
            <a:ext cx="4375252" cy="3096469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86" name="صلت أمل في مصلي المدرسه وعندما أحست بأن زميلاتها موجودات في المصلى ، أخذت تطيل في سجودها وخشوعها . وصلت بعدها السنه الراتبه.…"/>
          <p:cNvSpPr/>
          <p:nvPr/>
        </p:nvSpPr>
        <p:spPr>
          <a:xfrm>
            <a:off x="5100907" y="685844"/>
            <a:ext cx="7233011" cy="5758429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صلت أمل في مصلي المدرسه وعندما أحست بأن زميلاتها موجودات في المصلى ، أخذت تطيل في سجودها وخشوعها . وصلت بعدها السنه الراتبه.</a:t>
            </a:r>
          </a:p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عندما أنتهت أخذوا زميلاتها يثنون عليها في صلاتها وفي حفاظها على السنه الراتبه . فرحت أمل كثيراً بثناء زميلاتها عليها……..</a:t>
            </a:r>
          </a:p>
        </p:txBody>
      </p:sp>
      <p:sp>
        <p:nvSpPr>
          <p:cNvPr id="187" name="مارأيك فيما فعلته أمل ؟…"/>
          <p:cNvSpPr/>
          <p:nvPr/>
        </p:nvSpPr>
        <p:spPr>
          <a:xfrm>
            <a:off x="2739225" y="6864911"/>
            <a:ext cx="9204420" cy="1640057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marL="381000" indent="-381000" algn="just" rtl="0">
              <a:buSzPct val="80000"/>
              <a:buFont typeface="Georgia"/>
              <a:buChar char="*"/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مارأيك فيما فعلته أمل ؟</a:t>
            </a:r>
          </a:p>
          <a:p>
            <a:pPr marL="381000" indent="-381000" algn="just" rtl="0">
              <a:buSzPct val="80000"/>
              <a:buFont typeface="Georgia"/>
              <a:buChar char="*"/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ماذا نطلق على مافعلته أمل ، وماحكمه ؟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7" grpId="2"/>
      <p:bldP build="whole" bldLvl="1" animBg="1" rev="0" advAuto="0" spid="18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945" y="90165"/>
            <a:ext cx="6781552" cy="5060081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190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58630" y="474783"/>
            <a:ext cx="4371293" cy="3027526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191" name="Unknown.jpeg" descr="Unknown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090" y="5338925"/>
            <a:ext cx="6883263" cy="4329403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92" name="الشرك الأصغر…"/>
          <p:cNvSpPr/>
          <p:nvPr/>
        </p:nvSpPr>
        <p:spPr>
          <a:xfrm>
            <a:off x="7633230" y="4462970"/>
            <a:ext cx="4422093" cy="3679142"/>
          </a:xfrm>
          <a:prstGeom prst="rect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rtl="0"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الشرك الأصغر </a:t>
            </a:r>
          </a:p>
          <a:p>
            <a:pPr rtl="0"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الرياء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2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2" grpId="4"/>
      <p:bldP build="whole" bldLvl="1" animBg="1" rev="0" advAuto="0" spid="191" grpId="3"/>
      <p:bldP build="whole" bldLvl="1" animBg="1" rev="0" advAuto="0" spid="190" grpId="2"/>
      <p:bldP build="whole" bldLvl="1" animBg="1" rev="0" advAuto="0" spid="18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0332" y="2859432"/>
            <a:ext cx="7987351" cy="5675223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95" name="احذري"/>
          <p:cNvSpPr/>
          <p:nvPr/>
        </p:nvSpPr>
        <p:spPr>
          <a:xfrm>
            <a:off x="8296354" y="786305"/>
            <a:ext cx="4255624" cy="1791306"/>
          </a:xfrm>
          <a:prstGeom prst="ellipse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احذري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8530" y="1463268"/>
            <a:ext cx="6676688" cy="682706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98" name="احذري"/>
          <p:cNvSpPr/>
          <p:nvPr/>
        </p:nvSpPr>
        <p:spPr>
          <a:xfrm>
            <a:off x="8296354" y="786305"/>
            <a:ext cx="4255624" cy="1791306"/>
          </a:xfrm>
          <a:prstGeom prst="ellipse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احذري</a:t>
            </a:r>
          </a:p>
        </p:txBody>
      </p:sp>
      <p:sp>
        <p:nvSpPr>
          <p:cNvPr id="199" name="الرياء…"/>
          <p:cNvSpPr/>
          <p:nvPr/>
        </p:nvSpPr>
        <p:spPr>
          <a:xfrm>
            <a:off x="8705029" y="3166015"/>
            <a:ext cx="3438274" cy="4152411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rtl="0">
              <a:defRPr sz="51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الرياء </a:t>
            </a:r>
          </a:p>
          <a:p>
            <a:pPr rtl="0">
              <a:defRPr sz="51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الألكتروني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يعاني بعض المصلين من وسوسة في صلاته خوفاً من الرياء فيعمد الى الاخلال بالصلاة فكيف نجمع بين اقامة الصلاة وتجنب الرياء…."/>
          <p:cNvSpPr/>
          <p:nvPr/>
        </p:nvSpPr>
        <p:spPr>
          <a:xfrm>
            <a:off x="1239301" y="262351"/>
            <a:ext cx="10526198" cy="2612688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يعاني بعض المصلين من وسوسة في صلاته خوفاً من الرياء فيعمد الى الاخلال بالصلاة فكيف نجمع بين اقامة الصلاة وتجنب الرياء….</a:t>
            </a:r>
          </a:p>
        </p:txBody>
      </p:sp>
      <p:sp>
        <p:nvSpPr>
          <p:cNvPr id="202" name="المشكله…"/>
          <p:cNvSpPr/>
          <p:nvPr/>
        </p:nvSpPr>
        <p:spPr>
          <a:xfrm>
            <a:off x="6698515" y="3196368"/>
            <a:ext cx="4989690" cy="5105113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rtl="0">
              <a:defRPr sz="5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المشكله</a:t>
            </a:r>
          </a:p>
          <a:p>
            <a:pPr rtl="0">
              <a:defRPr sz="5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……………………………………………………………………………………………… </a:t>
            </a:r>
          </a:p>
        </p:txBody>
      </p:sp>
      <p:sp>
        <p:nvSpPr>
          <p:cNvPr id="203" name="العلاج…"/>
          <p:cNvSpPr/>
          <p:nvPr/>
        </p:nvSpPr>
        <p:spPr>
          <a:xfrm>
            <a:off x="1399476" y="3196368"/>
            <a:ext cx="4989690" cy="5105113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rtl="0">
              <a:defRPr sz="5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العلاج</a:t>
            </a:r>
          </a:p>
          <a:p>
            <a:pPr rtl="0">
              <a:defRPr sz="5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……………………………………………………………………………………………… </a:t>
            </a:r>
          </a:p>
        </p:txBody>
      </p:sp>
      <p:sp>
        <p:nvSpPr>
          <p:cNvPr id="204" name="استراتيجية حل المشكلات"/>
          <p:cNvSpPr/>
          <p:nvPr/>
        </p:nvSpPr>
        <p:spPr>
          <a:xfrm>
            <a:off x="1519450" y="8597410"/>
            <a:ext cx="5040490" cy="718516"/>
          </a:xfrm>
          <a:prstGeom prst="rect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استراتيجية حل المشكلات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7.PNG.jpeg" descr="7.PNG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1406" y="1286412"/>
            <a:ext cx="8598506" cy="5187766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07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4961" y="6793798"/>
            <a:ext cx="4658461" cy="2214913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08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88213" y="6793798"/>
            <a:ext cx="4658461" cy="2214913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209" name="علاج الرياء"/>
          <p:cNvSpPr/>
          <p:nvPr/>
        </p:nvSpPr>
        <p:spPr>
          <a:xfrm>
            <a:off x="9882270" y="1841183"/>
            <a:ext cx="2577669" cy="3769510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3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علاج الرياء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5469" y="1296798"/>
            <a:ext cx="6431126" cy="6431126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212" name="علاج الرياء"/>
          <p:cNvSpPr/>
          <p:nvPr/>
        </p:nvSpPr>
        <p:spPr>
          <a:xfrm>
            <a:off x="8673207" y="3202648"/>
            <a:ext cx="2577669" cy="3769510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83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علاج الرياء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rcRect l="0" t="25365" r="0" b="0"/>
          <a:stretch>
            <a:fillRect/>
          </a:stretch>
        </p:blipFill>
        <p:spPr>
          <a:xfrm>
            <a:off x="3036507" y="3908130"/>
            <a:ext cx="7340255" cy="3843022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215" name="أمثله على الشرك الاصغر"/>
          <p:cNvSpPr/>
          <p:nvPr/>
        </p:nvSpPr>
        <p:spPr>
          <a:xfrm>
            <a:off x="2572080" y="1396078"/>
            <a:ext cx="7860640" cy="1270001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أمثله على الشرك الاصغر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باستخدام استراتيجية العصف الذهني عددي…"/>
          <p:cNvSpPr/>
          <p:nvPr/>
        </p:nvSpPr>
        <p:spPr>
          <a:xfrm>
            <a:off x="9376631" y="1251857"/>
            <a:ext cx="3345601" cy="7676676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457200" rtl="0">
              <a:buClrTx/>
              <a:defRPr b="1" sz="4500">
                <a:solidFill>
                  <a:srgbClr val="000000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pPr>
            <a:r>
              <a:t>باستخدام استراتيجية العصف الذهني عددي</a:t>
            </a:r>
          </a:p>
          <a:p>
            <a:pPr defTabSz="457200" rtl="0">
              <a:buClrTx/>
              <a:defRPr b="1" sz="4500">
                <a:solidFill>
                  <a:srgbClr val="000000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pPr>
            <a:r>
              <a:t>خطورة الشرك </a:t>
            </a:r>
          </a:p>
        </p:txBody>
      </p:sp>
      <p:sp>
        <p:nvSpPr>
          <p:cNvPr id="218" name="خطورته"/>
          <p:cNvSpPr/>
          <p:nvPr/>
        </p:nvSpPr>
        <p:spPr>
          <a:xfrm>
            <a:off x="3702986" y="4946443"/>
            <a:ext cx="1808239" cy="1270001"/>
          </a:xfrm>
          <a:prstGeom prst="roundRect">
            <a:avLst>
              <a:gd name="adj" fmla="val 15000"/>
            </a:avLst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457200">
              <a:buClrTx/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r>
              <a:t>خطورته</a:t>
            </a:r>
          </a:p>
        </p:txBody>
      </p:sp>
      <p:sp>
        <p:nvSpPr>
          <p:cNvPr id="219" name="بيضاوي"/>
          <p:cNvSpPr/>
          <p:nvPr/>
        </p:nvSpPr>
        <p:spPr>
          <a:xfrm>
            <a:off x="3425429" y="2210145"/>
            <a:ext cx="2953140" cy="2234510"/>
          </a:xfrm>
          <a:prstGeom prst="ellipse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220" name="بيضاوي"/>
          <p:cNvSpPr/>
          <p:nvPr/>
        </p:nvSpPr>
        <p:spPr>
          <a:xfrm>
            <a:off x="3130535" y="6613100"/>
            <a:ext cx="2953140" cy="2234509"/>
          </a:xfrm>
          <a:prstGeom prst="ellipse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221" name="بيضاوي"/>
          <p:cNvSpPr/>
          <p:nvPr/>
        </p:nvSpPr>
        <p:spPr>
          <a:xfrm>
            <a:off x="6171278" y="4248250"/>
            <a:ext cx="2953140" cy="2234510"/>
          </a:xfrm>
          <a:prstGeom prst="ellipse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222" name="بيضاوي"/>
          <p:cNvSpPr/>
          <p:nvPr/>
        </p:nvSpPr>
        <p:spPr>
          <a:xfrm>
            <a:off x="415154" y="4076153"/>
            <a:ext cx="2953140" cy="2234509"/>
          </a:xfrm>
          <a:prstGeom prst="ellipse">
            <a:avLst/>
          </a:prstGeom>
          <a:blipFill>
            <a:blip r:embed="rId6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خطورة الشرك الأصغر"/>
          <p:cNvSpPr/>
          <p:nvPr/>
        </p:nvSpPr>
        <p:spPr>
          <a:xfrm>
            <a:off x="3602394" y="447005"/>
            <a:ext cx="6504474" cy="1897053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3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خطورة الشرك الأصغر</a:t>
            </a:r>
          </a:p>
        </p:txBody>
      </p:sp>
      <p:sp>
        <p:nvSpPr>
          <p:cNvPr id="225" name="1- الشرك أعظم الذنوب ( أن تجعل لله نداً وهو خلقك )"/>
          <p:cNvSpPr/>
          <p:nvPr/>
        </p:nvSpPr>
        <p:spPr>
          <a:xfrm>
            <a:off x="1856504" y="2737843"/>
            <a:ext cx="10250254" cy="1270001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1- الشرك أعظم الذنوب ( أن تجعل لله نداً وهو خلقك )</a:t>
            </a:r>
          </a:p>
        </p:txBody>
      </p:sp>
      <p:sp>
        <p:nvSpPr>
          <p:cNvPr id="226" name="4- الشرك يوجب الخلود في النار والحرمان من دخول الجنه."/>
          <p:cNvSpPr/>
          <p:nvPr/>
        </p:nvSpPr>
        <p:spPr>
          <a:xfrm>
            <a:off x="1258480" y="7729202"/>
            <a:ext cx="10848278" cy="1270001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3600"/>
            </a:pPr>
            <a:r>
              <a:t>4</a:t>
            </a:r>
            <a:r>
              <a:rPr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rPr>
              <a:t>- الشرك يوجب الخلود في النار والحرمان من دخول الجنه.</a:t>
            </a:r>
          </a:p>
        </p:txBody>
      </p:sp>
      <p:sp>
        <p:nvSpPr>
          <p:cNvPr id="227" name="3- الشرك تنقص وعيب نزه الله عنه نفسه سبحانه."/>
          <p:cNvSpPr/>
          <p:nvPr/>
        </p:nvSpPr>
        <p:spPr>
          <a:xfrm>
            <a:off x="1856504" y="6065416"/>
            <a:ext cx="10250254" cy="1270001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3- الشرك تنقص وعيب نزه الله عنه نفسه سبحانه.</a:t>
            </a:r>
          </a:p>
        </p:txBody>
      </p:sp>
      <p:sp>
        <p:nvSpPr>
          <p:cNvPr id="228" name="2- الشرك هو الذنب الذي لايغفره الله تعالى لمن مات عليه."/>
          <p:cNvSpPr/>
          <p:nvPr/>
        </p:nvSpPr>
        <p:spPr>
          <a:xfrm>
            <a:off x="1258480" y="4401629"/>
            <a:ext cx="10848278" cy="1270001"/>
          </a:xfrm>
          <a:prstGeom prst="rect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2- الشرك هو الذنب الذي لايغفره الله تعالى لمن مات عليه.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2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2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7" grpId="4"/>
      <p:bldP build="whole" bldLvl="1" animBg="1" rev="0" advAuto="0" spid="226" grpId="5"/>
      <p:bldP build="whole" bldLvl="1" animBg="1" rev="0" advAuto="0" spid="224" grpId="1"/>
      <p:bldP build="whole" bldLvl="1" animBg="1" rev="0" advAuto="0" spid="228" grpId="3"/>
      <p:bldP build="whole" bldLvl="1" animBg="1" rev="0" advAuto="0" spid="225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بيضاوي"/>
          <p:cNvSpPr/>
          <p:nvPr/>
        </p:nvSpPr>
        <p:spPr>
          <a:xfrm>
            <a:off x="5919754" y="3035213"/>
            <a:ext cx="5549758" cy="5305721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231" name="بيضاوي"/>
          <p:cNvSpPr/>
          <p:nvPr/>
        </p:nvSpPr>
        <p:spPr>
          <a:xfrm>
            <a:off x="1711821" y="3162213"/>
            <a:ext cx="5549757" cy="5305721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232" name="تلميذتي الذكيه قارني بين الشرك الأكبر والشرك الأصغر حسب استراتيجية   فن"/>
          <p:cNvSpPr/>
          <p:nvPr/>
        </p:nvSpPr>
        <p:spPr>
          <a:xfrm>
            <a:off x="1284456" y="673301"/>
            <a:ext cx="10770119" cy="1742119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تلميذتي الذكيه قارني بين الشرك الأكبر والشرك الأصغر حسب استراتيجية   فن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Screenshot_20171030-161340.png.jpeg" descr="Screenshot_20171030-161340.png.jpeg"/>
          <p:cNvPicPr>
            <a:picLocks noChangeAspect="1"/>
          </p:cNvPicPr>
          <p:nvPr/>
        </p:nvPicPr>
        <p:blipFill>
          <a:blip r:embed="rId2">
            <a:extLst/>
          </a:blip>
          <a:srcRect l="0" t="29267" r="0" b="29267"/>
          <a:stretch>
            <a:fillRect/>
          </a:stretch>
        </p:blipFill>
        <p:spPr>
          <a:xfrm>
            <a:off x="2339669" y="2373897"/>
            <a:ext cx="7459134" cy="5495142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4280" y="2689324"/>
            <a:ext cx="4685443" cy="4623247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237" name="بفضل من الله نحن في دولة تحكم بشريعة الله وتنكر كل مايناقض التوحيد بالقول والفعل"/>
          <p:cNvSpPr/>
          <p:nvPr/>
        </p:nvSpPr>
        <p:spPr>
          <a:xfrm>
            <a:off x="6889750" y="3473450"/>
            <a:ext cx="3910509" cy="3295650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بفضل من الله نحن في دولة تحكم بشريعة الله وتنكر كل مايناقض التوحيد بالقول والفعل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</a:p>
        </p:txBody>
      </p:sp>
      <p:sp>
        <p:nvSpPr>
          <p:cNvPr id="240" name="النص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</a:p>
        </p:txBody>
      </p:sp>
      <p:pic>
        <p:nvPicPr>
          <p:cNvPr id="241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rcRect l="2088" t="9115" r="2088" b="17865"/>
          <a:stretch>
            <a:fillRect/>
          </a:stretch>
        </p:blipFill>
        <p:spPr>
          <a:xfrm>
            <a:off x="235545" y="1600001"/>
            <a:ext cx="12533744" cy="7163160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3.png"/></Relationships>

</file>

<file path=ppt/theme/theme1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625B48"/>
      </a:dk1>
      <a:lt1>
        <a:srgbClr val="1A2C62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000000"/>
      </a:dk1>
      <a:lt1>
        <a:srgbClr val="FFFFFF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