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80" r:id="rId1"/>
    <p:sldMasterId id="2147483682" r:id="rId2"/>
    <p:sldMasterId id="2147483693" r:id="rId3"/>
    <p:sldMasterId id="2147483698" r:id="rId4"/>
    <p:sldMasterId id="2147483704" r:id="rId5"/>
    <p:sldMasterId id="2147483708" r:id="rId6"/>
    <p:sldMasterId id="2147483712" r:id="rId7"/>
  </p:sldMasterIdLst>
  <p:notesMasterIdLst>
    <p:notesMasterId r:id="rId70"/>
  </p:notesMasterIdLst>
  <p:handoutMasterIdLst>
    <p:handoutMasterId r:id="rId71"/>
  </p:handoutMasterIdLst>
  <p:sldIdLst>
    <p:sldId id="563" r:id="rId8"/>
    <p:sldId id="571" r:id="rId9"/>
    <p:sldId id="572" r:id="rId10"/>
    <p:sldId id="573" r:id="rId11"/>
    <p:sldId id="574" r:id="rId12"/>
    <p:sldId id="575" r:id="rId13"/>
    <p:sldId id="576" r:id="rId14"/>
    <p:sldId id="577" r:id="rId15"/>
    <p:sldId id="578" r:id="rId16"/>
    <p:sldId id="579" r:id="rId17"/>
    <p:sldId id="580" r:id="rId18"/>
    <p:sldId id="581" r:id="rId19"/>
    <p:sldId id="582" r:id="rId20"/>
    <p:sldId id="583" r:id="rId21"/>
    <p:sldId id="584" r:id="rId22"/>
    <p:sldId id="585" r:id="rId23"/>
    <p:sldId id="586" r:id="rId24"/>
    <p:sldId id="587" r:id="rId25"/>
    <p:sldId id="588" r:id="rId26"/>
    <p:sldId id="589" r:id="rId27"/>
    <p:sldId id="590" r:id="rId28"/>
    <p:sldId id="591" r:id="rId29"/>
    <p:sldId id="592" r:id="rId30"/>
    <p:sldId id="593" r:id="rId31"/>
    <p:sldId id="594" r:id="rId32"/>
    <p:sldId id="595" r:id="rId33"/>
    <p:sldId id="596" r:id="rId34"/>
    <p:sldId id="597" r:id="rId35"/>
    <p:sldId id="598" r:id="rId36"/>
    <p:sldId id="599" r:id="rId37"/>
    <p:sldId id="600" r:id="rId38"/>
    <p:sldId id="601" r:id="rId39"/>
    <p:sldId id="602" r:id="rId40"/>
    <p:sldId id="603" r:id="rId41"/>
    <p:sldId id="604" r:id="rId42"/>
    <p:sldId id="605" r:id="rId43"/>
    <p:sldId id="606" r:id="rId44"/>
    <p:sldId id="607" r:id="rId45"/>
    <p:sldId id="608" r:id="rId46"/>
    <p:sldId id="609" r:id="rId47"/>
    <p:sldId id="610" r:id="rId48"/>
    <p:sldId id="611" r:id="rId49"/>
    <p:sldId id="612" r:id="rId50"/>
    <p:sldId id="613" r:id="rId51"/>
    <p:sldId id="614" r:id="rId52"/>
    <p:sldId id="615" r:id="rId53"/>
    <p:sldId id="616" r:id="rId54"/>
    <p:sldId id="617" r:id="rId55"/>
    <p:sldId id="618" r:id="rId56"/>
    <p:sldId id="619" r:id="rId57"/>
    <p:sldId id="620" r:id="rId58"/>
    <p:sldId id="621" r:id="rId59"/>
    <p:sldId id="622" r:id="rId60"/>
    <p:sldId id="623" r:id="rId61"/>
    <p:sldId id="624" r:id="rId62"/>
    <p:sldId id="625" r:id="rId63"/>
    <p:sldId id="626" r:id="rId64"/>
    <p:sldId id="627" r:id="rId65"/>
    <p:sldId id="628" r:id="rId66"/>
    <p:sldId id="629" r:id="rId67"/>
    <p:sldId id="630" r:id="rId68"/>
    <p:sldId id="631" r:id="rId69"/>
  </p:sldIdLst>
  <p:sldSz cx="9144000" cy="6858000" type="screen4x3"/>
  <p:notesSz cx="6858000" cy="9144000"/>
  <p:embeddedFontLst>
    <p:embeddedFont>
      <p:font typeface="Calibri" panose="020F0502020204030204" pitchFamily="34" charset="0"/>
      <p:regular r:id="rId72"/>
      <p:bold r:id="rId73"/>
      <p:italic r:id="rId74"/>
      <p:boldItalic r:id="rId75"/>
    </p:embeddedFont>
    <p:embeddedFont>
      <p:font typeface="Monotype Koufi" pitchFamily="2" charset="-78"/>
      <p:bold r:id="rId76"/>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6FE"/>
    <a:srgbClr val="6C2F7D"/>
    <a:srgbClr val="0000FF"/>
    <a:srgbClr val="CC3300"/>
    <a:srgbClr val="EBD2F6"/>
    <a:srgbClr val="FB9B9B"/>
    <a:srgbClr val="3A94DE"/>
    <a:srgbClr val="FFFFD1"/>
    <a:srgbClr val="F3B3DE"/>
    <a:srgbClr val="927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01" autoAdjust="0"/>
    <p:restoredTop sz="94660"/>
  </p:normalViewPr>
  <p:slideViewPr>
    <p:cSldViewPr snapToGrid="0">
      <p:cViewPr varScale="1">
        <p:scale>
          <a:sx n="77" d="100"/>
          <a:sy n="77" d="100"/>
        </p:scale>
        <p:origin x="90" y="7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82"/>
    </p:cViewPr>
  </p:sorterViewPr>
  <p:notesViewPr>
    <p:cSldViewPr snapToGrid="0">
      <p:cViewPr varScale="1">
        <p:scale>
          <a:sx n="53" d="100"/>
          <a:sy n="53" d="100"/>
        </p:scale>
        <p:origin x="-1842" y="-108"/>
      </p:cViewPr>
      <p:guideLst>
        <p:guide orient="horz" pos="2880"/>
        <p:guide pos="2160"/>
      </p:guideLst>
    </p:cSldViewPr>
  </p:notesViewPr>
  <p:gridSpacing cx="180023" cy="180023"/>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font" Target="fonts/font5.fntdata"/><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font" Target="fonts/font3.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2.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BB915012-6D65-4E05-A887-BD102CDBB686}" type="datetimeFigureOut">
              <a:rPr lang="ar-EG" smtClean="0"/>
              <a:pPr/>
              <a:t>07/02/1442</a:t>
            </a:fld>
            <a:endParaRPr lang="ar-EG"/>
          </a:p>
        </p:txBody>
      </p:sp>
      <p:sp>
        <p:nvSpPr>
          <p:cNvPr id="4" name="عنصر نائب للتذييل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5" name="عنصر نائب لرقم الشريحة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A5781756-1799-4338-A70A-0158F19CDB54}" type="slidenum">
              <a:rPr lang="ar-EG" smtClean="0"/>
              <a:pPr/>
              <a:t>‹#›</a:t>
            </a:fld>
            <a:endParaRPr lang="ar-EG"/>
          </a:p>
        </p:txBody>
      </p:sp>
    </p:spTree>
    <p:extLst>
      <p:ext uri="{BB962C8B-B14F-4D97-AF65-F5344CB8AC3E}">
        <p14:creationId xmlns:p14="http://schemas.microsoft.com/office/powerpoint/2010/main" val="1894312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7C62904-4B05-45D8-9A16-CC53737B7434}" type="datetimeFigureOut">
              <a:rPr lang="ar-EG" smtClean="0"/>
              <a:pPr/>
              <a:t>07/02/1442</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4810605-9716-4F10-AA32-5CD86538382E}" type="slidenum">
              <a:rPr lang="ar-EG" smtClean="0"/>
              <a:pPr/>
              <a:t>‹#›</a:t>
            </a:fld>
            <a:endParaRPr lang="ar-EG"/>
          </a:p>
        </p:txBody>
      </p:sp>
    </p:spTree>
    <p:extLst>
      <p:ext uri="{BB962C8B-B14F-4D97-AF65-F5344CB8AC3E}">
        <p14:creationId xmlns:p14="http://schemas.microsoft.com/office/powerpoint/2010/main" val="231525857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4.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5.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6.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7.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2.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3.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4.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4.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17"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8" name="مخطط انسيابي: محطة طرفية 17">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9"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to="" calcmode="lin" valueType="num">
                                      <p:cBhvr>
                                        <p:cTn id="10" dur="1" fill="hold"/>
                                        <p:tgtEl>
                                          <p:spTgt spid="18"/>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to="" calcmode="lin" valueType="num">
                                      <p:cBhvr>
                                        <p:cTn id="13"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8"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pic>
        <p:nvPicPr>
          <p:cNvPr id="12"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4" name="مخطط انسيابي: محطة طرفية 13">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5"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to="" calcmode="lin" valueType="num">
                                      <p:cBhvr>
                                        <p:cTn id="10" dur="1" fill="hold"/>
                                        <p:tgtEl>
                                          <p:spTgt spid="14"/>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to="" calcmode="lin" valueType="num">
                                      <p:cBhvr>
                                        <p:cTn id="13"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1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6"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to="" calcmode="lin" valueType="num">
                                      <p:cBhvr>
                                        <p:cTn id="13"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6"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7" name="مخطط انسيابي: محطة طرفية 6">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8"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0" name="مخطط انسيابي: محطة طرفية 9">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1"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to="" calcmode="lin" valueType="num">
                                      <p:cBhvr>
                                        <p:cTn id="10" dur="1" fill="hold"/>
                                        <p:tgtEl>
                                          <p:spTgt spid="10"/>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to="" calcmode="lin" valueType="num">
                                      <p:cBhvr>
                                        <p:cTn id="13"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theme" Target="../theme/theme1.xml"/><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gi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1.gif"/><Relationship Id="rId4" Type="http://schemas.openxmlformats.org/officeDocument/2006/relationships/theme" Target="../theme/theme3.xml"/><Relationship Id="rId9" Type="http://schemas.openxmlformats.org/officeDocument/2006/relationships/image" Target="../media/image10.gi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0.xml"/><Relationship Id="rId7" Type="http://schemas.openxmlformats.org/officeDocument/2006/relationships/image" Target="../media/image5.gi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3.gif"/><Relationship Id="rId4" Type="http://schemas.openxmlformats.org/officeDocument/2006/relationships/theme" Target="../theme/theme4.xml"/><Relationship Id="rId9" Type="http://schemas.openxmlformats.org/officeDocument/2006/relationships/image" Target="../media/image12.gi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5.gi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5.gif"/><Relationship Id="rId4" Type="http://schemas.openxmlformats.org/officeDocument/2006/relationships/theme" Target="../theme/theme5.xml"/><Relationship Id="rId9" Type="http://schemas.openxmlformats.org/officeDocument/2006/relationships/image" Target="../media/image14.gi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image" Target="../media/image5.gi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7.gif"/><Relationship Id="rId4" Type="http://schemas.openxmlformats.org/officeDocument/2006/relationships/theme" Target="../theme/theme6.xml"/><Relationship Id="rId9" Type="http://schemas.openxmlformats.org/officeDocument/2006/relationships/image" Target="../media/image16.gi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theme" Target="../theme/theme7.xml"/><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5.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19.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pic>
        <p:nvPicPr>
          <p:cNvPr id="7" name="صورة 6" descr="284901.jpg"/>
          <p:cNvPicPr>
            <a:picLocks noChangeAspect="1"/>
          </p:cNvPicPr>
          <p:nvPr/>
        </p:nvPicPr>
        <p:blipFill>
          <a:blip r:embed="rId4"/>
          <a:stretch>
            <a:fillRect/>
          </a:stretch>
        </p:blipFill>
        <p:spPr>
          <a:xfrm>
            <a:off x="857224" y="731814"/>
            <a:ext cx="8265225" cy="6126186"/>
          </a:xfrm>
          <a:prstGeom prst="rect">
            <a:avLst/>
          </a:prstGeom>
        </p:spPr>
      </p:pic>
      <p:pic>
        <p:nvPicPr>
          <p:cNvPr id="12" name="صورة 11" descr="3 c1opy.gif"/>
          <p:cNvPicPr>
            <a:picLocks noChangeAspect="1"/>
          </p:cNvPicPr>
          <p:nvPr/>
        </p:nvPicPr>
        <p:blipFill>
          <a:blip r:embed="rId5">
            <a:duotone>
              <a:prstClr val="black"/>
              <a:schemeClr val="accent3">
                <a:tint val="45000"/>
                <a:satMod val="400000"/>
              </a:schemeClr>
            </a:duotone>
          </a:blip>
          <a:stretch>
            <a:fillRect/>
          </a:stretch>
        </p:blipFill>
        <p:spPr>
          <a:xfrm>
            <a:off x="0" y="-10894"/>
            <a:ext cx="9144000" cy="6879788"/>
          </a:xfrm>
          <a:prstGeom prst="rect">
            <a:avLst/>
          </a:prstGeom>
        </p:spPr>
      </p:pic>
      <p:pic>
        <p:nvPicPr>
          <p:cNvPr id="9" name="صورة 8" descr="1575 copy.gif"/>
          <p:cNvPicPr>
            <a:picLocks noChangeAspect="1"/>
          </p:cNvPicPr>
          <p:nvPr/>
        </p:nvPicPr>
        <p:blipFill>
          <a:blip r:embed="rId6"/>
          <a:stretch>
            <a:fillRect/>
          </a:stretch>
        </p:blipFill>
        <p:spPr>
          <a:xfrm>
            <a:off x="0" y="3484097"/>
            <a:ext cx="1142976" cy="1214436"/>
          </a:xfrm>
          <a:prstGeom prst="rect">
            <a:avLst/>
          </a:prstGeom>
        </p:spPr>
      </p:pic>
      <p:pic>
        <p:nvPicPr>
          <p:cNvPr id="10" name="صورة 9" descr="011011150101qnwi1nnd30h.gif"/>
          <p:cNvPicPr>
            <a:picLocks noChangeAspect="1"/>
          </p:cNvPicPr>
          <p:nvPr/>
        </p:nvPicPr>
        <p:blipFill>
          <a:blip r:embed="rId7"/>
          <a:stretch>
            <a:fillRect/>
          </a:stretch>
        </p:blipFill>
        <p:spPr>
          <a:xfrm flipH="1">
            <a:off x="8072430" y="0"/>
            <a:ext cx="1008369" cy="1147740"/>
          </a:xfrm>
          <a:prstGeom prst="rect">
            <a:avLst/>
          </a:prstGeom>
        </p:spPr>
      </p:pic>
      <p:pic>
        <p:nvPicPr>
          <p:cNvPr id="11" name="صورة 10" descr="p66poe10 copy.gif"/>
          <p:cNvPicPr>
            <a:picLocks noChangeAspect="1"/>
          </p:cNvPicPr>
          <p:nvPr/>
        </p:nvPicPr>
        <p:blipFill>
          <a:blip r:embed="rId8"/>
          <a:stretch>
            <a:fillRect/>
          </a:stretch>
        </p:blipFill>
        <p:spPr>
          <a:xfrm>
            <a:off x="142876" y="2698279"/>
            <a:ext cx="941282" cy="1000132"/>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8" name="مثلث قائم الزاوية 7"/>
          <p:cNvSpPr/>
          <p:nvPr/>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9" name="شكل بيضاوي 8"/>
          <p:cNvSpPr/>
          <p:nvPr/>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10" name="شكل بيضاوي 9"/>
          <p:cNvSpPr/>
          <p:nvPr/>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11" name="شكل بيضاوي 10"/>
          <p:cNvSpPr/>
          <p:nvPr/>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nvGrpSpPr>
          <p:cNvPr id="12" name="مجموعة 11"/>
          <p:cNvGrpSpPr/>
          <p:nvPr/>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grpSp>
      <p:grpSp>
        <p:nvGrpSpPr>
          <p:cNvPr id="15" name="مجموعة 1"/>
          <p:cNvGrpSpPr/>
          <p:nvPr/>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rgbClr val="C7A9E5">
                <a:tint val="45000"/>
                <a:satMod val="400000"/>
              </a:srgbClr>
            </a:duotone>
          </a:blip>
          <a:stretch>
            <a:fillRect/>
          </a:stretch>
        </p:blipFill>
        <p:spPr>
          <a:xfrm>
            <a:off x="0" y="-10894"/>
            <a:ext cx="9144000" cy="6879788"/>
          </a:xfrm>
          <a:prstGeom prst="rect">
            <a:avLst/>
          </a:prstGeom>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scene3d>
            <a:camera prst="orthographicFront">
              <a:rot lat="0" lon="0" rev="0"/>
            </a:camera>
            <a:lightRig rig="glow" dir="t">
              <a:rot lat="0" lon="0" rev="4800000"/>
            </a:lightRig>
          </a:scene3d>
        </p:grpSpPr>
        <p:sp>
          <p:nvSpPr>
            <p:cNvPr id="8" name="مستطيل 7"/>
            <p:cNvSpPr/>
            <p:nvPr userDrawn="1"/>
          </p:nvSpPr>
          <p:spPr>
            <a:xfrm>
              <a:off x="71406" y="3500438"/>
              <a:ext cx="571504" cy="1785950"/>
            </a:xfrm>
            <a:prstGeom prst="rect">
              <a:avLst/>
            </a:prstGeom>
            <a:ln/>
          </p:spPr>
          <p:style>
            <a:lnRef idx="1">
              <a:schemeClr val="accent4"/>
            </a:lnRef>
            <a:fillRef idx="2">
              <a:schemeClr val="accent4"/>
            </a:fillRef>
            <a:effectRef idx="1">
              <a:schemeClr val="accent4"/>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6">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6">
                <a:shade val="45000"/>
                <a:satMod val="135000"/>
              </a:schemeClr>
              <a:prstClr val="white"/>
            </a:duotone>
          </a:blip>
          <a:stretch>
            <a:fillRect/>
          </a:stretch>
        </p:blipFill>
        <p:spPr>
          <a:xfrm>
            <a:off x="1516745" y="1363592"/>
            <a:ext cx="3251198" cy="3361558"/>
          </a:xfrm>
          <a:prstGeom prst="rect">
            <a:avLst/>
          </a:prstGeom>
        </p:spPr>
      </p:pic>
      <p:pic>
        <p:nvPicPr>
          <p:cNvPr id="14" name="صورة 13" descr="الكفاية-الأولى.gif"/>
          <p:cNvPicPr>
            <a:picLocks noChangeAspect="1"/>
          </p:cNvPicPr>
          <p:nvPr/>
        </p:nvPicPr>
        <p:blipFill>
          <a:blip r:embed="rId9">
            <a:duotone>
              <a:schemeClr val="accent4">
                <a:shade val="45000"/>
                <a:satMod val="135000"/>
              </a:schemeClr>
              <a:prstClr val="white"/>
            </a:duotone>
          </a:blip>
          <a:stretch>
            <a:fillRect/>
          </a:stretch>
        </p:blipFill>
        <p:spPr>
          <a:xfrm>
            <a:off x="7920000" y="72000"/>
            <a:ext cx="726781" cy="1357086"/>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1</a:t>
            </a:r>
          </a:p>
        </p:txBody>
      </p:sp>
      <p:pic>
        <p:nvPicPr>
          <p:cNvPr id="17" name="صورة 16" descr="الكفاية-النحوية.gif"/>
          <p:cNvPicPr>
            <a:picLocks noChangeAspect="1"/>
          </p:cNvPicPr>
          <p:nvPr/>
        </p:nvPicPr>
        <p:blipFill>
          <a:blip r:embed="rId10">
            <a:lum contrast="40000"/>
          </a:blip>
          <a:srcRect t="8506" b="18341"/>
          <a:stretch>
            <a:fillRect/>
          </a:stretch>
        </p:blipFill>
        <p:spPr>
          <a:xfrm rot="16200000">
            <a:off x="-533400" y="4279900"/>
            <a:ext cx="2055268" cy="5461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to="" calcmode="lin" valueType="num">
                                      <p:cBhvr>
                                        <p:cTn id="13" dur="1" fill="hold"/>
                                        <p:tgtEl>
                                          <p:spTgt spid="14"/>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to="" calcmode="lin" valueType="num">
                                      <p:cBhvr>
                                        <p:cTn id="16" dur="1" fill="hold"/>
                                        <p:tgtEl>
                                          <p:spTgt spid="16"/>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6B19C">
                <a:alpha val="0"/>
              </a:srgbClr>
            </a:gs>
            <a:gs pos="30000">
              <a:srgbClr val="D49E6C">
                <a:alpha val="17000"/>
              </a:srgbClr>
            </a:gs>
            <a:gs pos="70000">
              <a:srgbClr val="A65528">
                <a:alpha val="82000"/>
              </a:srgbClr>
            </a:gs>
            <a:gs pos="100000">
              <a:srgbClr val="663012"/>
            </a:gs>
          </a:gsLst>
          <a:lin ang="5400000" scaled="0"/>
          <a:tileRect r="-100000" b="-100000"/>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1">
                <a:tint val="45000"/>
                <a:satMod val="400000"/>
              </a:schemeClr>
            </a:duotone>
          </a:blip>
          <a:stretch>
            <a:fillRect/>
          </a:stretch>
        </p:blipFill>
        <p:spPr>
          <a:xfrm>
            <a:off x="0" y="-10894"/>
            <a:ext cx="9144000" cy="6879788"/>
          </a:xfrm>
          <a:prstGeom prst="rect">
            <a:avLst/>
          </a:prstGeom>
          <a:effectLst>
            <a:glow rad="139700">
              <a:schemeClr val="accent1">
                <a:satMod val="175000"/>
                <a:alpha val="40000"/>
              </a:schemeClr>
            </a:glow>
            <a:outerShdw blurRad="50800" dist="38100" dir="8100000" algn="tr" rotWithShape="0">
              <a:prstClr val="black">
                <a:alpha val="40000"/>
              </a:prstClr>
            </a:outerShdw>
          </a:effectLst>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dk1"/>
            </a:lnRef>
            <a:fillRef idx="2">
              <a:schemeClr val="dk1"/>
            </a:fillRef>
            <a:effectRef idx="1">
              <a:schemeClr val="dk1"/>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dk1"/>
            </a:lnRef>
            <a:fillRef idx="2">
              <a:schemeClr val="dk1"/>
            </a:fillRef>
            <a:effectRef idx="1">
              <a:schemeClr val="dk1"/>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4">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4">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2</a:t>
            </a:r>
          </a:p>
        </p:txBody>
      </p:sp>
      <p:pic>
        <p:nvPicPr>
          <p:cNvPr id="15" name="صورة 14" descr="الكفاية-الثانية.gif"/>
          <p:cNvPicPr>
            <a:picLocks noChangeAspect="1"/>
          </p:cNvPicPr>
          <p:nvPr/>
        </p:nvPicPr>
        <p:blipFill>
          <a:blip r:embed="rId9">
            <a:duotone>
              <a:schemeClr val="accent2">
                <a:shade val="45000"/>
                <a:satMod val="135000"/>
              </a:schemeClr>
              <a:prstClr val="white"/>
            </a:duotone>
          </a:blip>
          <a:stretch>
            <a:fillRect/>
          </a:stretch>
        </p:blipFill>
        <p:spPr>
          <a:xfrm>
            <a:off x="7920000" y="72000"/>
            <a:ext cx="727200" cy="1377853"/>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الكفاية-الإملائية.gif"/>
          <p:cNvPicPr>
            <a:picLocks noChangeAspect="1"/>
          </p:cNvPicPr>
          <p:nvPr/>
        </p:nvPicPr>
        <p:blipFill>
          <a:blip r:embed="rId10">
            <a:clrChange>
              <a:clrFrom>
                <a:srgbClr val="FFFFFF"/>
              </a:clrFrom>
              <a:clrTo>
                <a:srgbClr val="FFFFFF">
                  <a:alpha val="0"/>
                </a:srgbClr>
              </a:clrTo>
            </a:clrChange>
            <a:duotone>
              <a:prstClr val="black"/>
              <a:srgbClr val="D9C3A5">
                <a:tint val="50000"/>
                <a:satMod val="180000"/>
              </a:srgbClr>
            </a:duotone>
          </a:blip>
          <a:stretch>
            <a:fillRect/>
          </a:stretch>
        </p:blipFill>
        <p:spPr>
          <a:xfrm rot="16200000">
            <a:off x="-533398" y="4318000"/>
            <a:ext cx="2087193" cy="529012"/>
          </a:xfrm>
          <a:prstGeom prst="rect">
            <a:avLst/>
          </a:prstGeom>
          <a:effectLst>
            <a:glow rad="63500">
              <a:schemeClr val="accent2">
                <a:satMod val="175000"/>
                <a:alpha val="40000"/>
              </a:schemeClr>
            </a:glow>
          </a:effectLst>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to="" calcmode="lin" valueType="num">
                                      <p:cBhvr>
                                        <p:cTn id="13" dur="1" fill="hold"/>
                                        <p:tgtEl>
                                          <p:spTgt spid="15"/>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to="" calcmode="lin" valueType="num">
                                      <p:cBhvr>
                                        <p:cTn id="16" dur="1" fill="hold"/>
                                        <p:tgtEl>
                                          <p:spTgt spid="2"/>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2">
                <a:tint val="45000"/>
                <a:satMod val="400000"/>
              </a:schemeClr>
            </a:duotone>
          </a:blip>
          <a:stretch>
            <a:fillRect/>
          </a:stretch>
        </p:blipFill>
        <p:spPr>
          <a:xfrm>
            <a:off x="0" y="-10894"/>
            <a:ext cx="9144000" cy="6879788"/>
          </a:xfrm>
          <a:prstGeom prst="rect">
            <a:avLst/>
          </a:prstGeom>
          <a:ln>
            <a:noFill/>
          </a:ln>
          <a:effectLst>
            <a:glow rad="228600">
              <a:schemeClr val="accent2">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accent3"/>
            </a:lnRef>
            <a:fillRef idx="2">
              <a:schemeClr val="accent3"/>
            </a:fillRef>
            <a:effectRef idx="1">
              <a:schemeClr val="accent3"/>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pic>
        <p:nvPicPr>
          <p:cNvPr id="13" name="صورة 12" descr="0131.gif"/>
          <p:cNvPicPr>
            <a:picLocks noChangeAspect="1"/>
          </p:cNvPicPr>
          <p:nvPr/>
        </p:nvPicPr>
        <p:blipFill>
          <a:blip r:embed="rId9">
            <a:clrChange>
              <a:clrFrom>
                <a:srgbClr val="FFFFFF"/>
              </a:clrFrom>
              <a:clrTo>
                <a:srgbClr val="FFFFFF">
                  <a:alpha val="0"/>
                </a:srgbClr>
              </a:clrTo>
            </a:clrChange>
          </a:blip>
          <a:srcRect l="35912" t="92963" r="56882" b="4895"/>
          <a:stretch>
            <a:fillRect/>
          </a:stretch>
        </p:blipFill>
        <p:spPr>
          <a:xfrm rot="16200000">
            <a:off x="-562000" y="4308500"/>
            <a:ext cx="2140000" cy="609600"/>
          </a:xfrm>
          <a:prstGeom prst="rect">
            <a:avLst/>
          </a:prstGeom>
          <a:effectLst>
            <a:glow rad="63500">
              <a:schemeClr val="accent2">
                <a:satMod val="175000"/>
                <a:alpha val="40000"/>
              </a:schemeClr>
            </a:glow>
          </a:effectLst>
        </p:spPr>
      </p:pic>
      <p:pic>
        <p:nvPicPr>
          <p:cNvPr id="14" name="صورة 13" descr="الكفاية-الثالثة.gif"/>
          <p:cNvPicPr>
            <a:picLocks noChangeAspect="1"/>
          </p:cNvPicPr>
          <p:nvPr/>
        </p:nvPicPr>
        <p:blipFill>
          <a:blip r:embed="rId10">
            <a:duotone>
              <a:schemeClr val="accent2">
                <a:shade val="45000"/>
                <a:satMod val="135000"/>
              </a:schemeClr>
              <a:prstClr val="white"/>
            </a:duotone>
          </a:blip>
          <a:stretch>
            <a:fillRect/>
          </a:stretch>
        </p:blipFill>
        <p:spPr>
          <a:xfrm>
            <a:off x="7920000" y="72000"/>
            <a:ext cx="727200" cy="1357868"/>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to="" calcmode="lin" valueType="num">
                                      <p:cBhvr>
                                        <p:cTn id="19"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DEBCF">
                <a:alpha val="25000"/>
              </a:srgbClr>
            </a:gs>
            <a:gs pos="50000">
              <a:srgbClr val="9CB86E">
                <a:alpha val="32000"/>
              </a:srgbClr>
            </a:gs>
            <a:gs pos="100000">
              <a:srgbClr val="156B13">
                <a:alpha val="41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3">
                <a:tint val="45000"/>
                <a:satMod val="400000"/>
              </a:schemeClr>
            </a:duotone>
          </a:blip>
          <a:stretch>
            <a:fillRect/>
          </a:stretch>
        </p:blipFill>
        <p:spPr>
          <a:xfrm>
            <a:off x="0" y="-10894"/>
            <a:ext cx="9144000" cy="6879788"/>
          </a:xfrm>
          <a:prstGeom prst="rect">
            <a:avLst/>
          </a:prstGeom>
          <a:ln>
            <a:noFill/>
          </a:ln>
          <a:effectLst>
            <a:glow rad="228600">
              <a:schemeClr val="accent3">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effectLst>
            <a:glow rad="63500">
              <a:schemeClr val="accent5">
                <a:satMod val="175000"/>
                <a:alpha val="40000"/>
              </a:schemeClr>
            </a:glow>
          </a:effectLst>
        </p:grpSpPr>
        <p:sp>
          <p:nvSpPr>
            <p:cNvPr id="8" name="مستطيل 7"/>
            <p:cNvSpPr/>
            <p:nvPr userDrawn="1"/>
          </p:nvSpPr>
          <p:spPr>
            <a:xfrm>
              <a:off x="71406" y="3500438"/>
              <a:ext cx="571504" cy="1785950"/>
            </a:xfrm>
            <a:prstGeom prst="rect">
              <a:avLst/>
            </a:prstGeom>
            <a:ln/>
          </p:spPr>
          <p:style>
            <a:lnRef idx="1">
              <a:schemeClr val="accent5"/>
            </a:lnRef>
            <a:fillRef idx="2">
              <a:schemeClr val="accent5"/>
            </a:fillRef>
            <a:effectRef idx="1">
              <a:schemeClr val="accent5"/>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4</a:t>
            </a:r>
          </a:p>
        </p:txBody>
      </p:sp>
      <p:pic>
        <p:nvPicPr>
          <p:cNvPr id="15" name="صورة 14" descr="الكفاية-الرابعة.gif"/>
          <p:cNvPicPr>
            <a:picLocks noChangeAspect="1"/>
          </p:cNvPicPr>
          <p:nvPr/>
        </p:nvPicPr>
        <p:blipFill>
          <a:blip r:embed="rId9">
            <a:duotone>
              <a:schemeClr val="accent3">
                <a:shade val="45000"/>
                <a:satMod val="135000"/>
              </a:schemeClr>
              <a:prstClr val="white"/>
            </a:duotone>
          </a:blip>
          <a:stretch>
            <a:fillRect/>
          </a:stretch>
        </p:blipFill>
        <p:spPr>
          <a:xfrm>
            <a:off x="8136000" y="63318"/>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7" name="صورة 16" descr="0143.gif"/>
          <p:cNvPicPr>
            <a:picLocks noChangeAspect="1"/>
          </p:cNvPicPr>
          <p:nvPr/>
        </p:nvPicPr>
        <p:blipFill>
          <a:blip r:embed="rId10">
            <a:clrChange>
              <a:clrFrom>
                <a:srgbClr val="FFFFFF"/>
              </a:clrFrom>
              <a:clrTo>
                <a:srgbClr val="FFFFFF">
                  <a:alpha val="0"/>
                </a:srgbClr>
              </a:clrTo>
            </a:clrChange>
            <a:grayscl/>
          </a:blip>
          <a:srcRect l="32933" t="93101" r="57008" b="4908"/>
          <a:stretch>
            <a:fillRect/>
          </a:stretch>
        </p:blipFill>
        <p:spPr>
          <a:xfrm rot="16200000">
            <a:off x="-480083" y="4314485"/>
            <a:ext cx="2014858" cy="590229"/>
          </a:xfrm>
          <a:prstGeom prst="rect">
            <a:avLst/>
          </a:prstGeom>
          <a:effectLst>
            <a:glow rad="63500">
              <a:schemeClr val="accent3">
                <a:satMod val="175000"/>
                <a:alpha val="40000"/>
              </a:schemeClr>
            </a:glow>
          </a:effec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to="" calcmode="lin" valueType="num">
                                      <p:cBhvr>
                                        <p:cTn id="16" dur="1" fill="hold"/>
                                        <p:tgtEl>
                                          <p:spTgt spid="15"/>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89334E">
                <a:alpha val="7000"/>
              </a:srgbClr>
            </a:gs>
            <a:gs pos="30000">
              <a:srgbClr val="89334E">
                <a:alpha val="29000"/>
              </a:srgbClr>
            </a:gs>
            <a:gs pos="70000">
              <a:srgbClr val="89334E">
                <a:alpha val="42000"/>
              </a:srgbClr>
            </a:gs>
            <a:gs pos="100000">
              <a:srgbClr val="89334E">
                <a:alpha val="74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4">
            <a:duotone>
              <a:prstClr val="black"/>
              <a:srgbClr val="89334E">
                <a:tint val="45000"/>
                <a:satMod val="400000"/>
              </a:srgbClr>
            </a:duotone>
          </a:blip>
          <a:stretch>
            <a:fillRect/>
          </a:stretch>
        </p:blipFill>
        <p:spPr>
          <a:xfrm>
            <a:off x="0" y="-10894"/>
            <a:ext cx="9144000" cy="6879788"/>
          </a:xfrm>
          <a:prstGeom prst="rect">
            <a:avLst/>
          </a:prstGeom>
          <a:ln>
            <a:noFill/>
          </a:ln>
          <a:effectLst>
            <a:glow rad="228600">
              <a:srgbClr val="89334E">
                <a:alpha val="40000"/>
              </a:srgb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5"/>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6"/>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89334E"/>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7">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7">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5</a:t>
            </a:r>
          </a:p>
        </p:txBody>
      </p:sp>
      <p:pic>
        <p:nvPicPr>
          <p:cNvPr id="14" name="صورة 13" descr="الكفاية-الخامسة.gif"/>
          <p:cNvPicPr>
            <a:picLocks noChangeAspect="1"/>
          </p:cNvPicPr>
          <p:nvPr/>
        </p:nvPicPr>
        <p:blipFill>
          <a:blip r:embed="rId8">
            <a:duotone>
              <a:schemeClr val="accent2">
                <a:shade val="45000"/>
                <a:satMod val="135000"/>
              </a:schemeClr>
              <a:prstClr val="white"/>
            </a:duotone>
          </a:blip>
          <a:stretch>
            <a:fillRect/>
          </a:stretch>
        </p:blipFill>
        <p:spPr>
          <a:xfrm>
            <a:off x="8136000" y="64800"/>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0183.gif"/>
          <p:cNvPicPr>
            <a:picLocks noChangeAspect="1"/>
          </p:cNvPicPr>
          <p:nvPr/>
        </p:nvPicPr>
        <p:blipFill>
          <a:blip r:embed="rId9">
            <a:clrChange>
              <a:clrFrom>
                <a:srgbClr val="FFFFFF"/>
              </a:clrFrom>
              <a:clrTo>
                <a:srgbClr val="FFFFFF">
                  <a:alpha val="0"/>
                </a:srgbClr>
              </a:clrTo>
            </a:clrChange>
            <a:duotone>
              <a:schemeClr val="accent3">
                <a:shade val="45000"/>
                <a:satMod val="135000"/>
              </a:schemeClr>
              <a:prstClr val="white"/>
            </a:duotone>
          </a:blip>
          <a:srcRect l="32539" t="92976" r="57023" b="4792"/>
          <a:stretch>
            <a:fillRect/>
          </a:stretch>
        </p:blipFill>
        <p:spPr>
          <a:xfrm rot="16200000">
            <a:off x="-511630" y="4285345"/>
            <a:ext cx="2039259" cy="595085"/>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to="" calcmode="lin" valueType="num">
                                      <p:cBhvr>
                                        <p:cTn id="16" dur="1" fill="hold"/>
                                        <p:tgtEl>
                                          <p:spTgt spid="14"/>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9.g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9.xml"/><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gif"/><Relationship Id="rId1" Type="http://schemas.openxmlformats.org/officeDocument/2006/relationships/slideLayout" Target="../slideLayouts/slideLayout9.xml"/><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6.gi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gif"/><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7.g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9.xml"/><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3514275" y="513440"/>
            <a:ext cx="2465610" cy="879928"/>
            <a:chOff x="6241142" y="1921329"/>
            <a:chExt cx="2149930" cy="879928"/>
          </a:xfrm>
        </p:grpSpPr>
        <p:sp>
          <p:nvSpPr>
            <p:cNvPr id="6" name="شكل حر 5">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مربع نص 6">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الإملائية</a:t>
              </a: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ربع نص 9">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ثانيًا:</a:t>
              </a:r>
            </a:p>
          </p:txBody>
        </p:sp>
      </p:grpSp>
      <p:sp>
        <p:nvSpPr>
          <p:cNvPr id="13" name="مستطيل 12">
            <a:hlinkHover r:id="" action="ppaction://noaction" highlightClick="1"/>
          </p:cNvPr>
          <p:cNvSpPr/>
          <p:nvPr/>
        </p:nvSpPr>
        <p:spPr>
          <a:xfrm>
            <a:off x="1683661" y="2002975"/>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cs typeface="+mj-cs"/>
              </a:rPr>
              <a:t>مراجعة قواعد الإملاء </a:t>
            </a:r>
          </a:p>
        </p:txBody>
      </p:sp>
      <p:sp>
        <p:nvSpPr>
          <p:cNvPr id="14" name="مستطيل 13">
            <a:hlinkClick r:id="" action="ppaction://noaction"/>
            <a:hlinkHover r:id="" action="ppaction://noaction" highlightClick="1"/>
          </p:cNvPr>
          <p:cNvSpPr/>
          <p:nvPr/>
        </p:nvSpPr>
        <p:spPr>
          <a:xfrm>
            <a:off x="1683661" y="278674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cs typeface="+mj-cs"/>
              </a:rPr>
              <a:t>مراجعة قواعد الترقيم</a:t>
            </a:r>
          </a:p>
        </p:txBody>
      </p:sp>
      <p:sp>
        <p:nvSpPr>
          <p:cNvPr id="15" name="مستطيل 14">
            <a:hlinkClick r:id="" action="ppaction://noaction"/>
            <a:hlinkHover r:id="" action="ppaction://noaction" highlightClick="1"/>
          </p:cNvPr>
          <p:cNvSpPr/>
          <p:nvPr/>
        </p:nvSpPr>
        <p:spPr>
          <a:xfrm>
            <a:off x="1683661" y="359954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cs typeface="+mj-cs"/>
              </a:rPr>
              <a:t>التطبيق الكتابي</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48038" r="13835" b="49115"/>
          <a:stretch>
            <a:fillRect/>
          </a:stretch>
        </p:blipFill>
        <p:spPr>
          <a:xfrm>
            <a:off x="1351129" y="1555845"/>
            <a:ext cx="7246962" cy="300251"/>
          </a:xfrm>
          <a:prstGeom prst="rect">
            <a:avLst/>
          </a:prstGeom>
        </p:spPr>
      </p:pic>
      <p:pic>
        <p:nvPicPr>
          <p:cNvPr id="3" name="صورة 2" descr="صورة3.gif"/>
          <p:cNvPicPr/>
          <p:nvPr/>
        </p:nvPicPr>
        <p:blipFill>
          <a:blip r:embed="rId3">
            <a:duotone>
              <a:prstClr val="black"/>
              <a:schemeClr val="accent2">
                <a:tint val="45000"/>
                <a:satMod val="400000"/>
              </a:schemeClr>
            </a:duotone>
          </a:blip>
          <a:stretch>
            <a:fillRect/>
          </a:stretch>
        </p:blipFill>
        <p:spPr>
          <a:xfrm>
            <a:off x="8218735" y="2537935"/>
            <a:ext cx="323850" cy="323850"/>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50885" r="13835" b="42514"/>
          <a:stretch>
            <a:fillRect/>
          </a:stretch>
        </p:blipFill>
        <p:spPr>
          <a:xfrm>
            <a:off x="1351129" y="1856096"/>
            <a:ext cx="7246962" cy="696035"/>
          </a:xfrm>
          <a:prstGeom prst="rect">
            <a:avLst/>
          </a:prstGeom>
        </p:spPr>
      </p:pic>
      <p:pic>
        <p:nvPicPr>
          <p:cNvPr id="5" name="صورة 4"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57486" r="19048" b="35525"/>
          <a:stretch>
            <a:fillRect/>
          </a:stretch>
        </p:blipFill>
        <p:spPr>
          <a:xfrm>
            <a:off x="1351129" y="2552131"/>
            <a:ext cx="6741993" cy="73697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4456" t="64475" r="13835" b="8259"/>
          <a:stretch>
            <a:fillRect/>
          </a:stretch>
        </p:blipFill>
        <p:spPr>
          <a:xfrm>
            <a:off x="1651379" y="3289110"/>
            <a:ext cx="6946712" cy="2875251"/>
          </a:xfrm>
          <a:prstGeom prst="rect">
            <a:avLst/>
          </a:prstGeom>
        </p:spPr>
      </p:pic>
      <p:sp>
        <p:nvSpPr>
          <p:cNvPr id="7" name="مربع نص 6"/>
          <p:cNvSpPr txBox="1"/>
          <p:nvPr/>
        </p:nvSpPr>
        <p:spPr>
          <a:xfrm>
            <a:off x="3807726" y="3848669"/>
            <a:ext cx="2101755"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أجمل مصايف المملكة؟</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05970" y="3835021"/>
            <a:ext cx="2101755"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الاستفهام عن أمر مجهول</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3794079" y="4244454"/>
            <a:ext cx="2101755" cy="646331"/>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استمعت إلى حديثه بإنصات؛ لأني أريد أن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692323" y="4230806"/>
            <a:ext cx="2101755" cy="646331"/>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الجملة الأول نتيجة للجملة الثانية . </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3807726" y="4967785"/>
            <a:ext cx="2101755"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 ترغب في المذاكرة </a:t>
            </a:r>
            <a:r>
              <a:rPr lang="ar-EG"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معى</a:t>
            </a: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705970" y="4954137"/>
            <a:ext cx="2101755"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الاستفهام عن الرغبة</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3807726" y="5377218"/>
            <a:ext cx="2101755" cy="646331"/>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أكثر حوادث المرور التي يرتكبها المدخنون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705970" y="5363570"/>
            <a:ext cx="2101755" cy="646331"/>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التعجب من كثرة الحوادث المرورية من التدخين .</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4.gif"/>
          <p:cNvPicPr>
            <a:picLocks noChangeAspect="1"/>
          </p:cNvPicPr>
          <p:nvPr/>
        </p:nvPicPr>
        <p:blipFill>
          <a:blip r:embed="rId2">
            <a:duotone>
              <a:schemeClr val="accent2">
                <a:shade val="45000"/>
                <a:satMod val="135000"/>
              </a:schemeClr>
              <a:prstClr val="white"/>
            </a:duotone>
          </a:blip>
          <a:srcRect l="13091" t="13532" r="18401" b="83645"/>
          <a:stretch>
            <a:fillRect/>
          </a:stretch>
        </p:blipFill>
        <p:spPr>
          <a:xfrm>
            <a:off x="1364776" y="1501253"/>
            <a:ext cx="6796585" cy="395786"/>
          </a:xfrm>
          <a:prstGeom prst="rect">
            <a:avLst/>
          </a:prstGeom>
        </p:spPr>
      </p:pic>
      <p:pic>
        <p:nvPicPr>
          <p:cNvPr id="3" name="صورة 2" descr="0064.gif"/>
          <p:cNvPicPr>
            <a:picLocks noChangeAspect="1"/>
          </p:cNvPicPr>
          <p:nvPr/>
        </p:nvPicPr>
        <p:blipFill>
          <a:blip r:embed="rId2">
            <a:duotone>
              <a:schemeClr val="accent4">
                <a:shade val="45000"/>
                <a:satMod val="135000"/>
              </a:schemeClr>
              <a:prstClr val="white"/>
            </a:duotone>
          </a:blip>
          <a:srcRect l="13091" t="16452" r="11110" b="68559"/>
          <a:stretch>
            <a:fillRect/>
          </a:stretch>
        </p:blipFill>
        <p:spPr>
          <a:xfrm>
            <a:off x="1364776" y="1910687"/>
            <a:ext cx="7519917" cy="2101755"/>
          </a:xfrm>
          <a:prstGeom prst="rect">
            <a:avLst/>
          </a:prstGeom>
        </p:spPr>
      </p:pic>
      <p:pic>
        <p:nvPicPr>
          <p:cNvPr id="4" name="صورة 3" descr="0064.gif"/>
          <p:cNvPicPr>
            <a:picLocks noChangeAspect="1"/>
          </p:cNvPicPr>
          <p:nvPr/>
        </p:nvPicPr>
        <p:blipFill>
          <a:blip r:embed="rId2">
            <a:duotone>
              <a:schemeClr val="accent3">
                <a:shade val="45000"/>
                <a:satMod val="135000"/>
              </a:schemeClr>
              <a:prstClr val="white"/>
            </a:duotone>
          </a:blip>
          <a:srcRect l="13091" t="31539" r="11110" b="55224"/>
          <a:stretch>
            <a:fillRect/>
          </a:stretch>
        </p:blipFill>
        <p:spPr>
          <a:xfrm>
            <a:off x="1364776" y="4026090"/>
            <a:ext cx="7519917" cy="1856095"/>
          </a:xfrm>
          <a:prstGeom prst="rect">
            <a:avLst/>
          </a:prstGeom>
        </p:spPr>
      </p:pic>
      <p:pic>
        <p:nvPicPr>
          <p:cNvPr id="5" name="صورة 4" descr="صورة42.gif"/>
          <p:cNvPicPr/>
          <p:nvPr/>
        </p:nvPicPr>
        <p:blipFill>
          <a:blip r:embed="rId3">
            <a:duotone>
              <a:prstClr val="black"/>
              <a:schemeClr val="accent2">
                <a:tint val="45000"/>
                <a:satMod val="400000"/>
              </a:schemeClr>
            </a:duotone>
          </a:blip>
          <a:stretch>
            <a:fillRect/>
          </a:stretch>
        </p:blipFill>
        <p:spPr>
          <a:xfrm>
            <a:off x="8291656" y="1554359"/>
            <a:ext cx="333375"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419367" y="1569485"/>
            <a:ext cx="7165075" cy="461664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كفى هزءًا </a:t>
            </a:r>
            <a:r>
              <a:rPr lang="ar-EG" sz="2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بي</a:t>
            </a:r>
            <a:r>
              <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justLow"/>
            <a:r>
              <a:rPr lang="ar-EG"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وكيف يا رفيقة الدرب ؟!</a:t>
            </a:r>
          </a:p>
          <a:p>
            <a:pPr algn="justLow"/>
            <a:r>
              <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لقد تعبت معط، وصبرت من الإهمال والإقصاء والاختفاء!</a:t>
            </a:r>
          </a:p>
          <a:p>
            <a:pPr algn="justLow"/>
            <a:r>
              <a:rPr lang="ar-EG"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ماذا تريد من حتى تكون مسرورة ؟</a:t>
            </a:r>
          </a:p>
          <a:p>
            <a:pPr algn="justLow"/>
            <a:r>
              <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أريد ألا تضعني في موضع أخشى على نفسي فيه كما هو الحال.</a:t>
            </a:r>
          </a:p>
          <a:p>
            <a:pPr algn="justLow"/>
            <a:r>
              <a:rPr lang="ar-EG"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اعلمي، أيتها الصديقة: إن لكل كوضع أضعك فيه منزلة لا نيا لها غيرك.</a:t>
            </a:r>
          </a:p>
          <a:p>
            <a:pPr algn="justLow"/>
            <a:r>
              <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كيف ؟!  لقد أشعرتني بالراحة قليلا . </a:t>
            </a:r>
          </a:p>
          <a:p>
            <a:pPr algn="justLow"/>
            <a:r>
              <a:rPr lang="ar-EG"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هذا التغيير في موضعك دليل على تعدد الوظائف التي تقومين </a:t>
            </a:r>
            <a:r>
              <a:rPr lang="ar-EG" sz="21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بها</a:t>
            </a:r>
            <a:r>
              <a:rPr lang="ar-EG"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justLow"/>
            <a:r>
              <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الله !!</a:t>
            </a:r>
          </a:p>
          <a:p>
            <a:pPr algn="justLow"/>
            <a:r>
              <a:rPr lang="ar-EG"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إي والله.</a:t>
            </a:r>
          </a:p>
          <a:p>
            <a:pPr algn="justLow"/>
            <a:r>
              <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عندما نضعك هكذا  (خ) أو هكذا (ج) فقد تغير الحرف أو نضعك نقطة آخر الجملة من أجل الراحة وعندما تتكرر النقاط هذا يعني أن هناك كلامًا محذوفًا ... </a:t>
            </a:r>
            <a:r>
              <a:rPr lang="ar-EG" sz="2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إلخ</a:t>
            </a:r>
            <a:endParaRPr lang="ar-EG" sz="2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justLow"/>
            <a:r>
              <a:rPr lang="ar-EG" sz="2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الآن أشعرتني – بالراحة، فشكرًا على لطفك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iterate type="wd">
                                    <p:tmAbs val="500"/>
                                  </p:iterate>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10149" r="16994" b="82195"/>
          <a:stretch>
            <a:fillRect/>
          </a:stretch>
        </p:blipFill>
        <p:spPr>
          <a:xfrm>
            <a:off x="1433016" y="1337478"/>
            <a:ext cx="6646459" cy="887105"/>
          </a:xfrm>
          <a:prstGeom prst="rect">
            <a:avLst/>
          </a:prstGeom>
        </p:spPr>
      </p:pic>
      <p:pic>
        <p:nvPicPr>
          <p:cNvPr id="4" name="صورة 3" descr="46.gif"/>
          <p:cNvPicPr>
            <a:picLocks noChangeAspect="1"/>
          </p:cNvPicPr>
          <p:nvPr/>
        </p:nvPicPr>
        <p:blipFill>
          <a:blip r:embed="rId3"/>
          <a:stretch>
            <a:fillRect/>
          </a:stretch>
        </p:blipFill>
        <p:spPr>
          <a:xfrm>
            <a:off x="1187354" y="2006219"/>
            <a:ext cx="7956646" cy="4316973"/>
          </a:xfrm>
          <a:prstGeom prst="rect">
            <a:avLst/>
          </a:prstGeom>
        </p:spPr>
      </p:pic>
      <p:sp>
        <p:nvSpPr>
          <p:cNvPr id="5" name="مربع نص 4"/>
          <p:cNvSpPr txBox="1"/>
          <p:nvPr/>
        </p:nvSpPr>
        <p:spPr>
          <a:xfrm>
            <a:off x="2361062" y="2169994"/>
            <a:ext cx="5431809" cy="1477328"/>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رئيس تحرير صحيفة ( مـا ) المحترم؛</a:t>
            </a:r>
          </a:p>
          <a:p>
            <a:pPr algn="justLow"/>
            <a:r>
              <a:rPr lang="ar-EG"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السلام عليكم ورحمة الله وبركاته،</a:t>
            </a:r>
          </a:p>
          <a:p>
            <a:pPr algn="justLow"/>
            <a:r>
              <a:rPr lang="ar-EG"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أعلم أنَّ علامات الترقيم رموز توضع بين أجزاء الكلام؛ كي يتمكن القارئ من فهم المقروء، ويميز بين الاستفهام والتأثر، وبين القول والمقول.</a:t>
            </a:r>
          </a:p>
        </p:txBody>
      </p:sp>
      <p:sp>
        <p:nvSpPr>
          <p:cNvPr id="6" name="مربع نص 5"/>
          <p:cNvSpPr txBox="1"/>
          <p:nvPr/>
        </p:nvSpPr>
        <p:spPr>
          <a:xfrm>
            <a:off x="2361062" y="4572005"/>
            <a:ext cx="5431809"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والترقيم هو فن أُخِذ عن الغرب، واستعمل في الكتابة العربية من بعد مجيء الحملة الفرنسية على مصر والشام، فهل عرف علمائنا الترقيم؟ نعم، حيث كانت عندهم رموز ومختصرات تدل على مفاهيم تساعد على إدراك المحتوى.</a:t>
            </a:r>
          </a:p>
        </p:txBody>
      </p:sp>
      <p:sp>
        <p:nvSpPr>
          <p:cNvPr id="7" name="مربع نص 6"/>
          <p:cNvSpPr txBox="1"/>
          <p:nvPr/>
        </p:nvSpPr>
        <p:spPr>
          <a:xfrm>
            <a:off x="2388357" y="3562070"/>
            <a:ext cx="5431809"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إنَّ لعلامات الترقيم فوائد جمة منها:</a:t>
            </a:r>
          </a:p>
          <a:p>
            <a:pPr marL="342900" indent="-342900" algn="justLow">
              <a:buAutoNum type="arabicPeriod"/>
            </a:pPr>
            <a:r>
              <a:rPr lang="ar-EG"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تميز بين كلام الكاتب والكلام المنقول عن غيره .</a:t>
            </a:r>
          </a:p>
          <a:p>
            <a:pPr marL="342900" indent="-342900" algn="justLow">
              <a:buAutoNum type="arabicPeriod"/>
            </a:pPr>
            <a:r>
              <a:rPr lang="ar-EG"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يفسر كلمات غامضة ربما يؤثر جهل معناها على فهم المقروء.</a:t>
            </a:r>
          </a:p>
        </p:txBody>
      </p:sp>
      <p:pic>
        <p:nvPicPr>
          <p:cNvPr id="8" name="صورة 7" descr="صورة44.gif"/>
          <p:cNvPicPr/>
          <p:nvPr/>
        </p:nvPicPr>
        <p:blipFill>
          <a:blip r:embed="rId4">
            <a:duotone>
              <a:prstClr val="black"/>
              <a:schemeClr val="accent2">
                <a:tint val="45000"/>
                <a:satMod val="400000"/>
              </a:schemeClr>
            </a:duotone>
          </a:blip>
          <a:stretch>
            <a:fillRect/>
          </a:stretch>
        </p:blipFill>
        <p:spPr>
          <a:xfrm>
            <a:off x="8173108" y="1402495"/>
            <a:ext cx="32385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67393" r="16848" b="25304"/>
          <a:stretch>
            <a:fillRect/>
          </a:stretch>
        </p:blipFill>
        <p:spPr>
          <a:xfrm>
            <a:off x="1487607" y="1364775"/>
            <a:ext cx="6660106" cy="846161"/>
          </a:xfrm>
          <a:prstGeom prst="rect">
            <a:avLst/>
          </a:prstGeom>
        </p:spPr>
      </p:pic>
      <p:pic>
        <p:nvPicPr>
          <p:cNvPr id="3" name="صورة 2" descr="55.png"/>
          <p:cNvPicPr>
            <a:picLocks noChangeAspect="1"/>
          </p:cNvPicPr>
          <p:nvPr/>
        </p:nvPicPr>
        <p:blipFill>
          <a:blip r:embed="rId3"/>
          <a:stretch>
            <a:fillRect/>
          </a:stretch>
        </p:blipFill>
        <p:spPr>
          <a:xfrm>
            <a:off x="1323834" y="2306473"/>
            <a:ext cx="7564866" cy="3903260"/>
          </a:xfrm>
          <a:prstGeom prst="rect">
            <a:avLst/>
          </a:prstGeom>
        </p:spPr>
      </p:pic>
      <p:sp>
        <p:nvSpPr>
          <p:cNvPr id="4" name="مستطيل 3"/>
          <p:cNvSpPr/>
          <p:nvPr/>
        </p:nvSpPr>
        <p:spPr>
          <a:xfrm>
            <a:off x="6155140"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تقع أول الكلام</a:t>
            </a:r>
            <a:endParaRPr lang="en-GB"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5" name="مستطيل 4"/>
          <p:cNvSpPr/>
          <p:nvPr/>
        </p:nvSpPr>
        <p:spPr>
          <a:xfrm>
            <a:off x="3916907"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تقع وسط الكلام</a:t>
            </a:r>
            <a:endParaRPr lang="en-GB"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6" name="مستطيل 5"/>
          <p:cNvSpPr/>
          <p:nvPr/>
        </p:nvSpPr>
        <p:spPr>
          <a:xfrm>
            <a:off x="1678673" y="286603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لا تقع إلا آخر الكلام</a:t>
            </a:r>
            <a:endParaRPr lang="en-GB"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7" name="مستطيل 6"/>
          <p:cNvSpPr/>
          <p:nvPr/>
        </p:nvSpPr>
        <p:spPr>
          <a:xfrm>
            <a:off x="6155140"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تنصيص “         </a:t>
            </a: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rPr>
              <a:t>”</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8" name="مستطيل 7"/>
          <p:cNvSpPr/>
          <p:nvPr/>
        </p:nvSpPr>
        <p:spPr>
          <a:xfrm>
            <a:off x="3916907"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فاصلة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9" name="مستطيل 8"/>
          <p:cNvSpPr/>
          <p:nvPr/>
        </p:nvSpPr>
        <p:spPr>
          <a:xfrm>
            <a:off x="1678673" y="339829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نقطة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0" name="مستطيل 9"/>
          <p:cNvSpPr/>
          <p:nvPr/>
        </p:nvSpPr>
        <p:spPr>
          <a:xfrm>
            <a:off x="6141493"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قوسان   (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1" name="مستطيل 10"/>
          <p:cNvSpPr/>
          <p:nvPr/>
        </p:nvSpPr>
        <p:spPr>
          <a:xfrm>
            <a:off x="3903260"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فاصله منقوطة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2" name="مستطيل 11"/>
          <p:cNvSpPr/>
          <p:nvPr/>
        </p:nvSpPr>
        <p:spPr>
          <a:xfrm>
            <a:off x="1665026" y="3957855"/>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استفهام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3" name="مستطيل 12"/>
          <p:cNvSpPr/>
          <p:nvPr/>
        </p:nvSpPr>
        <p:spPr>
          <a:xfrm>
            <a:off x="6141493"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قوسا ترتيب {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4" name="مستطيل 13"/>
          <p:cNvSpPr/>
          <p:nvPr/>
        </p:nvSpPr>
        <p:spPr>
          <a:xfrm>
            <a:off x="3903260"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تعجب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5" name="مستطيل 14"/>
          <p:cNvSpPr/>
          <p:nvPr/>
        </p:nvSpPr>
        <p:spPr>
          <a:xfrm>
            <a:off x="1665026" y="4490118"/>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 علامة الحذف</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6" name="مستطيل 15"/>
          <p:cNvSpPr/>
          <p:nvPr/>
        </p:nvSpPr>
        <p:spPr>
          <a:xfrm>
            <a:off x="3903260" y="5008732"/>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شرطة   -       -</a:t>
            </a: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pic>
        <p:nvPicPr>
          <p:cNvPr id="19" name="صورة 18" descr="10.gif"/>
          <p:cNvPicPr>
            <a:picLocks noChangeAspect="1"/>
          </p:cNvPicPr>
          <p:nvPr/>
        </p:nvPicPr>
        <p:blipFill>
          <a:blip r:embed="rId4">
            <a:duotone>
              <a:prstClr val="black"/>
              <a:schemeClr val="accent2">
                <a:tint val="45000"/>
                <a:satMod val="400000"/>
              </a:schemeClr>
            </a:duotone>
          </a:blip>
          <a:stretch>
            <a:fillRect/>
          </a:stretch>
        </p:blipFill>
        <p:spPr>
          <a:xfrm>
            <a:off x="8172847" y="1479993"/>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to="" calcmode="lin" valueType="num">
                                      <p:cBhvr>
                                        <p:cTn id="77" dur="1" fill="hold"/>
                                        <p:tgtEl>
                                          <p:spTgt spid="12"/>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3.gif"/>
          <p:cNvPicPr>
            <a:picLocks noChangeAspect="1"/>
          </p:cNvPicPr>
          <p:nvPr/>
        </p:nvPicPr>
        <p:blipFill>
          <a:blip r:embed="rId2">
            <a:clrChange>
              <a:clrFrom>
                <a:srgbClr val="FFFFFF"/>
              </a:clrFrom>
              <a:clrTo>
                <a:srgbClr val="FFFFFF">
                  <a:alpha val="0"/>
                </a:srgbClr>
              </a:clrTo>
            </a:clrChange>
          </a:blip>
          <a:srcRect l="4202" t="9751" r="9466" b="51011"/>
          <a:stretch>
            <a:fillRect/>
          </a:stretch>
        </p:blipFill>
        <p:spPr>
          <a:xfrm>
            <a:off x="1433015" y="1460306"/>
            <a:ext cx="7219667" cy="4339993"/>
          </a:xfrm>
          <a:prstGeom prst="rect">
            <a:avLst/>
          </a:prstGeom>
        </p:spPr>
      </p:pic>
      <p:sp>
        <p:nvSpPr>
          <p:cNvPr id="3" name="مربع نص 2"/>
          <p:cNvSpPr txBox="1"/>
          <p:nvPr/>
        </p:nvSpPr>
        <p:spPr>
          <a:xfrm>
            <a:off x="7710985" y="4544705"/>
            <a:ext cx="791570" cy="73866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العناوين الرئيسية والجانبية</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6837528" y="4558352"/>
            <a:ext cx="791570"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الكتابة في فقرات.</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5964071" y="4531057"/>
            <a:ext cx="791570" cy="95410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بدء الموضوع بتحديد أهدافه.</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5090614" y="4503762"/>
            <a:ext cx="791570" cy="73866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إنهاء الموضوع بملخص</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4217157" y="4612947"/>
            <a:ext cx="791570"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التعداد</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3343700" y="4585652"/>
            <a:ext cx="791570" cy="116955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تسلسل العرض بحسب العناصر الفنية</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2470243" y="4558357"/>
            <a:ext cx="791570" cy="73866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الإبراز بالخطوط أو التلوين</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596786" y="4531062"/>
            <a:ext cx="791570"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الجداول والرسوم</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3.gif"/>
          <p:cNvPicPr>
            <a:picLocks noChangeAspect="1"/>
          </p:cNvPicPr>
          <p:nvPr/>
        </p:nvPicPr>
        <p:blipFill>
          <a:blip r:embed="rId2">
            <a:clrChange>
              <a:clrFrom>
                <a:srgbClr val="FFFFFF"/>
              </a:clrFrom>
              <a:clrTo>
                <a:srgbClr val="FFFFFF">
                  <a:alpha val="0"/>
                </a:srgbClr>
              </a:clrTo>
            </a:clrChange>
          </a:blip>
          <a:srcRect l="4202" t="52568" r="9466" b="10050"/>
          <a:stretch>
            <a:fillRect/>
          </a:stretch>
        </p:blipFill>
        <p:spPr>
          <a:xfrm>
            <a:off x="1473958" y="1883391"/>
            <a:ext cx="7219667" cy="4134729"/>
          </a:xfrm>
          <a:prstGeom prst="rect">
            <a:avLst/>
          </a:prstGeom>
        </p:spPr>
      </p:pic>
      <p:sp>
        <p:nvSpPr>
          <p:cNvPr id="3" name="مربع نص 2"/>
          <p:cNvSpPr txBox="1"/>
          <p:nvPr/>
        </p:nvSpPr>
        <p:spPr>
          <a:xfrm>
            <a:off x="7055893" y="2429301"/>
            <a:ext cx="1555844"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العناوين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555845" y="2415653"/>
            <a:ext cx="5486399" cy="369332"/>
          </a:xfrm>
          <a:prstGeom prst="rect">
            <a:avLst/>
          </a:prstGeom>
          <a:noFill/>
        </p:spPr>
        <p:txBody>
          <a:bodyPr wrap="square" rtlCol="1">
            <a:spAutoFit/>
          </a:bodyPr>
          <a:lstStyle/>
          <a:p>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التعبير عن الفكرة الأساسية للموضوع بعنوان كبير.</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7055893" y="2838734"/>
            <a:ext cx="1555844"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التعداد</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555845" y="2825086"/>
            <a:ext cx="5486399" cy="369332"/>
          </a:xfrm>
          <a:prstGeom prst="rect">
            <a:avLst/>
          </a:prstGeom>
          <a:noFill/>
        </p:spPr>
        <p:txBody>
          <a:bodyPr wrap="square" rtlCol="1">
            <a:spAutoFit/>
          </a:bodyPr>
          <a:lstStyle/>
          <a:p>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تعداد الجزئيات التفصيلية باستخدام: الترقيم، التنقيط.</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7055893" y="3248167"/>
            <a:ext cx="1555844"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الكتابة في فقرات</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555845" y="3234519"/>
            <a:ext cx="5486399" cy="338554"/>
          </a:xfrm>
          <a:prstGeom prst="rect">
            <a:avLst/>
          </a:prstGeom>
          <a:noFill/>
        </p:spPr>
        <p:txBody>
          <a:bodyPr wrap="square" rtlCol="1">
            <a:spAutoFit/>
          </a:bodyPr>
          <a:lstStyle/>
          <a:p>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تبدأ الفقرة بفراغ أول السطر، تنتهي بنقطة، تعبر كل فقرة عن فكرة واحدة</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1487606" y="4517409"/>
            <a:ext cx="7028597" cy="1015663"/>
          </a:xfrm>
          <a:prstGeom prst="rect">
            <a:avLst/>
          </a:prstGeom>
          <a:noFill/>
        </p:spPr>
        <p:txBody>
          <a:bodyPr wrap="square" rtlCol="1">
            <a:spAutoFit/>
          </a:bodyPr>
          <a:lstStyle/>
          <a:p>
            <a:pPr algn="justLow"/>
            <a:r>
              <a:rPr lang="ar-EG"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علامات الترقيم مثلها مثل إشارة المرور، فالقارئ مثل السيارة التي تثير وسط الزحام، فلولا  الإشارات المرورية ما وصلت إلى الهدف، كذلك القارئ دون وجود علامات الترقيم في النص لا يستطيع الوصول إلى الهدف والمعنى المراد من النص.</a:t>
            </a:r>
            <a:endParaRPr lang="ar-SA"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2">
                <a:shade val="45000"/>
                <a:satMod val="135000"/>
              </a:schemeClr>
              <a:prstClr val="white"/>
            </a:duotone>
          </a:blip>
          <a:srcRect l="30549" t="18308" r="15073" b="77376"/>
          <a:stretch>
            <a:fillRect/>
          </a:stretch>
        </p:blipFill>
        <p:spPr>
          <a:xfrm>
            <a:off x="2634009" y="1828801"/>
            <a:ext cx="5663820" cy="559559"/>
          </a:xfrm>
          <a:prstGeom prst="rect">
            <a:avLst/>
          </a:prstGeom>
        </p:spPr>
      </p:pic>
      <p:pic>
        <p:nvPicPr>
          <p:cNvPr id="3" name="صورة 2" descr="0075.gif"/>
          <p:cNvPicPr>
            <a:picLocks noChangeAspect="1"/>
          </p:cNvPicPr>
          <p:nvPr/>
        </p:nvPicPr>
        <p:blipFill>
          <a:blip r:embed="rId2">
            <a:duotone>
              <a:schemeClr val="accent4">
                <a:shade val="45000"/>
                <a:satMod val="135000"/>
              </a:schemeClr>
              <a:prstClr val="white"/>
            </a:duotone>
          </a:blip>
          <a:srcRect l="14825" t="26729" r="15073" b="46954"/>
          <a:stretch>
            <a:fillRect/>
          </a:stretch>
        </p:blipFill>
        <p:spPr>
          <a:xfrm>
            <a:off x="1433015" y="2674972"/>
            <a:ext cx="7301552" cy="3411933"/>
          </a:xfrm>
          <a:prstGeom prst="rect">
            <a:avLst/>
          </a:prstGeom>
        </p:spPr>
      </p:pic>
      <p:sp>
        <p:nvSpPr>
          <p:cNvPr id="4" name="مربع نص 3"/>
          <p:cNvSpPr txBox="1"/>
          <p:nvPr/>
        </p:nvSpPr>
        <p:spPr>
          <a:xfrm>
            <a:off x="3862316" y="1310187"/>
            <a:ext cx="1978926"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AGA Sindibad Regular" pitchFamily="2" charset="-78"/>
              </a:rPr>
              <a:t>أعراف الكتابة</a:t>
            </a:r>
            <a:endPar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AGA Sindibad Regul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4">
                <a:shade val="45000"/>
                <a:satMod val="135000"/>
              </a:schemeClr>
              <a:prstClr val="white"/>
            </a:duotone>
          </a:blip>
          <a:srcRect l="14825" t="53532" r="15073" b="13433"/>
          <a:stretch>
            <a:fillRect/>
          </a:stretch>
        </p:blipFill>
        <p:spPr>
          <a:xfrm>
            <a:off x="1514901" y="1637732"/>
            <a:ext cx="7301552" cy="4367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12537" r="12596" b="83333"/>
          <a:stretch>
            <a:fillRect/>
          </a:stretch>
        </p:blipFill>
        <p:spPr>
          <a:xfrm>
            <a:off x="1392073" y="1160061"/>
            <a:ext cx="7397086" cy="518615"/>
          </a:xfrm>
          <a:prstGeom prst="rect">
            <a:avLst/>
          </a:prstGeom>
        </p:spPr>
      </p:pic>
      <p:pic>
        <p:nvPicPr>
          <p:cNvPr id="3" name="صورة 2" descr="0076.gif"/>
          <p:cNvPicPr>
            <a:picLocks noChangeAspect="1"/>
          </p:cNvPicPr>
          <p:nvPr/>
        </p:nvPicPr>
        <p:blipFill>
          <a:blip r:embed="rId2">
            <a:duotone>
              <a:schemeClr val="accent1">
                <a:shade val="45000"/>
                <a:satMod val="135000"/>
              </a:schemeClr>
              <a:prstClr val="white"/>
            </a:duotone>
          </a:blip>
          <a:srcRect l="14082" t="19710" r="12596" b="77247"/>
          <a:stretch>
            <a:fillRect/>
          </a:stretch>
        </p:blipFill>
        <p:spPr>
          <a:xfrm>
            <a:off x="1392073" y="1705971"/>
            <a:ext cx="7397086" cy="382137"/>
          </a:xfrm>
          <a:prstGeom prst="rect">
            <a:avLst/>
          </a:prstGeom>
        </p:spPr>
      </p:pic>
      <p:pic>
        <p:nvPicPr>
          <p:cNvPr id="4" name="صورة 3" descr="0076.gif"/>
          <p:cNvPicPr>
            <a:picLocks noChangeAspect="1"/>
          </p:cNvPicPr>
          <p:nvPr/>
        </p:nvPicPr>
        <p:blipFill>
          <a:blip r:embed="rId2">
            <a:duotone>
              <a:schemeClr val="accent2">
                <a:shade val="45000"/>
                <a:satMod val="135000"/>
              </a:schemeClr>
              <a:prstClr val="white"/>
            </a:duotone>
          </a:blip>
          <a:srcRect l="14082" t="22644" r="12596" b="73443"/>
          <a:stretch>
            <a:fillRect/>
          </a:stretch>
        </p:blipFill>
        <p:spPr>
          <a:xfrm>
            <a:off x="1392073" y="2033516"/>
            <a:ext cx="7397086" cy="491320"/>
          </a:xfrm>
          <a:prstGeom prst="rect">
            <a:avLst/>
          </a:prstGeom>
        </p:spPr>
      </p:pic>
      <p:pic>
        <p:nvPicPr>
          <p:cNvPr id="5" name="صورة 4" descr="0076.gif"/>
          <p:cNvPicPr>
            <a:picLocks noChangeAspect="1"/>
          </p:cNvPicPr>
          <p:nvPr/>
        </p:nvPicPr>
        <p:blipFill>
          <a:blip r:embed="rId2">
            <a:duotone>
              <a:schemeClr val="accent5">
                <a:shade val="45000"/>
                <a:satMod val="135000"/>
              </a:schemeClr>
              <a:prstClr val="white"/>
            </a:duotone>
          </a:blip>
          <a:srcRect l="14082" t="26448" r="12596" b="63879"/>
          <a:stretch>
            <a:fillRect/>
          </a:stretch>
        </p:blipFill>
        <p:spPr>
          <a:xfrm>
            <a:off x="1392073" y="2511188"/>
            <a:ext cx="7397086" cy="1214651"/>
          </a:xfrm>
          <a:prstGeom prst="rect">
            <a:avLst/>
          </a:prstGeom>
        </p:spPr>
      </p:pic>
      <p:pic>
        <p:nvPicPr>
          <p:cNvPr id="6" name="صورة 5" descr="0076.gif"/>
          <p:cNvPicPr>
            <a:picLocks noChangeAspect="1"/>
          </p:cNvPicPr>
          <p:nvPr/>
        </p:nvPicPr>
        <p:blipFill>
          <a:blip r:embed="rId2">
            <a:duotone>
              <a:schemeClr val="accent5">
                <a:shade val="45000"/>
                <a:satMod val="135000"/>
              </a:schemeClr>
              <a:prstClr val="white"/>
            </a:duotone>
          </a:blip>
          <a:srcRect l="14082" t="36121" r="16519" b="46599"/>
          <a:stretch>
            <a:fillRect/>
          </a:stretch>
        </p:blipFill>
        <p:spPr>
          <a:xfrm>
            <a:off x="1392073" y="3725839"/>
            <a:ext cx="7001300" cy="2169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5130800" y="223215"/>
            <a:ext cx="2788832" cy="729123"/>
            <a:chOff x="2806055" y="3415865"/>
            <a:chExt cx="2788832" cy="729123"/>
          </a:xfrm>
        </p:grpSpPr>
        <p:pic>
          <p:nvPicPr>
            <p:cNvPr id="7" name="صورة 6" descr="0001.gif"/>
            <p:cNvPicPr>
              <a:picLocks noChangeAspect="1"/>
            </p:cNvPicPr>
            <p:nvPr/>
          </p:nvPicPr>
          <p:blipFill>
            <a:blip r:embed="rId2"/>
            <a:stretch>
              <a:fillRect/>
            </a:stretch>
          </p:blipFill>
          <p:spPr>
            <a:xfrm>
              <a:off x="4809882" y="3415865"/>
              <a:ext cx="785005" cy="729123"/>
            </a:xfrm>
            <a:prstGeom prst="rect">
              <a:avLst/>
            </a:prstGeom>
          </p:spPr>
        </p:pic>
        <p:sp>
          <p:nvSpPr>
            <p:cNvPr id="8" name="مربع نص 7"/>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L-Bsher" pitchFamily="2" charset="-78"/>
                </a:rPr>
                <a:t>نشاطات تمهيدية</a:t>
              </a:r>
              <a:endParaRPr lang="en-GB"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L-Bsher" pitchFamily="2" charset="-78"/>
              </a:endParaRPr>
            </a:p>
          </p:txBody>
        </p:sp>
      </p:grpSp>
      <p:pic>
        <p:nvPicPr>
          <p:cNvPr id="6" name="صورة 5" descr="32.gif"/>
          <p:cNvPicPr>
            <a:picLocks noChangeAspect="1"/>
          </p:cNvPicPr>
          <p:nvPr/>
        </p:nvPicPr>
        <p:blipFill>
          <a:blip r:embed="rId3">
            <a:clrChange>
              <a:clrFrom>
                <a:srgbClr val="FFFFFF"/>
              </a:clrFrom>
              <a:clrTo>
                <a:srgbClr val="FFFFFF">
                  <a:alpha val="0"/>
                </a:srgbClr>
              </a:clrTo>
            </a:clrChange>
          </a:blip>
          <a:srcRect l="5119" t="15124" r="4565" b="43331"/>
          <a:stretch>
            <a:fillRect/>
          </a:stretch>
        </p:blipFill>
        <p:spPr>
          <a:xfrm>
            <a:off x="1501254" y="1419366"/>
            <a:ext cx="7096836" cy="4544706"/>
          </a:xfrm>
          <a:prstGeom prst="rect">
            <a:avLst/>
          </a:prstGeom>
        </p:spPr>
      </p:pic>
      <p:sp>
        <p:nvSpPr>
          <p:cNvPr id="9" name="مربع نص 8"/>
          <p:cNvSpPr txBox="1"/>
          <p:nvPr/>
        </p:nvSpPr>
        <p:spPr>
          <a:xfrm>
            <a:off x="4312693" y="2702257"/>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في نهاية الجملة التي تم معناها</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4285397" y="2988858"/>
            <a:ext cx="2210937"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ما بعدها تفصيل لما قبلها</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569493" y="2688609"/>
            <a:ext cx="2715905"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تعلم حسن الاستماع كما تتعلم حسن الكلام.</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583141" y="3152634"/>
            <a:ext cx="267496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قال: إني أحب الرياضة</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4299045" y="3507476"/>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المعنى قبلها لم يكتمل</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4271749" y="3794077"/>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المعنى تمثيل لما قبلها</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1555845" y="3507476"/>
            <a:ext cx="2715905"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الكلم: اسم، فعل، حرف.</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1569493" y="3889613"/>
            <a:ext cx="267496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الجملة لفعلية مثل: جاء الحق</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4299045" y="4408228"/>
            <a:ext cx="2210937"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ما قبلها جملة استفهامية</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4258102" y="5268035"/>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المعنى تمثيل لما قبلها</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555845" y="4408228"/>
            <a:ext cx="2715905"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هل أنهيت عملك؟</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1555846" y="5240739"/>
            <a:ext cx="267496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أنهيت عملك ؟</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to="" calcmode="lin" valueType="num">
                                      <p:cBhvr>
                                        <p:cTn id="52" dur="1" fill="hold"/>
                                        <p:tgtEl>
                                          <p:spTgt spid="1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to="" calcmode="lin" valueType="num">
                                      <p:cBhvr>
                                        <p:cTn id="57" dur="1" fill="hold"/>
                                        <p:tgtEl>
                                          <p:spTgt spid="1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to="" calcmode="lin" valueType="num">
                                      <p:cBhvr>
                                        <p:cTn id="62" dur="1" fill="hold"/>
                                        <p:tgtEl>
                                          <p:spTgt spid="1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to="" calcmode="lin" valueType="num">
                                      <p:cBhvr>
                                        <p:cTn id="67" dur="1" fill="hold"/>
                                        <p:tgtEl>
                                          <p:spTgt spid="1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to="" calcmode="lin" valueType="num">
                                      <p:cBhvr>
                                        <p:cTn id="72"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53402" r="12596" b="43012"/>
          <a:stretch>
            <a:fillRect/>
          </a:stretch>
        </p:blipFill>
        <p:spPr>
          <a:xfrm>
            <a:off x="1528550" y="1528549"/>
            <a:ext cx="7397086" cy="450376"/>
          </a:xfrm>
          <a:prstGeom prst="rect">
            <a:avLst/>
          </a:prstGeom>
        </p:spPr>
      </p:pic>
      <p:pic>
        <p:nvPicPr>
          <p:cNvPr id="3" name="صورة 2" descr="0076.gif"/>
          <p:cNvPicPr>
            <a:picLocks noChangeAspect="1"/>
          </p:cNvPicPr>
          <p:nvPr/>
        </p:nvPicPr>
        <p:blipFill>
          <a:blip r:embed="rId2">
            <a:duotone>
              <a:schemeClr val="accent3">
                <a:shade val="45000"/>
                <a:satMod val="135000"/>
              </a:schemeClr>
              <a:prstClr val="white"/>
            </a:duotone>
          </a:blip>
          <a:srcRect l="14082" t="57532" r="12596" b="36165"/>
          <a:stretch>
            <a:fillRect/>
          </a:stretch>
        </p:blipFill>
        <p:spPr>
          <a:xfrm>
            <a:off x="1528550" y="2047164"/>
            <a:ext cx="7397086" cy="791570"/>
          </a:xfrm>
          <a:prstGeom prst="rect">
            <a:avLst/>
          </a:prstGeom>
        </p:spPr>
      </p:pic>
      <p:pic>
        <p:nvPicPr>
          <p:cNvPr id="4" name="صورة 3" descr="0076.gif"/>
          <p:cNvPicPr>
            <a:picLocks noChangeAspect="1"/>
          </p:cNvPicPr>
          <p:nvPr/>
        </p:nvPicPr>
        <p:blipFill>
          <a:blip r:embed="rId2">
            <a:duotone>
              <a:schemeClr val="accent4">
                <a:shade val="45000"/>
                <a:satMod val="135000"/>
              </a:schemeClr>
              <a:prstClr val="white"/>
            </a:duotone>
          </a:blip>
          <a:srcRect l="14082" t="63944" r="16113" b="9652"/>
          <a:stretch>
            <a:fillRect/>
          </a:stretch>
        </p:blipFill>
        <p:spPr>
          <a:xfrm>
            <a:off x="1528550" y="2852382"/>
            <a:ext cx="7042244" cy="33157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7.gif"/>
          <p:cNvPicPr>
            <a:picLocks noChangeAspect="1"/>
          </p:cNvPicPr>
          <p:nvPr/>
        </p:nvPicPr>
        <p:blipFill>
          <a:blip r:embed="rId2"/>
          <a:srcRect l="11110" t="16915" r="15073" b="56415"/>
          <a:stretch>
            <a:fillRect/>
          </a:stretch>
        </p:blipFill>
        <p:spPr>
          <a:xfrm>
            <a:off x="1282890" y="1392072"/>
            <a:ext cx="7465325" cy="3357349"/>
          </a:xfrm>
          <a:prstGeom prst="rect">
            <a:avLst/>
          </a:prstGeom>
        </p:spPr>
      </p:pic>
      <p:sp>
        <p:nvSpPr>
          <p:cNvPr id="3" name="مستطيل ذو زوايا قطرية مستديرة 2"/>
          <p:cNvSpPr/>
          <p:nvPr/>
        </p:nvSpPr>
        <p:spPr>
          <a:xfrm rot="20175653">
            <a:off x="1359084" y="1133217"/>
            <a:ext cx="1238396"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rPr>
              <a:t>الاستنتاج</a:t>
            </a:r>
            <a:endParaRPr lang="en-GB"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endParaRPr>
          </a:p>
        </p:txBody>
      </p:sp>
      <p:sp>
        <p:nvSpPr>
          <p:cNvPr id="4" name="مربع نص 3"/>
          <p:cNvSpPr txBox="1"/>
          <p:nvPr/>
        </p:nvSpPr>
        <p:spPr>
          <a:xfrm>
            <a:off x="1665027" y="3070747"/>
            <a:ext cx="4954137"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الشعر في العصر الجاهلي . </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1665027" y="3466532"/>
            <a:ext cx="4954137"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أولا: المطولات – ثانيًا: المقطعات .</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678675" y="3835022"/>
            <a:ext cx="4954137"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الرقمي، النقطي، اللفظي</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1678675" y="4230807"/>
            <a:ext cx="4954137"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إظهار العنوان بخط بارز عن باقي النص.</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0077.gif"/>
          <p:cNvPicPr>
            <a:picLocks noChangeAspect="1"/>
          </p:cNvPicPr>
          <p:nvPr/>
        </p:nvPicPr>
        <p:blipFill>
          <a:blip r:embed="rId2">
            <a:duotone>
              <a:schemeClr val="accent3">
                <a:shade val="45000"/>
                <a:satMod val="135000"/>
              </a:schemeClr>
              <a:prstClr val="white"/>
            </a:duotone>
          </a:blip>
          <a:srcRect l="22985" t="47149" r="15073" b="29419"/>
          <a:stretch>
            <a:fillRect/>
          </a:stretch>
        </p:blipFill>
        <p:spPr>
          <a:xfrm>
            <a:off x="1512301" y="2197290"/>
            <a:ext cx="7304150" cy="3439235"/>
          </a:xfrm>
          <a:prstGeom prst="rect">
            <a:avLst/>
          </a:prstGeom>
        </p:spPr>
      </p:pic>
      <p:pic>
        <p:nvPicPr>
          <p:cNvPr id="2" name="صورة 1" descr="0077.gif"/>
          <p:cNvPicPr>
            <a:picLocks noChangeAspect="1"/>
          </p:cNvPicPr>
          <p:nvPr/>
        </p:nvPicPr>
        <p:blipFill>
          <a:blip r:embed="rId2"/>
          <a:srcRect l="22985" t="43802" r="15073" b="52944"/>
          <a:stretch>
            <a:fillRect/>
          </a:stretch>
        </p:blipFill>
        <p:spPr>
          <a:xfrm>
            <a:off x="1512301" y="1705968"/>
            <a:ext cx="7304150" cy="477674"/>
          </a:xfrm>
          <a:prstGeom prst="rect">
            <a:avLst/>
          </a:prstGeom>
        </p:spPr>
      </p:pic>
      <p:sp>
        <p:nvSpPr>
          <p:cNvPr id="3" name="مربع نص 2"/>
          <p:cNvSpPr txBox="1"/>
          <p:nvPr/>
        </p:nvSpPr>
        <p:spPr>
          <a:xfrm>
            <a:off x="1705969" y="259307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2</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4" name="مربع نص 3"/>
          <p:cNvSpPr txBox="1"/>
          <p:nvPr/>
        </p:nvSpPr>
        <p:spPr>
          <a:xfrm>
            <a:off x="1692321" y="3029802"/>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1</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5" name="مربع نص 4"/>
          <p:cNvSpPr txBox="1"/>
          <p:nvPr/>
        </p:nvSpPr>
        <p:spPr>
          <a:xfrm>
            <a:off x="1705969" y="346653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3</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6" name="مربع نص 5"/>
          <p:cNvSpPr txBox="1"/>
          <p:nvPr/>
        </p:nvSpPr>
        <p:spPr>
          <a:xfrm>
            <a:off x="1692321" y="387596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4</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7" name="مربع نص 6"/>
          <p:cNvSpPr txBox="1"/>
          <p:nvPr/>
        </p:nvSpPr>
        <p:spPr>
          <a:xfrm>
            <a:off x="1705969" y="4326339"/>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6</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8" name="مربع نص 7"/>
          <p:cNvSpPr txBox="1"/>
          <p:nvPr/>
        </p:nvSpPr>
        <p:spPr>
          <a:xfrm>
            <a:off x="1719617" y="4776715"/>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5</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9" name="مربع نص 8"/>
          <p:cNvSpPr txBox="1"/>
          <p:nvPr/>
        </p:nvSpPr>
        <p:spPr>
          <a:xfrm>
            <a:off x="1719617" y="517250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7</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4.gif"/>
          <p:cNvPicPr>
            <a:picLocks noChangeAspect="1"/>
          </p:cNvPicPr>
          <p:nvPr/>
        </p:nvPicPr>
        <p:blipFill>
          <a:blip r:embed="rId2">
            <a:clrChange>
              <a:clrFrom>
                <a:srgbClr val="FFFFFF"/>
              </a:clrFrom>
              <a:clrTo>
                <a:srgbClr val="FFFFFF">
                  <a:alpha val="0"/>
                </a:srgbClr>
              </a:clrTo>
            </a:clrChange>
          </a:blip>
          <a:srcRect l="4565" t="8358" r="4011" b="48153"/>
          <a:stretch>
            <a:fillRect/>
          </a:stretch>
        </p:blipFill>
        <p:spPr>
          <a:xfrm>
            <a:off x="1419368" y="1405719"/>
            <a:ext cx="7151426" cy="4735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الهمزة في أول الكلمة.gif"/>
          <p:cNvPicPr>
            <a:picLocks noChangeAspect="1"/>
          </p:cNvPicPr>
          <p:nvPr/>
        </p:nvPicPr>
        <p:blipFill>
          <a:blip r:embed="rId2">
            <a:clrChange>
              <a:clrFrom>
                <a:srgbClr val="CCFFFF"/>
              </a:clrFrom>
              <a:clrTo>
                <a:srgbClr val="CCFFFF">
                  <a:alpha val="0"/>
                </a:srgbClr>
              </a:clrTo>
            </a:clrChange>
          </a:blip>
          <a:srcRect t="26587"/>
          <a:stretch>
            <a:fillRect/>
          </a:stretch>
        </p:blipFill>
        <p:spPr>
          <a:xfrm>
            <a:off x="1596788" y="1255592"/>
            <a:ext cx="7165075" cy="4853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همزة الهمزة في وسط الكلمة.gif"/>
          <p:cNvPicPr>
            <a:picLocks noChangeAspect="1"/>
          </p:cNvPicPr>
          <p:nvPr/>
        </p:nvPicPr>
        <p:blipFill>
          <a:blip r:embed="rId2">
            <a:clrChange>
              <a:clrFrom>
                <a:srgbClr val="CCFFFF"/>
              </a:clrFrom>
              <a:clrTo>
                <a:srgbClr val="CCFFFF">
                  <a:alpha val="0"/>
                </a:srgbClr>
              </a:clrTo>
            </a:clrChange>
          </a:blip>
          <a:srcRect t="40368"/>
          <a:stretch>
            <a:fillRect/>
          </a:stretch>
        </p:blipFill>
        <p:spPr>
          <a:xfrm>
            <a:off x="1665027" y="1569486"/>
            <a:ext cx="6919415" cy="3992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5.gif"/>
          <p:cNvPicPr>
            <a:picLocks noChangeAspect="1"/>
          </p:cNvPicPr>
          <p:nvPr/>
        </p:nvPicPr>
        <p:blipFill>
          <a:blip r:embed="rId2">
            <a:clrChange>
              <a:clrFrom>
                <a:srgbClr val="FFFFFF"/>
              </a:clrFrom>
              <a:clrTo>
                <a:srgbClr val="FFFFFF">
                  <a:alpha val="0"/>
                </a:srgbClr>
              </a:clrTo>
            </a:clrChange>
          </a:blip>
          <a:srcRect l="3675" t="8358" r="9729" b="48322"/>
          <a:stretch>
            <a:fillRect/>
          </a:stretch>
        </p:blipFill>
        <p:spPr>
          <a:xfrm>
            <a:off x="1405719" y="1446663"/>
            <a:ext cx="7260609" cy="4804012"/>
          </a:xfrm>
          <a:prstGeom prst="rect">
            <a:avLst/>
          </a:prstGeom>
        </p:spPr>
      </p:pic>
      <p:sp>
        <p:nvSpPr>
          <p:cNvPr id="4" name="مربع نص 3"/>
          <p:cNvSpPr txBox="1"/>
          <p:nvPr/>
        </p:nvSpPr>
        <p:spPr>
          <a:xfrm>
            <a:off x="6591869" y="4367283"/>
            <a:ext cx="1951630"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دعا، نجا، عصا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5322626" y="436728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ثلاثي أصله واو</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6591869" y="4735773"/>
            <a:ext cx="1951630"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أمريكا، طنطا، </a:t>
            </a:r>
            <a:r>
              <a:rPr lang="ar-EG"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موسيقا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322626" y="473577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كلمة أعجمية</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6591869" y="5104263"/>
            <a:ext cx="1951630"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أنا، هذا ، إذا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5322626" y="510426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أسماء مبنية</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591869" y="5431809"/>
            <a:ext cx="1951630"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لا ، إلا ، أنا ، ما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5322626" y="547275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جميع الحروف</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3207224" y="4353635"/>
            <a:ext cx="2006220"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مسعى، ملهى، انتهى</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1542197" y="4299043"/>
            <a:ext cx="165137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عدد حروفها أربعة أو أكثر</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3207224" y="4722125"/>
            <a:ext cx="2006220"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هوى، رمى، سعى</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821352" y="4735773"/>
            <a:ext cx="1276686"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أصل الألف ياء</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3207224" y="5786663"/>
            <a:ext cx="2006220"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إلى، على ، بلى ، حتى</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to="" calcmode="lin" valueType="num">
                                      <p:cBhvr>
                                        <p:cTn id="72"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5.gif"/>
          <p:cNvPicPr>
            <a:picLocks noChangeAspect="1"/>
          </p:cNvPicPr>
          <p:nvPr/>
        </p:nvPicPr>
        <p:blipFill>
          <a:blip r:embed="rId2">
            <a:clrChange>
              <a:clrFrom>
                <a:srgbClr val="FFFFFF"/>
              </a:clrFrom>
              <a:clrTo>
                <a:srgbClr val="FFFFFF">
                  <a:alpha val="0"/>
                </a:srgbClr>
              </a:clrTo>
            </a:clrChange>
          </a:blip>
          <a:srcRect l="3675" t="54263" r="9729" b="9055"/>
          <a:stretch>
            <a:fillRect/>
          </a:stretch>
        </p:blipFill>
        <p:spPr>
          <a:xfrm>
            <a:off x="1487606" y="1842446"/>
            <a:ext cx="7260609" cy="4067905"/>
          </a:xfrm>
          <a:prstGeom prst="rect">
            <a:avLst/>
          </a:prstGeom>
        </p:spPr>
      </p:pic>
      <p:sp>
        <p:nvSpPr>
          <p:cNvPr id="3" name="مربع نص 2"/>
          <p:cNvSpPr txBox="1"/>
          <p:nvPr/>
        </p:nvSpPr>
        <p:spPr>
          <a:xfrm>
            <a:off x="1624084" y="2825087"/>
            <a:ext cx="3084394" cy="369332"/>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لكن، إله، هذا، الرحمن</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1624084" y="3234520"/>
            <a:ext cx="3084394" cy="369332"/>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قاضٍ، راعٍ.</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1624084" y="3643953"/>
            <a:ext cx="3084394" cy="369332"/>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لم يدع، اسعَ، ارمِ</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624084" y="4094330"/>
            <a:ext cx="3084394" cy="369332"/>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بسم الله، للحم، محمد بن  عبد الله</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1624084" y="4544707"/>
            <a:ext cx="3084394" cy="369332"/>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عمرو، </a:t>
            </a:r>
            <a:r>
              <a:rPr lang="ar-EG"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أؤلئك</a:t>
            </a: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أولاء</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624084" y="4954140"/>
            <a:ext cx="3084394" cy="369332"/>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قرأت كتابًا مفيدًا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1624084" y="5363573"/>
            <a:ext cx="3084394" cy="369332"/>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هؤلاء دعوا ربهم- لم </a:t>
            </a:r>
            <a:r>
              <a:rPr lang="ar-EG"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يهملوا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6.gif"/>
          <p:cNvPicPr>
            <a:picLocks noChangeAspect="1"/>
          </p:cNvPicPr>
          <p:nvPr/>
        </p:nvPicPr>
        <p:blipFill>
          <a:blip r:embed="rId2">
            <a:clrChange>
              <a:clrFrom>
                <a:srgbClr val="FFFFFF"/>
              </a:clrFrom>
              <a:clrTo>
                <a:srgbClr val="FFFFFF">
                  <a:alpha val="0"/>
                </a:srgbClr>
              </a:clrTo>
            </a:clrChange>
          </a:blip>
          <a:srcRect l="6781" t="11741" r="3180" b="55921"/>
          <a:stretch>
            <a:fillRect/>
          </a:stretch>
        </p:blipFill>
        <p:spPr>
          <a:xfrm>
            <a:off x="1555846" y="1398893"/>
            <a:ext cx="7083188" cy="3541597"/>
          </a:xfrm>
          <a:prstGeom prst="rect">
            <a:avLst/>
          </a:prstGeom>
        </p:spPr>
      </p:pic>
      <p:sp>
        <p:nvSpPr>
          <p:cNvPr id="3" name="مربع نص 2"/>
          <p:cNvSpPr txBox="1"/>
          <p:nvPr/>
        </p:nvSpPr>
        <p:spPr>
          <a:xfrm>
            <a:off x="3521122" y="1951630"/>
            <a:ext cx="5008729"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محمد طالب مجتهد.</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3848669" y="2988861"/>
            <a:ext cx="1978926"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بعلبك - </a:t>
            </a:r>
            <a:r>
              <a:rPr lang="ar-EG"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حنابعل</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6018663" y="3316408"/>
            <a:ext cx="805218"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3493827" y="3316407"/>
            <a:ext cx="1978926"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ألا، إلا، لكيلا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6414448" y="3643954"/>
            <a:ext cx="805218"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3889612" y="3657601"/>
            <a:ext cx="1978926"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مما - ممن</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7233313" y="4012443"/>
            <a:ext cx="805218"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2975212" y="3971500"/>
            <a:ext cx="1978926"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علامَ، إلامَ، بمَ، عما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3725839" y="4326342"/>
            <a:ext cx="4189863"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الغير الاستفهامية بأدوات الاستفهام وأسماء الشرط، أينما – كيفما- بينما- إنما- حسبما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7.gif"/>
          <p:cNvPicPr>
            <a:picLocks noChangeAspect="1"/>
          </p:cNvPicPr>
          <p:nvPr/>
        </p:nvPicPr>
        <p:blipFill>
          <a:blip r:embed="rId2">
            <a:clrChange>
              <a:clrFrom>
                <a:srgbClr val="FFFFFF"/>
              </a:clrFrom>
              <a:clrTo>
                <a:srgbClr val="FFFFFF">
                  <a:alpha val="0"/>
                </a:srgbClr>
              </a:clrTo>
            </a:clrChange>
          </a:blip>
          <a:srcRect l="3149" t="17313" r="9729" b="38815"/>
          <a:stretch>
            <a:fillRect/>
          </a:stretch>
        </p:blipFill>
        <p:spPr>
          <a:xfrm>
            <a:off x="1378424" y="1323829"/>
            <a:ext cx="7233313" cy="4817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2.gif"/>
          <p:cNvPicPr>
            <a:picLocks noChangeAspect="1"/>
          </p:cNvPicPr>
          <p:nvPr/>
        </p:nvPicPr>
        <p:blipFill>
          <a:blip r:embed="rId2">
            <a:clrChange>
              <a:clrFrom>
                <a:srgbClr val="FFFFFF"/>
              </a:clrFrom>
              <a:clrTo>
                <a:srgbClr val="FFFFFF">
                  <a:alpha val="0"/>
                </a:srgbClr>
              </a:clrTo>
            </a:clrChange>
          </a:blip>
          <a:srcRect l="5119" t="56170" r="4565" b="8259"/>
          <a:stretch>
            <a:fillRect/>
          </a:stretch>
        </p:blipFill>
        <p:spPr>
          <a:xfrm>
            <a:off x="1514901" y="1842448"/>
            <a:ext cx="7096836" cy="3891118"/>
          </a:xfrm>
          <a:prstGeom prst="rect">
            <a:avLst/>
          </a:prstGeom>
        </p:spPr>
      </p:pic>
      <p:sp>
        <p:nvSpPr>
          <p:cNvPr id="3" name="مربع نص 2"/>
          <p:cNvSpPr txBox="1"/>
          <p:nvPr/>
        </p:nvSpPr>
        <p:spPr>
          <a:xfrm>
            <a:off x="4312693" y="1869743"/>
            <a:ext cx="219728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في المحاورات على حذف الاسم.</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4312693" y="2402006"/>
            <a:ext cx="219728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الكلام بينهما خارج عن سياق ما قبلها وما بعدها.</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1583140" y="1869743"/>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buFontTx/>
              <a:buChar char="-"/>
            </a:pP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كيف حال؟</a:t>
            </a:r>
          </a:p>
          <a:p>
            <a:pPr algn="justLow">
              <a:buFontTx/>
              <a:buChar char="-"/>
            </a:pP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بخير والحمد لله.</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583140" y="2402006"/>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أبو بكر – رضي الله عنه- أول من آمن من لرجال</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4299045" y="2988855"/>
            <a:ext cx="219728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التفسير: ما بينهما يفسر ما قبلها</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4299045" y="3521118"/>
            <a:ext cx="219728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الإبراز: تحصر ما بينهما وتبرزه.</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1569492" y="3207223"/>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buFontTx/>
              <a:buChar char="-"/>
            </a:pP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الذهب الأسود (البترول) هو مصدر ثروة دول الخليج.</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4326340" y="4244450"/>
            <a:ext cx="219728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للكلام بقية لم تذكر.</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583140" y="4148918"/>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buFontTx/>
              <a:buChar char="-"/>
            </a:pP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صفات طالب العلم كثيرة، منها : اليقظة، التفكير، حسن الاستماع، والجد، ...</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4312692" y="4981428"/>
            <a:ext cx="219728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تدل على أن ما بينهما ليس من كلام الكاتب.</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1610435" y="4981432"/>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buFontTx/>
              <a:buChar char="-"/>
            </a:pP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قال (صلى الله عليه وسلم): ”خيركم من تعلم القرآن وعلمه“.</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7.gif"/>
          <p:cNvPicPr>
            <a:picLocks noChangeAspect="1"/>
          </p:cNvPicPr>
          <p:nvPr/>
        </p:nvPicPr>
        <p:blipFill>
          <a:blip r:embed="rId2">
            <a:clrChange>
              <a:clrFrom>
                <a:srgbClr val="FFFFFF"/>
              </a:clrFrom>
              <a:clrTo>
                <a:srgbClr val="FFFFFF">
                  <a:alpha val="0"/>
                </a:srgbClr>
              </a:clrTo>
            </a:clrChange>
          </a:blip>
          <a:srcRect l="3149" t="64044" r="9729" b="10050"/>
          <a:stretch>
            <a:fillRect/>
          </a:stretch>
        </p:blipFill>
        <p:spPr>
          <a:xfrm>
            <a:off x="1542197" y="2210937"/>
            <a:ext cx="7233313" cy="2844755"/>
          </a:xfrm>
          <a:prstGeom prst="rect">
            <a:avLst/>
          </a:prstGeom>
        </p:spPr>
      </p:pic>
      <p:sp>
        <p:nvSpPr>
          <p:cNvPr id="3" name="مربع نص 2"/>
          <p:cNvSpPr txBox="1"/>
          <p:nvPr/>
        </p:nvSpPr>
        <p:spPr>
          <a:xfrm>
            <a:off x="6728346" y="3370997"/>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المفضل ابن محمد</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4790364" y="3370997"/>
            <a:ext cx="191068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المفضل بن محمد</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6741994" y="3657599"/>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محمد ابن يعلي</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4804012" y="3657599"/>
            <a:ext cx="191068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محمد بن يعلي</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6755641" y="3971497"/>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عاشو</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4817659" y="3971497"/>
            <a:ext cx="191068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عاشوا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6769289" y="4258099"/>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تسع وأربعين قصيد</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4831307" y="4258099"/>
            <a:ext cx="191068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تسعة وأربعين قصيدة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6769289" y="4571998"/>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خاص</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4831307" y="4571998"/>
            <a:ext cx="191068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خاصًا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234519" y="3343701"/>
            <a:ext cx="1624084"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(في طبعتها الأخيرة)</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1610436" y="3343701"/>
            <a:ext cx="1583145"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طبعتها الأخيرة-</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3248167" y="3657599"/>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مغمور !</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1624084" y="3657599"/>
            <a:ext cx="1583145"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مغمور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3261814" y="3971497"/>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ترجمة: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1637731" y="3971497"/>
            <a:ext cx="1583145"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ترجمة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3275462" y="4258099"/>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الإسلام.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1651379" y="4258099"/>
            <a:ext cx="1583145"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الإسلام،</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مربع نص 20"/>
          <p:cNvSpPr txBox="1"/>
          <p:nvPr/>
        </p:nvSpPr>
        <p:spPr>
          <a:xfrm>
            <a:off x="3275462" y="4571998"/>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القصيرة.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1651379" y="4571998"/>
            <a:ext cx="1583145"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القصيرة،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to="" calcmode="lin" valueType="num">
                                      <p:cBhvr>
                                        <p:cTn id="102" dur="1" fill="hold"/>
                                        <p:tgtEl>
                                          <p:spTgt spid="21"/>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8.gif"/>
          <p:cNvPicPr>
            <a:picLocks noChangeAspect="1"/>
          </p:cNvPicPr>
          <p:nvPr/>
        </p:nvPicPr>
        <p:blipFill>
          <a:blip r:embed="rId2">
            <a:clrChange>
              <a:clrFrom>
                <a:srgbClr val="FFFFFF"/>
              </a:clrFrom>
              <a:clrTo>
                <a:srgbClr val="FFFFFF">
                  <a:alpha val="0"/>
                </a:srgbClr>
              </a:clrTo>
            </a:clrChange>
          </a:blip>
          <a:srcRect l="5396" t="11144" r="3457" b="57766"/>
          <a:stretch>
            <a:fillRect/>
          </a:stretch>
        </p:blipFill>
        <p:spPr>
          <a:xfrm>
            <a:off x="1528549" y="1835631"/>
            <a:ext cx="7055893" cy="3350525"/>
          </a:xfrm>
          <a:prstGeom prst="rect">
            <a:avLst/>
          </a:prstGeom>
        </p:spPr>
      </p:pic>
      <p:sp>
        <p:nvSpPr>
          <p:cNvPr id="3" name="مربع نص 2"/>
          <p:cNvSpPr txBox="1"/>
          <p:nvPr/>
        </p:nvSpPr>
        <p:spPr>
          <a:xfrm>
            <a:off x="5581934" y="2756854"/>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متوفى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1569493" y="2743206"/>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أصلها توفى – يتوفى – أكثر من ثلاثة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5581934" y="3070753"/>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مؤلف</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569493" y="3057105"/>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لأنها مفتوحة وما قبلها مضموم.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5581934" y="3398300"/>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اسم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1569493" y="3384652"/>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من الأسماء التي تبدأ بهمزة وصل</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5581934" y="3739495"/>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متوأشعارفى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569493" y="3725847"/>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لأنها اسم.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5581934" y="4053394"/>
            <a:ext cx="1405720"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المفضل بن محمد</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569493" y="4039746"/>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لأنها متوسطة بين علمين.</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5581934" y="4353645"/>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ماتوا</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1569493" y="4339997"/>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لكي تفرق بين المفرد والجمع.</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5581934" y="4667544"/>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لعبد</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1569493" y="4653896"/>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لا يصح الابتداء </a:t>
            </a:r>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به</a:t>
            </a: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أو الوقوف عليه.</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9.gif"/>
          <p:cNvPicPr>
            <a:picLocks noChangeAspect="1"/>
          </p:cNvPicPr>
          <p:nvPr/>
        </p:nvPicPr>
        <p:blipFill>
          <a:blip r:embed="rId2">
            <a:clrChange>
              <a:clrFrom>
                <a:srgbClr val="FFFFFF"/>
              </a:clrFrom>
              <a:clrTo>
                <a:srgbClr val="FFFFFF">
                  <a:alpha val="0"/>
                </a:srgbClr>
              </a:clrTo>
            </a:clrChange>
          </a:blip>
          <a:srcRect l="2886" t="18507" r="9729" b="41277"/>
          <a:stretch>
            <a:fillRect/>
          </a:stretch>
        </p:blipFill>
        <p:spPr>
          <a:xfrm>
            <a:off x="1364776" y="1487605"/>
            <a:ext cx="7219666" cy="4394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9.gif"/>
          <p:cNvPicPr>
            <a:picLocks noChangeAspect="1"/>
          </p:cNvPicPr>
          <p:nvPr/>
        </p:nvPicPr>
        <p:blipFill>
          <a:blip r:embed="rId2">
            <a:clrChange>
              <a:clrFrom>
                <a:srgbClr val="FFFFFF"/>
              </a:clrFrom>
              <a:clrTo>
                <a:srgbClr val="FFFFFF">
                  <a:alpha val="0"/>
                </a:srgbClr>
              </a:clrTo>
            </a:clrChange>
          </a:blip>
          <a:srcRect l="2886" t="60722" r="9729" b="8060"/>
          <a:stretch>
            <a:fillRect/>
          </a:stretch>
        </p:blipFill>
        <p:spPr>
          <a:xfrm>
            <a:off x="1528549" y="1815152"/>
            <a:ext cx="7219666" cy="3411325"/>
          </a:xfrm>
          <a:prstGeom prst="rect">
            <a:avLst/>
          </a:prstGeom>
        </p:spPr>
      </p:pic>
      <p:sp>
        <p:nvSpPr>
          <p:cNvPr id="3" name="مربع نص 2"/>
          <p:cNvSpPr txBox="1"/>
          <p:nvPr/>
        </p:nvSpPr>
        <p:spPr>
          <a:xfrm>
            <a:off x="2497541" y="2142699"/>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أمضى الطالب وقته في القراءة.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2497541" y="2456596"/>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قضى الحاكم بالعدل.</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2511189" y="2756847"/>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قسى</a:t>
            </a: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بعض الآباء على أبنائه.</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2511189" y="3029803"/>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انتهى الوقت بسرعة فائقة.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2579428" y="3944204"/>
            <a:ext cx="85981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عصا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2579428" y="4258102"/>
            <a:ext cx="85981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مغنى</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2579428" y="4572000"/>
            <a:ext cx="85981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أعمى</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2579428" y="4885898"/>
            <a:ext cx="85981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هوى</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0.gif"/>
          <p:cNvPicPr>
            <a:picLocks noChangeAspect="1"/>
          </p:cNvPicPr>
          <p:nvPr/>
        </p:nvPicPr>
        <p:blipFill>
          <a:blip r:embed="rId2">
            <a:clrChange>
              <a:clrFrom>
                <a:srgbClr val="FFFFFF"/>
              </a:clrFrom>
              <a:clrTo>
                <a:srgbClr val="FFFFFF">
                  <a:alpha val="0"/>
                </a:srgbClr>
              </a:clrTo>
            </a:clrChange>
          </a:blip>
          <a:srcRect l="5119" t="8159" r="3734" b="65301"/>
          <a:stretch>
            <a:fillRect/>
          </a:stretch>
        </p:blipFill>
        <p:spPr>
          <a:xfrm>
            <a:off x="1446664" y="1405719"/>
            <a:ext cx="7137778" cy="2893326"/>
          </a:xfrm>
          <a:prstGeom prst="rect">
            <a:avLst/>
          </a:prstGeom>
        </p:spPr>
      </p:pic>
      <p:sp>
        <p:nvSpPr>
          <p:cNvPr id="3" name="مربع نص 2"/>
          <p:cNvSpPr txBox="1"/>
          <p:nvPr/>
        </p:nvSpPr>
        <p:spPr>
          <a:xfrm>
            <a:off x="4708478" y="2306472"/>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مبدأ</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4708478" y="264766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كفاءة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4708478" y="301615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قارئان</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4708478" y="338464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أصدقاؤك</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4708478" y="375313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شيئان</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1487607" y="2320120"/>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يلقى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1487607" y="266131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عفى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487607" y="302980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ذكرى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487607" y="339829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خطايا</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487607" y="376678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مهما</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5.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30962" t="57924" r="9855" b="38240"/>
          <a:stretch>
            <a:fillRect/>
          </a:stretch>
        </p:blipFill>
        <p:spPr>
          <a:xfrm>
            <a:off x="2938687" y="1781303"/>
            <a:ext cx="5908430" cy="498764"/>
          </a:xfrm>
          <a:prstGeom prst="rect">
            <a:avLst/>
          </a:prstGeom>
        </p:spPr>
      </p:pic>
      <p:pic>
        <p:nvPicPr>
          <p:cNvPr id="3" name="صورة 2" descr="0045.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51202" t="64908" r="16773" b="12570"/>
          <a:stretch>
            <a:fillRect/>
          </a:stretch>
        </p:blipFill>
        <p:spPr>
          <a:xfrm>
            <a:off x="5237018" y="2695702"/>
            <a:ext cx="2968831" cy="2719449"/>
          </a:xfrm>
          <a:prstGeom prst="rect">
            <a:avLst/>
          </a:prstGeom>
        </p:spPr>
      </p:pic>
      <p:pic>
        <p:nvPicPr>
          <p:cNvPr id="4" name="صورة 3" descr="همزة القطع.gif"/>
          <p:cNvPicPr>
            <a:picLocks noChangeAspect="1"/>
          </p:cNvPicPr>
          <p:nvPr/>
        </p:nvPicPr>
        <p:blipFill>
          <a:blip r:embed="rId3">
            <a:clrChange>
              <a:clrFrom>
                <a:srgbClr val="FFFFFF"/>
              </a:clrFrom>
              <a:clrTo>
                <a:srgbClr val="FFFFFF">
                  <a:alpha val="0"/>
                </a:srgbClr>
              </a:clrTo>
            </a:clrChange>
          </a:blip>
          <a:stretch>
            <a:fillRect/>
          </a:stretch>
        </p:blipFill>
        <p:spPr>
          <a:xfrm>
            <a:off x="1484416" y="2610400"/>
            <a:ext cx="3871356" cy="2982878"/>
          </a:xfrm>
          <a:prstGeom prst="rect">
            <a:avLst/>
          </a:prstGeom>
        </p:spPr>
      </p:pic>
      <p:sp>
        <p:nvSpPr>
          <p:cNvPr id="5" name="مربع نص 4"/>
          <p:cNvSpPr txBox="1"/>
          <p:nvPr/>
        </p:nvSpPr>
        <p:spPr>
          <a:xfrm>
            <a:off x="4560125" y="3526973"/>
            <a:ext cx="7243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رسمها</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6" name="مربع نص 5"/>
          <p:cNvSpPr txBox="1"/>
          <p:nvPr/>
        </p:nvSpPr>
        <p:spPr>
          <a:xfrm>
            <a:off x="4572000" y="4298870"/>
            <a:ext cx="7243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مثالها</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7" name="مربع نص 6"/>
          <p:cNvSpPr txBox="1"/>
          <p:nvPr/>
        </p:nvSpPr>
        <p:spPr>
          <a:xfrm>
            <a:off x="1781298" y="3538847"/>
            <a:ext cx="7243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نطقها</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6.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30346" t="10825" r="6021" b="86665"/>
          <a:stretch>
            <a:fillRect/>
          </a:stretch>
        </p:blipFill>
        <p:spPr>
          <a:xfrm>
            <a:off x="3265714" y="1460665"/>
            <a:ext cx="5545777" cy="285008"/>
          </a:xfrm>
          <a:prstGeom prst="rect">
            <a:avLst/>
          </a:prstGeom>
        </p:spPr>
      </p:pic>
      <p:pic>
        <p:nvPicPr>
          <p:cNvPr id="3" name="صورة 2" descr="0046.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8953" t="13126" r="6021" b="72018"/>
          <a:stretch>
            <a:fillRect/>
          </a:stretch>
        </p:blipFill>
        <p:spPr>
          <a:xfrm>
            <a:off x="1401289" y="1721922"/>
            <a:ext cx="7410202" cy="1686296"/>
          </a:xfrm>
          <a:prstGeom prst="rect">
            <a:avLst/>
          </a:prstGeom>
        </p:spPr>
      </p:pic>
      <p:pic>
        <p:nvPicPr>
          <p:cNvPr id="4" name="صورة 3" descr="0046.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lum bright="-20000"/>
          </a:blip>
          <a:srcRect l="29119" t="28086" r="6021" b="68880"/>
          <a:stretch>
            <a:fillRect/>
          </a:stretch>
        </p:blipFill>
        <p:spPr>
          <a:xfrm>
            <a:off x="3158836" y="3420094"/>
            <a:ext cx="5652655" cy="344384"/>
          </a:xfrm>
          <a:prstGeom prst="rect">
            <a:avLst/>
          </a:prstGeom>
        </p:spPr>
      </p:pic>
      <p:pic>
        <p:nvPicPr>
          <p:cNvPr id="5" name="صورة 4" descr="004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27212" t="31539" r="6021" b="65113"/>
          <a:stretch>
            <a:fillRect/>
          </a:stretch>
        </p:blipFill>
        <p:spPr>
          <a:xfrm>
            <a:off x="2992582" y="3811979"/>
            <a:ext cx="5818909" cy="380011"/>
          </a:xfrm>
          <a:prstGeom prst="rect">
            <a:avLst/>
          </a:prstGeom>
        </p:spPr>
      </p:pic>
      <p:pic>
        <p:nvPicPr>
          <p:cNvPr id="6" name="صورة 5" descr="004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27212" t="35724" r="6021" b="60196"/>
          <a:stretch>
            <a:fillRect/>
          </a:stretch>
        </p:blipFill>
        <p:spPr>
          <a:xfrm>
            <a:off x="2992582" y="4286992"/>
            <a:ext cx="5818909" cy="463138"/>
          </a:xfrm>
          <a:prstGeom prst="rect">
            <a:avLst/>
          </a:prstGeom>
        </p:spPr>
      </p:pic>
      <p:sp>
        <p:nvSpPr>
          <p:cNvPr id="7" name="مربع نص 6"/>
          <p:cNvSpPr txBox="1"/>
          <p:nvPr/>
        </p:nvSpPr>
        <p:spPr>
          <a:xfrm>
            <a:off x="3123210" y="3800104"/>
            <a:ext cx="4346369" cy="369332"/>
          </a:xfrm>
          <a:prstGeom prst="rect">
            <a:avLst/>
          </a:prstGeom>
          <a:noFill/>
        </p:spPr>
        <p:txBody>
          <a:bodyPr wrap="square" rtlCol="1">
            <a:spAutoFit/>
          </a:bodyPr>
          <a:lstStyle/>
          <a:p>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إصلاح – أعين – إن – أشرف . </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3123210" y="4251364"/>
            <a:ext cx="4346369" cy="369332"/>
          </a:xfrm>
          <a:prstGeom prst="rect">
            <a:avLst/>
          </a:prstGeom>
          <a:noFill/>
        </p:spPr>
        <p:txBody>
          <a:bodyPr wrap="square" rtlCol="1">
            <a:spAutoFit/>
          </a:bodyPr>
          <a:lstStyle/>
          <a:p>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ابن – ازدحام – استزدني – استحسن.</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6.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43972" t="39909" r="6021" b="57267"/>
          <a:stretch>
            <a:fillRect/>
          </a:stretch>
        </p:blipFill>
        <p:spPr>
          <a:xfrm>
            <a:off x="4583875" y="1531917"/>
            <a:ext cx="4358244" cy="320634"/>
          </a:xfrm>
          <a:prstGeom prst="rect">
            <a:avLst/>
          </a:prstGeom>
        </p:spPr>
      </p:pic>
      <p:pic>
        <p:nvPicPr>
          <p:cNvPr id="3" name="صورة 2" descr="0046.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8953" t="43989" r="6021" b="37076"/>
          <a:stretch>
            <a:fillRect/>
          </a:stretch>
        </p:blipFill>
        <p:spPr>
          <a:xfrm>
            <a:off x="1330036" y="1995055"/>
            <a:ext cx="7612083" cy="2149433"/>
          </a:xfrm>
          <a:prstGeom prst="rect">
            <a:avLst/>
          </a:prstGeom>
        </p:spPr>
      </p:pic>
      <p:sp>
        <p:nvSpPr>
          <p:cNvPr id="4" name="مربع نص 3"/>
          <p:cNvSpPr txBox="1"/>
          <p:nvPr/>
        </p:nvSpPr>
        <p:spPr>
          <a:xfrm>
            <a:off x="5070764" y="2291938"/>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أحْسَنَ الله إليك كما أحسنت إلي.</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5058889" y="2588820"/>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أكرمْ أباك وأمك.</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5058889" y="2885702"/>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إنجاز الأعمال في وقتها جيد.</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5058889" y="3182584"/>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استغفر خالد ربه.</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5058889" y="3467591"/>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استعدْ للامتحان.</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5058889" y="3764473"/>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أمرَ الله بالقسط.</a:t>
            </a:r>
            <a:endParaRPr lang="ar-SA"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484416" y="2280062"/>
            <a:ext cx="2232560" cy="338554"/>
          </a:xfrm>
          <a:prstGeom prst="rect">
            <a:avLst/>
          </a:prstGeom>
          <a:noFill/>
        </p:spPr>
        <p:txBody>
          <a:bodyPr wrap="square" rtlCol="1">
            <a:spAutoFit/>
          </a:bodyPr>
          <a:lstStyle/>
          <a:p>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انكسر الزجاج.</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1472541" y="2576944"/>
            <a:ext cx="2232560" cy="338554"/>
          </a:xfrm>
          <a:prstGeom prst="rect">
            <a:avLst/>
          </a:prstGeom>
          <a:noFill/>
        </p:spPr>
        <p:txBody>
          <a:bodyPr wrap="square" rtlCol="1">
            <a:spAutoFit/>
          </a:bodyPr>
          <a:lstStyle/>
          <a:p>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ابتهِجْ يوم نجاحك.</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1472541" y="2873826"/>
            <a:ext cx="2232560" cy="338554"/>
          </a:xfrm>
          <a:prstGeom prst="rect">
            <a:avLst/>
          </a:prstGeom>
          <a:noFill/>
        </p:spPr>
        <p:txBody>
          <a:bodyPr wrap="square" rtlCol="1">
            <a:spAutoFit/>
          </a:bodyPr>
          <a:lstStyle/>
          <a:p>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الابتكار دليل على العبقرية.</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1472541" y="3170708"/>
            <a:ext cx="2232560" cy="338554"/>
          </a:xfrm>
          <a:prstGeom prst="rect">
            <a:avLst/>
          </a:prstGeom>
          <a:noFill/>
        </p:spPr>
        <p:txBody>
          <a:bodyPr wrap="square" rtlCol="1">
            <a:spAutoFit/>
          </a:bodyPr>
          <a:lstStyle/>
          <a:p>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ادن مني يا صديقي.</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389412" y="3467590"/>
            <a:ext cx="2339439" cy="338554"/>
          </a:xfrm>
          <a:prstGeom prst="rect">
            <a:avLst/>
          </a:prstGeom>
          <a:noFill/>
        </p:spPr>
        <p:txBody>
          <a:bodyPr wrap="square" rtlCol="1">
            <a:spAutoFit/>
          </a:bodyPr>
          <a:lstStyle/>
          <a:p>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استهزاء العبد بالناس يغضب الله</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1472541" y="3752597"/>
            <a:ext cx="2232560" cy="338554"/>
          </a:xfrm>
          <a:prstGeom prst="rect">
            <a:avLst/>
          </a:prstGeom>
          <a:noFill/>
        </p:spPr>
        <p:txBody>
          <a:bodyPr wrap="square" rtlCol="1">
            <a:spAutoFit/>
          </a:bodyPr>
          <a:lstStyle/>
          <a:p>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أرغب في أن أكون الأول .</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0052.gif"/>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blip>
          <a:srcRect l="15268" t="21158" r="12156" b="52706"/>
          <a:stretch>
            <a:fillRect/>
          </a:stretch>
        </p:blipFill>
        <p:spPr>
          <a:xfrm>
            <a:off x="1448790" y="1935676"/>
            <a:ext cx="7064024" cy="3313215"/>
          </a:xfrm>
          <a:prstGeom prst="rect">
            <a:avLst/>
          </a:prstGeom>
        </p:spPr>
      </p:pic>
      <p:pic>
        <p:nvPicPr>
          <p:cNvPr id="2" name="صورة 1" descr="005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74485" t="16128" r="6247" b="80420"/>
          <a:stretch>
            <a:fillRect/>
          </a:stretch>
        </p:blipFill>
        <p:spPr>
          <a:xfrm>
            <a:off x="6923314" y="1413164"/>
            <a:ext cx="1781299" cy="415636"/>
          </a:xfrm>
          <a:prstGeom prst="rect">
            <a:avLst/>
          </a:prstGeom>
        </p:spPr>
      </p:pic>
      <p:sp>
        <p:nvSpPr>
          <p:cNvPr id="3" name="مربع نص 2"/>
          <p:cNvSpPr txBox="1"/>
          <p:nvPr/>
        </p:nvSpPr>
        <p:spPr>
          <a:xfrm>
            <a:off x="4381200" y="276695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ysClr val="windowText" lastClr="000000"/>
                </a:solidFill>
                <a:effectLst>
                  <a:outerShdw blurRad="50800" dist="39000" dir="5460000" algn="tl">
                    <a:srgbClr val="000000">
                      <a:alpha val="38000"/>
                    </a:srgbClr>
                  </a:outerShdw>
                </a:effectLst>
              </a:rPr>
              <a:t>السكون</a:t>
            </a:r>
            <a:endParaRPr lang="ar-SA"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4" name="مربع نص 3"/>
          <p:cNvSpPr txBox="1"/>
          <p:nvPr/>
        </p:nvSpPr>
        <p:spPr>
          <a:xfrm>
            <a:off x="3420000" y="276695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ysClr val="windowText" lastClr="000000"/>
                </a:solidFill>
                <a:effectLst>
                  <a:outerShdw blurRad="50800" dist="39000" dir="5460000" algn="tl">
                    <a:srgbClr val="000000">
                      <a:alpha val="38000"/>
                    </a:srgbClr>
                  </a:outerShdw>
                </a:effectLst>
              </a:rPr>
              <a:t>الفتح</a:t>
            </a:r>
            <a:endParaRPr lang="ar-SA"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5" name="مربع نص 4"/>
          <p:cNvSpPr txBox="1"/>
          <p:nvPr/>
        </p:nvSpPr>
        <p:spPr>
          <a:xfrm>
            <a:off x="2496250" y="277882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ysClr val="windowText" lastClr="000000"/>
                </a:solidFill>
                <a:effectLst>
                  <a:outerShdw blurRad="50800" dist="39000" dir="5460000" algn="tl">
                    <a:srgbClr val="000000">
                      <a:alpha val="38000"/>
                    </a:srgbClr>
                  </a:outerShdw>
                </a:effectLst>
              </a:rPr>
              <a:t>الفتح</a:t>
            </a:r>
            <a:endParaRPr lang="ar-SA"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6" name="مربع نص 5"/>
          <p:cNvSpPr txBox="1"/>
          <p:nvPr/>
        </p:nvSpPr>
        <p:spPr>
          <a:xfrm>
            <a:off x="1548000" y="277882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ysClr val="windowText" lastClr="000000"/>
                </a:solidFill>
                <a:effectLst>
                  <a:outerShdw blurRad="50800" dist="39000" dir="5460000" algn="tl">
                    <a:srgbClr val="000000">
                      <a:alpha val="38000"/>
                    </a:srgbClr>
                  </a:outerShdw>
                </a:effectLst>
              </a:rPr>
              <a:t>الألف</a:t>
            </a:r>
            <a:endParaRPr lang="ar-SA"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8" name="مربع نص 7"/>
          <p:cNvSpPr txBox="1"/>
          <p:nvPr/>
        </p:nvSpPr>
        <p:spPr>
          <a:xfrm>
            <a:off x="4381200" y="3087587"/>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الفتح</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3420000" y="3087587"/>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2496250" y="3099462"/>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1548000" y="3099462"/>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الألف</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4381200" y="343197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السكون</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3" name="مربع نص 12"/>
          <p:cNvSpPr txBox="1"/>
          <p:nvPr/>
        </p:nvSpPr>
        <p:spPr>
          <a:xfrm>
            <a:off x="3420000" y="343197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الضم</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4" name="مربع نص 13"/>
          <p:cNvSpPr txBox="1"/>
          <p:nvPr/>
        </p:nvSpPr>
        <p:spPr>
          <a:xfrm>
            <a:off x="2496250" y="344384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الضم</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5" name="مربع نص 14"/>
          <p:cNvSpPr txBox="1"/>
          <p:nvPr/>
        </p:nvSpPr>
        <p:spPr>
          <a:xfrm>
            <a:off x="1548000" y="344384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الواو</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6" name="مربع نص 15"/>
          <p:cNvSpPr txBox="1"/>
          <p:nvPr/>
        </p:nvSpPr>
        <p:spPr>
          <a:xfrm>
            <a:off x="4381200" y="376448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الفتح </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3420000" y="376448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الضم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2496250" y="377635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الضم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548000" y="377635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الواو</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4381200" y="410886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rPr>
              <a:t>الفتح</a:t>
            </a:r>
            <a:endParaRPr lang="ar-SA"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endParaRPr>
          </a:p>
        </p:txBody>
      </p:sp>
      <p:sp>
        <p:nvSpPr>
          <p:cNvPr id="21" name="مربع نص 20"/>
          <p:cNvSpPr txBox="1"/>
          <p:nvPr/>
        </p:nvSpPr>
        <p:spPr>
          <a:xfrm>
            <a:off x="3420000" y="410886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rPr>
              <a:t>الكسر</a:t>
            </a:r>
            <a:endParaRPr lang="ar-SA"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endParaRPr>
          </a:p>
        </p:txBody>
      </p:sp>
      <p:sp>
        <p:nvSpPr>
          <p:cNvPr id="22" name="مربع نص 21"/>
          <p:cNvSpPr txBox="1"/>
          <p:nvPr/>
        </p:nvSpPr>
        <p:spPr>
          <a:xfrm>
            <a:off x="2496250" y="412074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rPr>
              <a:t>الكسر</a:t>
            </a:r>
            <a:endParaRPr lang="ar-SA"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endParaRPr>
          </a:p>
        </p:txBody>
      </p:sp>
      <p:sp>
        <p:nvSpPr>
          <p:cNvPr id="23" name="مربع نص 22"/>
          <p:cNvSpPr txBox="1"/>
          <p:nvPr/>
        </p:nvSpPr>
        <p:spPr>
          <a:xfrm>
            <a:off x="1548000" y="412074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rPr>
              <a:t>الياء</a:t>
            </a:r>
            <a:endParaRPr lang="ar-SA" b="1" dirty="0">
              <a:ln w="11430">
                <a:solidFill>
                  <a:sysClr val="windowText" lastClr="000000"/>
                </a:solidFill>
              </a:ln>
              <a:solidFill>
                <a:schemeClr val="accent6">
                  <a:lumMod val="50000"/>
                </a:schemeClr>
              </a:solidFill>
              <a:effectLst>
                <a:outerShdw blurRad="50800" dist="39000" dir="5460000" algn="tl">
                  <a:srgbClr val="000000">
                    <a:alpha val="38000"/>
                  </a:srgbClr>
                </a:outerShdw>
              </a:effectLst>
            </a:endParaRPr>
          </a:p>
        </p:txBody>
      </p:sp>
      <p:sp>
        <p:nvSpPr>
          <p:cNvPr id="24" name="مربع نص 23"/>
          <p:cNvSpPr txBox="1"/>
          <p:nvPr/>
        </p:nvSpPr>
        <p:spPr>
          <a:xfrm>
            <a:off x="4381200" y="4441377"/>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5" name="مربع نص 24"/>
          <p:cNvSpPr txBox="1"/>
          <p:nvPr/>
        </p:nvSpPr>
        <p:spPr>
          <a:xfrm>
            <a:off x="3420000" y="4441377"/>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الكسر</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6" name="مربع نص 25"/>
          <p:cNvSpPr txBox="1"/>
          <p:nvPr/>
        </p:nvSpPr>
        <p:spPr>
          <a:xfrm>
            <a:off x="2496250" y="4453252"/>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الكسر</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7" name="مربع نص 26"/>
          <p:cNvSpPr txBox="1"/>
          <p:nvPr/>
        </p:nvSpPr>
        <p:spPr>
          <a:xfrm>
            <a:off x="1548000" y="4453252"/>
            <a:ext cx="914400"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الياء</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8" name="مربع نص 27"/>
          <p:cNvSpPr txBox="1"/>
          <p:nvPr/>
        </p:nvSpPr>
        <p:spPr>
          <a:xfrm>
            <a:off x="4381200" y="478576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السكون</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29" name="مربع نص 28"/>
          <p:cNvSpPr txBox="1"/>
          <p:nvPr/>
        </p:nvSpPr>
        <p:spPr>
          <a:xfrm>
            <a:off x="3420000" y="478576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الكسر</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30" name="مربع نص 29"/>
          <p:cNvSpPr txBox="1"/>
          <p:nvPr/>
        </p:nvSpPr>
        <p:spPr>
          <a:xfrm>
            <a:off x="2496250" y="479763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الكسر</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31" name="مربع نص 30"/>
          <p:cNvSpPr txBox="1"/>
          <p:nvPr/>
        </p:nvSpPr>
        <p:spPr>
          <a:xfrm>
            <a:off x="1548000" y="479763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الياء</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grpSp>
        <p:nvGrpSpPr>
          <p:cNvPr id="32" name="مجموعة 31"/>
          <p:cNvGrpSpPr/>
          <p:nvPr/>
        </p:nvGrpSpPr>
        <p:grpSpPr>
          <a:xfrm>
            <a:off x="5130800" y="223215"/>
            <a:ext cx="2788832" cy="729123"/>
            <a:chOff x="2806055" y="3415865"/>
            <a:chExt cx="2788832" cy="729123"/>
          </a:xfrm>
        </p:grpSpPr>
        <p:pic>
          <p:nvPicPr>
            <p:cNvPr id="33" name="صورة 32" descr="0001.gif"/>
            <p:cNvPicPr>
              <a:picLocks noChangeAspect="1"/>
            </p:cNvPicPr>
            <p:nvPr/>
          </p:nvPicPr>
          <p:blipFill>
            <a:blip r:embed="rId3"/>
            <a:stretch>
              <a:fillRect/>
            </a:stretch>
          </p:blipFill>
          <p:spPr>
            <a:xfrm>
              <a:off x="4809882" y="3415865"/>
              <a:ext cx="785005" cy="729123"/>
            </a:xfrm>
            <a:prstGeom prst="rect">
              <a:avLst/>
            </a:prstGeom>
          </p:spPr>
        </p:pic>
        <p:sp>
          <p:nvSpPr>
            <p:cNvPr id="34" name="مربع نص 33"/>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L-Bsher" pitchFamily="2" charset="-78"/>
                </a:rPr>
                <a:t>نشاطات التعلم</a:t>
              </a:r>
              <a:endParaRPr lang="en-GB"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L-Bsher"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to="" calcmode="lin" valueType="num">
                                      <p:cBhvr>
                                        <p:cTn id="7" dur="1" fill="hold"/>
                                        <p:tgtEl>
                                          <p:spTgt spid="3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to="" calcmode="lin" valueType="num">
                                      <p:cBhvr>
                                        <p:cTn id="72" dur="1" fill="hold"/>
                                        <p:tgtEl>
                                          <p:spTgt spid="1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to="" calcmode="lin" valueType="num">
                                      <p:cBhvr>
                                        <p:cTn id="77" dur="1" fill="hold"/>
                                        <p:tgtEl>
                                          <p:spTgt spid="15"/>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to="" calcmode="lin" valueType="num">
                                      <p:cBhvr>
                                        <p:cTn id="82" dur="1" fill="hold"/>
                                        <p:tgtEl>
                                          <p:spTgt spid="1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to="" calcmode="lin" valueType="num">
                                      <p:cBhvr>
                                        <p:cTn id="87" dur="1" fill="hold"/>
                                        <p:tgtEl>
                                          <p:spTgt spid="1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 to="" calcmode="lin" valueType="num">
                                      <p:cBhvr>
                                        <p:cTn id="92" dur="1" fill="hold"/>
                                        <p:tgtEl>
                                          <p:spTgt spid="18"/>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to="" calcmode="lin" valueType="num">
                                      <p:cBhvr>
                                        <p:cTn id="97" dur="1" fill="hold"/>
                                        <p:tgtEl>
                                          <p:spTgt spid="19"/>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 to="" calcmode="lin" valueType="num">
                                      <p:cBhvr>
                                        <p:cTn id="102" dur="1" fill="hold"/>
                                        <p:tgtEl>
                                          <p:spTgt spid="20"/>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 to="" calcmode="lin" valueType="num">
                                      <p:cBhvr>
                                        <p:cTn id="107" dur="1" fill="hold"/>
                                        <p:tgtEl>
                                          <p:spTgt spid="21"/>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 to="" calcmode="lin" valueType="num">
                                      <p:cBhvr>
                                        <p:cTn id="112" dur="1" fill="hold"/>
                                        <p:tgtEl>
                                          <p:spTgt spid="22"/>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anim to="" calcmode="lin" valueType="num">
                                      <p:cBhvr>
                                        <p:cTn id="117" dur="1" fill="hold"/>
                                        <p:tgtEl>
                                          <p:spTgt spid="23"/>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4"/>
                                        </p:tgtEl>
                                        <p:attrNameLst>
                                          <p:attrName>style.visibility</p:attrName>
                                        </p:attrNameLst>
                                      </p:cBhvr>
                                      <p:to>
                                        <p:strVal val="visible"/>
                                      </p:to>
                                    </p:set>
                                    <p:anim to="" calcmode="lin" valueType="num">
                                      <p:cBhvr>
                                        <p:cTn id="122" dur="1" fill="hold"/>
                                        <p:tgtEl>
                                          <p:spTgt spid="24"/>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5"/>
                                        </p:tgtEl>
                                        <p:attrNameLst>
                                          <p:attrName>style.visibility</p:attrName>
                                        </p:attrNameLst>
                                      </p:cBhvr>
                                      <p:to>
                                        <p:strVal val="visible"/>
                                      </p:to>
                                    </p:set>
                                    <p:anim to="" calcmode="lin" valueType="num">
                                      <p:cBhvr>
                                        <p:cTn id="127" dur="1" fill="hold"/>
                                        <p:tgtEl>
                                          <p:spTgt spid="25"/>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 to="" calcmode="lin" valueType="num">
                                      <p:cBhvr>
                                        <p:cTn id="132" dur="1" fill="hold"/>
                                        <p:tgtEl>
                                          <p:spTgt spid="26"/>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7"/>
                                        </p:tgtEl>
                                        <p:attrNameLst>
                                          <p:attrName>style.visibility</p:attrName>
                                        </p:attrNameLst>
                                      </p:cBhvr>
                                      <p:to>
                                        <p:strVal val="visible"/>
                                      </p:to>
                                    </p:set>
                                    <p:anim to="" calcmode="lin" valueType="num">
                                      <p:cBhvr>
                                        <p:cTn id="137" dur="1" fill="hold"/>
                                        <p:tgtEl>
                                          <p:spTgt spid="27"/>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28"/>
                                        </p:tgtEl>
                                        <p:attrNameLst>
                                          <p:attrName>style.visibility</p:attrName>
                                        </p:attrNameLst>
                                      </p:cBhvr>
                                      <p:to>
                                        <p:strVal val="visible"/>
                                      </p:to>
                                    </p:set>
                                    <p:anim to="" calcmode="lin" valueType="num">
                                      <p:cBhvr>
                                        <p:cTn id="142" dur="1" fill="hold"/>
                                        <p:tgtEl>
                                          <p:spTgt spid="28"/>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29"/>
                                        </p:tgtEl>
                                        <p:attrNameLst>
                                          <p:attrName>style.visibility</p:attrName>
                                        </p:attrNameLst>
                                      </p:cBhvr>
                                      <p:to>
                                        <p:strVal val="visible"/>
                                      </p:to>
                                    </p:set>
                                    <p:anim to="" calcmode="lin" valueType="num">
                                      <p:cBhvr>
                                        <p:cTn id="147" dur="1" fill="hold"/>
                                        <p:tgtEl>
                                          <p:spTgt spid="29"/>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30"/>
                                        </p:tgtEl>
                                        <p:attrNameLst>
                                          <p:attrName>style.visibility</p:attrName>
                                        </p:attrNameLst>
                                      </p:cBhvr>
                                      <p:to>
                                        <p:strVal val="visible"/>
                                      </p:to>
                                    </p:set>
                                    <p:anim to="" calcmode="lin" valueType="num">
                                      <p:cBhvr>
                                        <p:cTn id="152" dur="1" fill="hold"/>
                                        <p:tgtEl>
                                          <p:spTgt spid="30"/>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31"/>
                                        </p:tgtEl>
                                        <p:attrNameLst>
                                          <p:attrName>style.visibility</p:attrName>
                                        </p:attrNameLst>
                                      </p:cBhvr>
                                      <p:to>
                                        <p:strVal val="visible"/>
                                      </p:to>
                                    </p:set>
                                    <p:anim to="" calcmode="lin" valueType="num">
                                      <p:cBhvr>
                                        <p:cTn id="157" dur="1" fill="hold"/>
                                        <p:tgtEl>
                                          <p:spTgt spid="3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41601" t="47590" r="6247" b="50142"/>
          <a:stretch>
            <a:fillRect/>
          </a:stretch>
        </p:blipFill>
        <p:spPr>
          <a:xfrm>
            <a:off x="3499619" y="1401288"/>
            <a:ext cx="5240620" cy="296883"/>
          </a:xfrm>
          <a:prstGeom prst="rect">
            <a:avLst/>
          </a:prstGeom>
        </p:spPr>
      </p:pic>
      <p:pic>
        <p:nvPicPr>
          <p:cNvPr id="3" name="صورة 2" descr="0052.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15268" t="51929" r="12284" b="14736"/>
          <a:stretch>
            <a:fillRect/>
          </a:stretch>
        </p:blipFill>
        <p:spPr>
          <a:xfrm>
            <a:off x="1793174" y="1923803"/>
            <a:ext cx="6697683" cy="4013859"/>
          </a:xfrm>
          <a:prstGeom prst="rect">
            <a:avLst/>
          </a:prstGeom>
        </p:spPr>
      </p:pic>
      <p:sp>
        <p:nvSpPr>
          <p:cNvPr id="4" name="مربع نص 3"/>
          <p:cNvSpPr txBox="1"/>
          <p:nvPr/>
        </p:nvSpPr>
        <p:spPr>
          <a:xfrm>
            <a:off x="1864426" y="231568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مكسور.</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5" name="مربع نص 4"/>
          <p:cNvSpPr txBox="1"/>
          <p:nvPr/>
        </p:nvSpPr>
        <p:spPr>
          <a:xfrm>
            <a:off x="1864426" y="266007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مفتوحة، وما قبلها ياء لين ساكنة.</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6" name="مربع نص 5"/>
          <p:cNvSpPr txBox="1"/>
          <p:nvPr/>
        </p:nvSpPr>
        <p:spPr>
          <a:xfrm>
            <a:off x="1864426" y="301633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مكسورة.</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7" name="مربع نص 6"/>
          <p:cNvSpPr txBox="1"/>
          <p:nvPr/>
        </p:nvSpPr>
        <p:spPr>
          <a:xfrm>
            <a:off x="1864426" y="337259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ساكن.</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8" name="مربع نص 7"/>
          <p:cNvSpPr txBox="1"/>
          <p:nvPr/>
        </p:nvSpPr>
        <p:spPr>
          <a:xfrm>
            <a:off x="1864426" y="374072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مفتوحة بعد ألف مد.</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9" name="مربع نص 8"/>
          <p:cNvSpPr txBox="1"/>
          <p:nvPr/>
        </p:nvSpPr>
        <p:spPr>
          <a:xfrm>
            <a:off x="1864426" y="409698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مكسور.</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0" name="مربع نص 9"/>
          <p:cNvSpPr txBox="1"/>
          <p:nvPr/>
        </p:nvSpPr>
        <p:spPr>
          <a:xfrm>
            <a:off x="1864426" y="446512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مفتوح</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1" name="مربع نص 10"/>
          <p:cNvSpPr txBox="1"/>
          <p:nvPr/>
        </p:nvSpPr>
        <p:spPr>
          <a:xfrm>
            <a:off x="1864426" y="482138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مفتوحة بعد ألف مد.</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2" name="مربع نص 11"/>
          <p:cNvSpPr txBox="1"/>
          <p:nvPr/>
        </p:nvSpPr>
        <p:spPr>
          <a:xfrm>
            <a:off x="1864426" y="518951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مضمومة وما قبلها مضموم.</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3" name="مربع نص 12"/>
          <p:cNvSpPr txBox="1"/>
          <p:nvPr/>
        </p:nvSpPr>
        <p:spPr>
          <a:xfrm>
            <a:off x="1864426" y="554577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ألف مد.</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0.gif"/>
          <p:cNvPicPr>
            <a:picLocks noChangeAspect="1"/>
          </p:cNvPicPr>
          <p:nvPr/>
        </p:nvPicPr>
        <p:blipFill>
          <a:blip r:embed="rId2">
            <a:duotone>
              <a:schemeClr val="accent2">
                <a:shade val="45000"/>
                <a:satMod val="135000"/>
              </a:schemeClr>
              <a:prstClr val="white"/>
            </a:duotone>
          </a:blip>
          <a:srcRect l="15073" t="60807" r="18762" b="35816"/>
          <a:stretch>
            <a:fillRect/>
          </a:stretch>
        </p:blipFill>
        <p:spPr>
          <a:xfrm>
            <a:off x="1555846" y="1596785"/>
            <a:ext cx="6660106" cy="423081"/>
          </a:xfrm>
          <a:prstGeom prst="rect">
            <a:avLst/>
          </a:prstGeom>
        </p:spPr>
      </p:pic>
      <p:pic>
        <p:nvPicPr>
          <p:cNvPr id="3" name="صورة 2" descr="0060.gif"/>
          <p:cNvPicPr>
            <a:picLocks noChangeAspect="1"/>
          </p:cNvPicPr>
          <p:nvPr/>
        </p:nvPicPr>
        <p:blipFill>
          <a:blip r:embed="rId2">
            <a:clrChange>
              <a:clrFrom>
                <a:srgbClr val="FFFFFF"/>
              </a:clrFrom>
              <a:clrTo>
                <a:srgbClr val="FFFFFF">
                  <a:alpha val="0"/>
                </a:srgbClr>
              </a:clrTo>
            </a:clrChange>
          </a:blip>
          <a:srcRect l="15073" t="64619" r="13339" b="9851"/>
          <a:stretch>
            <a:fillRect/>
          </a:stretch>
        </p:blipFill>
        <p:spPr>
          <a:xfrm>
            <a:off x="1528550" y="2224585"/>
            <a:ext cx="7206018" cy="3198630"/>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8323434" y="1625876"/>
            <a:ext cx="323850" cy="323850"/>
          </a:xfrm>
          <a:prstGeom prst="rect">
            <a:avLst/>
          </a:prstGeom>
        </p:spPr>
      </p:pic>
      <p:sp>
        <p:nvSpPr>
          <p:cNvPr id="5" name="مربع نص 4"/>
          <p:cNvSpPr txBox="1"/>
          <p:nvPr/>
        </p:nvSpPr>
        <p:spPr>
          <a:xfrm>
            <a:off x="7820167" y="2906973"/>
            <a:ext cx="750627" cy="584775"/>
          </a:xfrm>
          <a:prstGeom prst="rect">
            <a:avLst/>
          </a:prstGeom>
          <a:noFill/>
        </p:spPr>
        <p:txBody>
          <a:bodyPr wrap="square" rtlCol="0">
            <a:spAutoFit/>
          </a:bodyPr>
          <a:lstStyle/>
          <a:p>
            <a:pPr algn="ctr"/>
            <a:r>
              <a:rPr lang="ar-E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7806519" y="3698543"/>
            <a:ext cx="750627" cy="584775"/>
          </a:xfrm>
          <a:prstGeom prst="rect">
            <a:avLst/>
          </a:prstGeom>
          <a:noFill/>
        </p:spPr>
        <p:txBody>
          <a:bodyPr wrap="square" rtlCol="0">
            <a:spAutoFit/>
          </a:bodyPr>
          <a:lstStyle/>
          <a:p>
            <a:pPr algn="ctr"/>
            <a:r>
              <a:rPr lang="ar-E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7806519" y="4285397"/>
            <a:ext cx="750627" cy="584775"/>
          </a:xfrm>
          <a:prstGeom prst="rect">
            <a:avLst/>
          </a:prstGeom>
          <a:noFill/>
        </p:spPr>
        <p:txBody>
          <a:bodyPr wrap="square" rtlCol="0">
            <a:spAutoFit/>
          </a:bodyPr>
          <a:lstStyle/>
          <a:p>
            <a:pPr algn="ctr"/>
            <a:r>
              <a:rPr lang="ar-E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7820167" y="4763067"/>
            <a:ext cx="750627" cy="584775"/>
          </a:xfrm>
          <a:prstGeom prst="rect">
            <a:avLst/>
          </a:prstGeom>
          <a:noFill/>
        </p:spPr>
        <p:txBody>
          <a:bodyPr wrap="square" rtlCol="0">
            <a:spAutoFit/>
          </a:bodyPr>
          <a:lstStyle/>
          <a:p>
            <a:pPr algn="ctr"/>
            <a:r>
              <a:rPr lang="ar-E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4367283" y="2879677"/>
            <a:ext cx="750627" cy="584775"/>
          </a:xfrm>
          <a:prstGeom prst="rect">
            <a:avLst/>
          </a:prstGeom>
          <a:noFill/>
        </p:spPr>
        <p:txBody>
          <a:bodyPr wrap="square" rtlCol="0">
            <a:spAutoFit/>
          </a:bodyPr>
          <a:lstStyle/>
          <a:p>
            <a:pPr algn="ctr"/>
            <a:r>
              <a:rPr lang="ar-EG"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4353635" y="3671247"/>
            <a:ext cx="750627" cy="584775"/>
          </a:xfrm>
          <a:prstGeom prst="rect">
            <a:avLst/>
          </a:prstGeom>
          <a:noFill/>
        </p:spPr>
        <p:txBody>
          <a:bodyPr wrap="square" rtlCol="0">
            <a:spAutoFit/>
          </a:bodyPr>
          <a:lstStyle/>
          <a:p>
            <a:pPr algn="ctr"/>
            <a:r>
              <a:rPr lang="ar-EG"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353635" y="4258101"/>
            <a:ext cx="750627" cy="584775"/>
          </a:xfrm>
          <a:prstGeom prst="rect">
            <a:avLst/>
          </a:prstGeom>
          <a:noFill/>
        </p:spPr>
        <p:txBody>
          <a:bodyPr wrap="square" rtlCol="0">
            <a:spAutoFit/>
          </a:bodyPr>
          <a:lstStyle/>
          <a:p>
            <a:pPr algn="ctr"/>
            <a:r>
              <a:rPr lang="ar-EG"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4367283" y="4735771"/>
            <a:ext cx="750627" cy="584775"/>
          </a:xfrm>
          <a:prstGeom prst="rect">
            <a:avLst/>
          </a:prstGeom>
          <a:noFill/>
        </p:spPr>
        <p:txBody>
          <a:bodyPr wrap="square" rtlCol="0">
            <a:spAutoFit/>
          </a:bodyPr>
          <a:lstStyle/>
          <a:p>
            <a:pPr algn="ctr"/>
            <a:r>
              <a:rPr lang="ar-EG"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1651379" y="2688609"/>
            <a:ext cx="2702257"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مقدمة الكلام وآخره.</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651379" y="3794078"/>
            <a:ext cx="2702257"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أثناء الحوار .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651379" y="4367284"/>
            <a:ext cx="2702257"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ذلك إذا أبطأ ... ففي العنف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1651379" y="4954137"/>
            <a:ext cx="2702257"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آخر مقدمة الكلام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to="" calcmode="lin" valueType="num">
                                      <p:cBhvr>
                                        <p:cTn id="47" dur="1" fill="hold"/>
                                        <p:tgtEl>
                                          <p:spTgt spid="1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to="" calcmode="lin" valueType="num">
                                      <p:cBhvr>
                                        <p:cTn id="72" dur="1" fill="hold"/>
                                        <p:tgtEl>
                                          <p:spTgt spid="12"/>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005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5345" t="28512" r="9630" b="68162"/>
          <a:stretch>
            <a:fillRect/>
          </a:stretch>
        </p:blipFill>
        <p:spPr>
          <a:xfrm>
            <a:off x="1401289" y="3586348"/>
            <a:ext cx="7457704" cy="380010"/>
          </a:xfrm>
          <a:prstGeom prst="rect">
            <a:avLst/>
          </a:prstGeom>
        </p:spPr>
      </p:pic>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5345" t="9697" r="9630" b="73048"/>
          <a:stretch>
            <a:fillRect/>
          </a:stretch>
        </p:blipFill>
        <p:spPr>
          <a:xfrm>
            <a:off x="1401289" y="1436916"/>
            <a:ext cx="7457704" cy="1971302"/>
          </a:xfrm>
          <a:prstGeom prst="rect">
            <a:avLst/>
          </a:prstGeom>
        </p:spPr>
      </p:pic>
      <p:sp>
        <p:nvSpPr>
          <p:cNvPr id="3" name="مربع نص 2"/>
          <p:cNvSpPr txBox="1"/>
          <p:nvPr/>
        </p:nvSpPr>
        <p:spPr>
          <a:xfrm>
            <a:off x="1543792" y="3598223"/>
            <a:ext cx="157941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rgbClr val="0000FF"/>
                  </a:solidFill>
                </a:ln>
                <a:solidFill>
                  <a:srgbClr val="0000FF"/>
                </a:solidFill>
                <a:effectLst>
                  <a:outerShdw blurRad="50800" dist="39000" dir="5460000" algn="tl">
                    <a:srgbClr val="000000">
                      <a:alpha val="38000"/>
                    </a:srgbClr>
                  </a:outerShdw>
                </a:effectLst>
              </a:rPr>
              <a:t>قراءة</a:t>
            </a:r>
            <a:endParaRPr lang="ar-SA"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4" name="مربع نص 3"/>
          <p:cNvSpPr txBox="1"/>
          <p:nvPr/>
        </p:nvSpPr>
        <p:spPr>
          <a:xfrm>
            <a:off x="1508166" y="2149433"/>
            <a:ext cx="7101444" cy="369332"/>
          </a:xfrm>
          <a:prstGeom prst="rect">
            <a:avLst/>
          </a:prstGeom>
          <a:noFill/>
        </p:spPr>
        <p:txBody>
          <a:bodyPr wrap="square" rtlCol="1">
            <a:spAutoFit/>
          </a:bodyPr>
          <a:lstStyle/>
          <a:p>
            <a:r>
              <a:rPr lang="ar-EG"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مرسومة على ياء = أن تكون مكسورة أو ما قبلها مكسور.</a:t>
            </a:r>
            <a:endParaRPr lang="ar-SA"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5" name="مربع نص 4"/>
          <p:cNvSpPr txBox="1"/>
          <p:nvPr/>
        </p:nvSpPr>
        <p:spPr>
          <a:xfrm>
            <a:off x="1508166" y="2600694"/>
            <a:ext cx="7101444"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مرسومة على واو = أن تكون مضمومة +  ما قبلها مفتوح أو مضموم.</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508166" y="3063831"/>
            <a:ext cx="7101444" cy="369332"/>
          </a:xfrm>
          <a:prstGeom prst="rect">
            <a:avLst/>
          </a:prstGeom>
          <a:noFill/>
        </p:spPr>
        <p:txBody>
          <a:bodyPr wrap="square" rtlCol="1">
            <a:spAutoFit/>
          </a:bodyPr>
          <a:lstStyle/>
          <a:p>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مرسومة على السطر= أن تكون مفتوحة +  ما قبلها ألف.</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 name="صورة 6" descr="005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8459" t="33606" r="11661" b="52569"/>
          <a:stretch>
            <a:fillRect/>
          </a:stretch>
        </p:blipFill>
        <p:spPr>
          <a:xfrm>
            <a:off x="1674421" y="4168239"/>
            <a:ext cx="7006441" cy="1579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to="" calcmode="lin" valueType="num">
                                      <p:cBhvr>
                                        <p:cTn id="32" dur="1" fill="hold"/>
                                        <p:tgtEl>
                                          <p:spTgt spid="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8324" t="50030" r="9630" b="40926"/>
          <a:stretch>
            <a:fillRect/>
          </a:stretch>
        </p:blipFill>
        <p:spPr>
          <a:xfrm>
            <a:off x="1662545" y="1496290"/>
            <a:ext cx="7196448" cy="1033154"/>
          </a:xfrm>
          <a:prstGeom prst="rect">
            <a:avLst/>
          </a:prstGeom>
        </p:spPr>
      </p:pic>
      <p:pic>
        <p:nvPicPr>
          <p:cNvPr id="3" name="صورة 2" descr="0053.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lum bright="-20000"/>
          </a:blip>
          <a:srcRect l="8459" t="60321" r="12067" b="28868"/>
          <a:stretch>
            <a:fillRect/>
          </a:stretch>
        </p:blipFill>
        <p:spPr>
          <a:xfrm>
            <a:off x="1674421" y="2671948"/>
            <a:ext cx="6970815" cy="1235034"/>
          </a:xfrm>
          <a:prstGeom prst="rect">
            <a:avLst/>
          </a:prstGeom>
        </p:spPr>
      </p:pic>
      <p:pic>
        <p:nvPicPr>
          <p:cNvPr id="4" name="صورة 3" descr="005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5345" t="74355" r="9630" b="23462"/>
          <a:stretch>
            <a:fillRect/>
          </a:stretch>
        </p:blipFill>
        <p:spPr>
          <a:xfrm>
            <a:off x="1401289" y="4275117"/>
            <a:ext cx="7457704" cy="249382"/>
          </a:xfrm>
          <a:prstGeom prst="rect">
            <a:avLst/>
          </a:prstGeom>
        </p:spPr>
      </p:pic>
      <p:pic>
        <p:nvPicPr>
          <p:cNvPr id="5" name="صورة 4" descr="005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lum bright="-20000"/>
          </a:blip>
          <a:srcRect l="20102" t="76434" r="23440" b="9264"/>
          <a:stretch>
            <a:fillRect/>
          </a:stretch>
        </p:blipFill>
        <p:spPr>
          <a:xfrm>
            <a:off x="2695699" y="4512623"/>
            <a:ext cx="4952010" cy="1633883"/>
          </a:xfrm>
          <a:prstGeom prst="rect">
            <a:avLst/>
          </a:prstGeom>
        </p:spPr>
      </p:pic>
      <p:sp>
        <p:nvSpPr>
          <p:cNvPr id="6" name="مربع نص 5"/>
          <p:cNvSpPr txBox="1"/>
          <p:nvPr/>
        </p:nvSpPr>
        <p:spPr>
          <a:xfrm>
            <a:off x="8193974" y="1781300"/>
            <a:ext cx="285008" cy="369332"/>
          </a:xfrm>
          <a:prstGeom prst="rect">
            <a:avLst/>
          </a:prstGeom>
          <a:noFill/>
        </p:spPr>
        <p:txBody>
          <a:bodyPr wrap="square" rtlCol="1">
            <a:spAutoFit/>
          </a:bodyPr>
          <a:lstStyle/>
          <a:p>
            <a:pPr algn="ctr"/>
            <a:r>
              <a:rPr lang="ar-EG" b="1" dirty="0">
                <a:ln w="10541" cmpd="sng">
                  <a:solidFill>
                    <a:srgbClr val="0000FF"/>
                  </a:solidFill>
                  <a:prstDash val="solid"/>
                </a:ln>
                <a:solidFill>
                  <a:srgbClr val="0000FF"/>
                </a:solidFill>
              </a:rPr>
              <a:t>ء</a:t>
            </a:r>
            <a:endParaRPr lang="ar-SA" b="1" dirty="0">
              <a:ln w="10541" cmpd="sng">
                <a:solidFill>
                  <a:srgbClr val="0000FF"/>
                </a:solidFill>
                <a:prstDash val="solid"/>
              </a:ln>
              <a:solidFill>
                <a:srgbClr val="0000FF"/>
              </a:solidFill>
            </a:endParaRPr>
          </a:p>
        </p:txBody>
      </p:sp>
      <p:sp>
        <p:nvSpPr>
          <p:cNvPr id="7" name="مربع نص 6"/>
          <p:cNvSpPr txBox="1"/>
          <p:nvPr/>
        </p:nvSpPr>
        <p:spPr>
          <a:xfrm>
            <a:off x="6567054" y="1793175"/>
            <a:ext cx="285008" cy="369332"/>
          </a:xfrm>
          <a:prstGeom prst="rect">
            <a:avLst/>
          </a:prstGeom>
          <a:noFill/>
        </p:spPr>
        <p:txBody>
          <a:bodyPr wrap="square" rtlCol="1">
            <a:spAutoFit/>
          </a:bodyPr>
          <a:lstStyle/>
          <a:p>
            <a:pPr algn="ctr"/>
            <a:r>
              <a:rPr lang="ar-EG" b="1" dirty="0">
                <a:ln w="10541" cmpd="sng">
                  <a:solidFill>
                    <a:srgbClr val="0000FF"/>
                  </a:solidFill>
                  <a:prstDash val="solid"/>
                </a:ln>
                <a:solidFill>
                  <a:srgbClr val="0000FF"/>
                </a:solidFill>
              </a:rPr>
              <a:t>ؤ</a:t>
            </a:r>
            <a:endParaRPr lang="ar-SA" b="1" dirty="0">
              <a:ln w="10541" cmpd="sng">
                <a:solidFill>
                  <a:srgbClr val="0000FF"/>
                </a:solidFill>
                <a:prstDash val="solid"/>
              </a:ln>
              <a:solidFill>
                <a:srgbClr val="0000FF"/>
              </a:solidFill>
            </a:endParaRPr>
          </a:p>
        </p:txBody>
      </p:sp>
      <p:sp>
        <p:nvSpPr>
          <p:cNvPr id="8" name="مربع نص 7"/>
          <p:cNvSpPr txBox="1"/>
          <p:nvPr/>
        </p:nvSpPr>
        <p:spPr>
          <a:xfrm>
            <a:off x="4904509" y="1793175"/>
            <a:ext cx="285008" cy="369332"/>
          </a:xfrm>
          <a:prstGeom prst="rect">
            <a:avLst/>
          </a:prstGeom>
          <a:noFill/>
        </p:spPr>
        <p:txBody>
          <a:bodyPr wrap="square" rtlCol="1">
            <a:spAutoFit/>
          </a:bodyPr>
          <a:lstStyle/>
          <a:p>
            <a:pPr algn="ctr"/>
            <a:r>
              <a:rPr lang="ar-EG" b="1" dirty="0">
                <a:ln w="10541" cmpd="sng">
                  <a:solidFill>
                    <a:srgbClr val="0000FF"/>
                  </a:solidFill>
                  <a:prstDash val="solid"/>
                </a:ln>
                <a:solidFill>
                  <a:srgbClr val="0000FF"/>
                </a:solidFill>
              </a:rPr>
              <a:t>ؤ</a:t>
            </a:r>
            <a:endParaRPr lang="ar-SA" b="1" dirty="0">
              <a:ln w="10541" cmpd="sng">
                <a:solidFill>
                  <a:srgbClr val="0000FF"/>
                </a:solidFill>
                <a:prstDash val="solid"/>
              </a:ln>
              <a:solidFill>
                <a:srgbClr val="0000FF"/>
              </a:solidFill>
            </a:endParaRPr>
          </a:p>
        </p:txBody>
      </p:sp>
      <p:sp>
        <p:nvSpPr>
          <p:cNvPr id="9" name="مربع نص 8"/>
          <p:cNvSpPr txBox="1"/>
          <p:nvPr/>
        </p:nvSpPr>
        <p:spPr>
          <a:xfrm>
            <a:off x="2470068" y="1781299"/>
            <a:ext cx="368135" cy="369332"/>
          </a:xfrm>
          <a:prstGeom prst="rect">
            <a:avLst/>
          </a:prstGeom>
          <a:noFill/>
        </p:spPr>
        <p:txBody>
          <a:bodyPr wrap="square" rtlCol="1">
            <a:spAutoFit/>
          </a:bodyPr>
          <a:lstStyle/>
          <a:p>
            <a:pPr algn="ctr"/>
            <a:r>
              <a:rPr lang="ar-EG" b="1" dirty="0" err="1">
                <a:ln w="10541" cmpd="sng">
                  <a:solidFill>
                    <a:srgbClr val="0000FF"/>
                  </a:solidFill>
                  <a:prstDash val="solid"/>
                </a:ln>
                <a:solidFill>
                  <a:srgbClr val="0000FF"/>
                </a:solidFill>
              </a:rPr>
              <a:t>ئـ</a:t>
            </a:r>
            <a:endParaRPr lang="ar-SA" b="1" dirty="0">
              <a:ln w="10541" cmpd="sng">
                <a:solidFill>
                  <a:srgbClr val="0000FF"/>
                </a:solidFill>
                <a:prstDash val="solid"/>
              </a:ln>
              <a:solidFill>
                <a:srgbClr val="0000FF"/>
              </a:solidFill>
            </a:endParaRPr>
          </a:p>
        </p:txBody>
      </p:sp>
      <p:sp>
        <p:nvSpPr>
          <p:cNvPr id="10" name="مربع نص 9"/>
          <p:cNvSpPr txBox="1"/>
          <p:nvPr/>
        </p:nvSpPr>
        <p:spPr>
          <a:xfrm>
            <a:off x="8253350" y="2137560"/>
            <a:ext cx="285008" cy="369332"/>
          </a:xfrm>
          <a:prstGeom prst="rect">
            <a:avLst/>
          </a:prstGeom>
          <a:noFill/>
        </p:spPr>
        <p:txBody>
          <a:bodyPr wrap="square" rtlCol="1">
            <a:spAutoFit/>
          </a:bodyPr>
          <a:lstStyle/>
          <a:p>
            <a:pPr algn="ctr"/>
            <a:r>
              <a:rPr lang="ar-EG" b="1" dirty="0">
                <a:ln w="10541" cmpd="sng">
                  <a:solidFill>
                    <a:srgbClr val="0000FF"/>
                  </a:solidFill>
                  <a:prstDash val="solid"/>
                </a:ln>
                <a:solidFill>
                  <a:srgbClr val="0000FF"/>
                </a:solidFill>
              </a:rPr>
              <a:t>ء</a:t>
            </a:r>
            <a:endParaRPr lang="ar-SA" b="1" dirty="0">
              <a:ln w="10541" cmpd="sng">
                <a:solidFill>
                  <a:srgbClr val="0000FF"/>
                </a:solidFill>
                <a:prstDash val="solid"/>
              </a:ln>
              <a:solidFill>
                <a:srgbClr val="0000FF"/>
              </a:solidFill>
            </a:endParaRPr>
          </a:p>
        </p:txBody>
      </p:sp>
      <p:sp>
        <p:nvSpPr>
          <p:cNvPr id="11" name="مربع نص 10"/>
          <p:cNvSpPr txBox="1"/>
          <p:nvPr/>
        </p:nvSpPr>
        <p:spPr>
          <a:xfrm>
            <a:off x="6958940" y="2125685"/>
            <a:ext cx="285008" cy="369332"/>
          </a:xfrm>
          <a:prstGeom prst="rect">
            <a:avLst/>
          </a:prstGeom>
          <a:noFill/>
        </p:spPr>
        <p:txBody>
          <a:bodyPr wrap="square" rtlCol="1">
            <a:spAutoFit/>
          </a:bodyPr>
          <a:lstStyle/>
          <a:p>
            <a:pPr algn="ctr"/>
            <a:r>
              <a:rPr lang="ar-EG" b="1" dirty="0">
                <a:ln w="10541" cmpd="sng">
                  <a:solidFill>
                    <a:srgbClr val="0000FF"/>
                  </a:solidFill>
                  <a:prstDash val="solid"/>
                </a:ln>
                <a:solidFill>
                  <a:srgbClr val="0000FF"/>
                </a:solidFill>
              </a:rPr>
              <a:t>ء</a:t>
            </a:r>
            <a:endParaRPr lang="ar-SA" b="1" dirty="0">
              <a:ln w="10541" cmpd="sng">
                <a:solidFill>
                  <a:srgbClr val="0000FF"/>
                </a:solidFill>
                <a:prstDash val="solid"/>
              </a:ln>
              <a:solidFill>
                <a:srgbClr val="0000FF"/>
              </a:solidFill>
            </a:endParaRPr>
          </a:p>
        </p:txBody>
      </p:sp>
      <p:sp>
        <p:nvSpPr>
          <p:cNvPr id="12" name="مربع نص 11"/>
          <p:cNvSpPr txBox="1"/>
          <p:nvPr/>
        </p:nvSpPr>
        <p:spPr>
          <a:xfrm>
            <a:off x="5498275" y="2149435"/>
            <a:ext cx="285008" cy="369332"/>
          </a:xfrm>
          <a:prstGeom prst="rect">
            <a:avLst/>
          </a:prstGeom>
          <a:noFill/>
        </p:spPr>
        <p:txBody>
          <a:bodyPr wrap="square" rtlCol="1">
            <a:spAutoFit/>
          </a:bodyPr>
          <a:lstStyle/>
          <a:p>
            <a:pPr algn="ctr"/>
            <a:r>
              <a:rPr lang="ar-EG" b="1" dirty="0">
                <a:ln w="10541" cmpd="sng">
                  <a:solidFill>
                    <a:srgbClr val="0000FF"/>
                  </a:solidFill>
                  <a:prstDash val="solid"/>
                </a:ln>
                <a:solidFill>
                  <a:srgbClr val="0000FF"/>
                </a:solidFill>
              </a:rPr>
              <a:t>ؤ</a:t>
            </a:r>
            <a:endParaRPr lang="ar-SA" b="1" dirty="0">
              <a:ln w="10541" cmpd="sng">
                <a:solidFill>
                  <a:srgbClr val="0000FF"/>
                </a:solidFill>
                <a:prstDash val="solid"/>
              </a:ln>
              <a:solidFill>
                <a:srgbClr val="0000FF"/>
              </a:solidFill>
            </a:endParaRPr>
          </a:p>
        </p:txBody>
      </p:sp>
      <p:sp>
        <p:nvSpPr>
          <p:cNvPr id="13" name="مربع نص 12"/>
          <p:cNvSpPr txBox="1"/>
          <p:nvPr/>
        </p:nvSpPr>
        <p:spPr>
          <a:xfrm>
            <a:off x="3253841" y="2137559"/>
            <a:ext cx="368135" cy="369332"/>
          </a:xfrm>
          <a:prstGeom prst="rect">
            <a:avLst/>
          </a:prstGeom>
          <a:noFill/>
        </p:spPr>
        <p:txBody>
          <a:bodyPr wrap="square" rtlCol="1">
            <a:spAutoFit/>
          </a:bodyPr>
          <a:lstStyle/>
          <a:p>
            <a:pPr algn="ctr"/>
            <a:r>
              <a:rPr lang="ar-EG" b="1" dirty="0" err="1">
                <a:ln w="10541" cmpd="sng">
                  <a:solidFill>
                    <a:srgbClr val="0000FF"/>
                  </a:solidFill>
                  <a:prstDash val="solid"/>
                </a:ln>
                <a:solidFill>
                  <a:srgbClr val="0000FF"/>
                </a:solidFill>
              </a:rPr>
              <a:t>ئــ</a:t>
            </a:r>
            <a:endParaRPr lang="ar-SA" b="1" dirty="0">
              <a:ln w="10541" cmpd="sng">
                <a:solidFill>
                  <a:srgbClr val="0000FF"/>
                </a:solidFill>
                <a:prstDash val="solid"/>
              </a:ln>
              <a:solidFill>
                <a:srgbClr val="0000FF"/>
              </a:solidFill>
            </a:endParaRPr>
          </a:p>
        </p:txBody>
      </p:sp>
      <p:sp>
        <p:nvSpPr>
          <p:cNvPr id="14" name="مربع نص 13"/>
          <p:cNvSpPr txBox="1"/>
          <p:nvPr/>
        </p:nvSpPr>
        <p:spPr>
          <a:xfrm>
            <a:off x="6163294" y="5082640"/>
            <a:ext cx="1436914" cy="307777"/>
          </a:xfrm>
          <a:prstGeom prst="rect">
            <a:avLst/>
          </a:prstGeom>
          <a:noFill/>
        </p:spPr>
        <p:txBody>
          <a:bodyPr wrap="square" rtlCol="1">
            <a:spAutoFit/>
          </a:bodyPr>
          <a:lstStyle/>
          <a:p>
            <a:pPr algn="ctr"/>
            <a:r>
              <a:rPr lang="ar-EG" sz="1400" b="1" dirty="0">
                <a:ln w="10541" cmpd="sng">
                  <a:solidFill>
                    <a:srgbClr val="0000FF"/>
                  </a:solidFill>
                  <a:prstDash val="solid"/>
                </a:ln>
                <a:solidFill>
                  <a:srgbClr val="0000FF"/>
                </a:solidFill>
              </a:rPr>
              <a:t>مكافأة</a:t>
            </a:r>
            <a:endParaRPr lang="ar-SA" sz="1400" b="1" dirty="0">
              <a:ln w="10541" cmpd="sng">
                <a:solidFill>
                  <a:srgbClr val="0000FF"/>
                </a:solidFill>
                <a:prstDash val="solid"/>
              </a:ln>
              <a:solidFill>
                <a:srgbClr val="0000FF"/>
              </a:solidFill>
            </a:endParaRPr>
          </a:p>
        </p:txBody>
      </p:sp>
      <p:sp>
        <p:nvSpPr>
          <p:cNvPr id="15" name="مربع نص 14"/>
          <p:cNvSpPr txBox="1"/>
          <p:nvPr/>
        </p:nvSpPr>
        <p:spPr>
          <a:xfrm>
            <a:off x="4476997" y="5070765"/>
            <a:ext cx="1674422"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مكافآت</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4465122" y="5320146"/>
            <a:ext cx="1674422"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مآرب</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2719449" y="5569528"/>
            <a:ext cx="1757549" cy="30777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1400" b="1" cap="all" dirty="0" err="1">
                <a:ln w="0">
                  <a:solidFill>
                    <a:srgbClr val="00B050"/>
                  </a:solidFill>
                </a:ln>
                <a:solidFill>
                  <a:srgbClr val="00B050"/>
                </a:solidFill>
                <a:effectLst>
                  <a:reflection blurRad="12700" stA="50000" endPos="50000" dist="5000" dir="5400000" sy="-100000" rotWithShape="0"/>
                </a:effectLst>
              </a:rPr>
              <a:t>شيءان</a:t>
            </a:r>
            <a:endParaRPr lang="ar-SA" sz="1400" b="1" cap="all" dirty="0">
              <a:ln w="0">
                <a:solidFill>
                  <a:srgbClr val="00B050"/>
                </a:solidFill>
              </a:ln>
              <a:solidFill>
                <a:srgbClr val="00B050"/>
              </a:solidFill>
              <a:effectLst>
                <a:reflection blurRad="12700" stA="50000" endPos="50000" dist="5000" dir="5400000" sy="-100000" rotWithShape="0"/>
              </a:effectLst>
            </a:endParaRPr>
          </a:p>
        </p:txBody>
      </p:sp>
      <p:sp>
        <p:nvSpPr>
          <p:cNvPr id="18" name="مربع نص 17"/>
          <p:cNvSpPr txBox="1"/>
          <p:nvPr/>
        </p:nvSpPr>
        <p:spPr>
          <a:xfrm>
            <a:off x="2719449" y="5818911"/>
            <a:ext cx="1757549" cy="30777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1400" b="1" cap="all" dirty="0" err="1">
                <a:ln w="0">
                  <a:solidFill>
                    <a:srgbClr val="00B050"/>
                  </a:solidFill>
                </a:ln>
                <a:solidFill>
                  <a:srgbClr val="00B050"/>
                </a:solidFill>
                <a:effectLst>
                  <a:reflection blurRad="12700" stA="50000" endPos="50000" dist="5000" dir="5400000" sy="-100000" rotWithShape="0"/>
                </a:effectLst>
              </a:rPr>
              <a:t>خطأان</a:t>
            </a:r>
            <a:endParaRPr lang="ar-SA" sz="1400" b="1" cap="all" dirty="0">
              <a:ln w="0">
                <a:solidFill>
                  <a:srgbClr val="00B050"/>
                </a:solidFill>
              </a:ln>
              <a:solidFill>
                <a:srgbClr val="00B050"/>
              </a:solidFill>
              <a:effectLst>
                <a:reflection blurRad="12700" stA="50000" endPos="50000" dist="5000" dir="5400000" sy="-100000" rotWithShape="0"/>
              </a:effectLst>
            </a:endParaRPr>
          </a:p>
        </p:txBody>
      </p:sp>
      <p:sp>
        <p:nvSpPr>
          <p:cNvPr id="19" name="مربع نص 18"/>
          <p:cNvSpPr txBox="1"/>
          <p:nvPr/>
        </p:nvSpPr>
        <p:spPr>
          <a:xfrm>
            <a:off x="4453247" y="5818911"/>
            <a:ext cx="1698172"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خطآن</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مربع نص 19"/>
          <p:cNvSpPr txBox="1"/>
          <p:nvPr/>
        </p:nvSpPr>
        <p:spPr>
          <a:xfrm>
            <a:off x="6175169" y="5557653"/>
            <a:ext cx="1436914" cy="307777"/>
          </a:xfrm>
          <a:prstGeom prst="rect">
            <a:avLst/>
          </a:prstGeom>
          <a:noFill/>
        </p:spPr>
        <p:txBody>
          <a:bodyPr wrap="square" rtlCol="1">
            <a:spAutoFit/>
          </a:bodyPr>
          <a:lstStyle/>
          <a:p>
            <a:pPr algn="ctr"/>
            <a:r>
              <a:rPr lang="ar-EG" sz="1400" b="1" dirty="0">
                <a:ln w="10541" cmpd="sng">
                  <a:solidFill>
                    <a:srgbClr val="0000FF"/>
                  </a:solidFill>
                  <a:prstDash val="solid"/>
                </a:ln>
                <a:solidFill>
                  <a:srgbClr val="0000FF"/>
                </a:solidFill>
              </a:rPr>
              <a:t>شيء</a:t>
            </a:r>
            <a:endParaRPr lang="ar-SA" sz="1400" b="1" dirty="0">
              <a:ln w="10541" cmpd="sng">
                <a:solidFill>
                  <a:srgbClr val="0000FF"/>
                </a:solidFill>
                <a:prstDash val="solid"/>
              </a:ln>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to="" calcmode="lin" valueType="num">
                                      <p:cBhvr>
                                        <p:cTn id="52" dur="1" fill="hold"/>
                                        <p:tgtEl>
                                          <p:spTgt spid="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to="" calcmode="lin" valueType="num">
                                      <p:cBhvr>
                                        <p:cTn id="57" dur="1" fill="hold"/>
                                        <p:tgtEl>
                                          <p:spTgt spid="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to="" calcmode="lin" valueType="num">
                                      <p:cBhvr>
                                        <p:cTn id="62" dur="1" fill="hold"/>
                                        <p:tgtEl>
                                          <p:spTgt spid="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to="" calcmode="lin" valueType="num">
                                      <p:cBhvr>
                                        <p:cTn id="82" dur="1" fill="hold"/>
                                        <p:tgtEl>
                                          <p:spTgt spid="20"/>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to="" calcmode="lin" valueType="num">
                                      <p:cBhvr>
                                        <p:cTn id="87" dur="1" fill="hold"/>
                                        <p:tgtEl>
                                          <p:spTgt spid="1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 to="" calcmode="lin" valueType="num">
                                      <p:cBhvr>
                                        <p:cTn id="9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4.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9404" t="11255" r="7600" b="85210"/>
          <a:stretch>
            <a:fillRect/>
          </a:stretch>
        </p:blipFill>
        <p:spPr>
          <a:xfrm>
            <a:off x="1413165" y="1353786"/>
            <a:ext cx="7493330" cy="415637"/>
          </a:xfrm>
          <a:prstGeom prst="rect">
            <a:avLst/>
          </a:prstGeom>
        </p:spPr>
      </p:pic>
      <p:pic>
        <p:nvPicPr>
          <p:cNvPr id="3" name="صورة 2" descr="0054.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lum bright="-20000"/>
          </a:blip>
          <a:srcRect l="10588" t="16506" r="10231" b="66023"/>
          <a:stretch>
            <a:fillRect/>
          </a:stretch>
        </p:blipFill>
        <p:spPr>
          <a:xfrm>
            <a:off x="1520042" y="1971304"/>
            <a:ext cx="7148945" cy="2054431"/>
          </a:xfrm>
          <a:prstGeom prst="rect">
            <a:avLst/>
          </a:prstGeom>
        </p:spPr>
      </p:pic>
      <p:pic>
        <p:nvPicPr>
          <p:cNvPr id="4" name="صورة 3" descr="005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33211" t="36401" r="7600" b="59660"/>
          <a:stretch>
            <a:fillRect/>
          </a:stretch>
        </p:blipFill>
        <p:spPr>
          <a:xfrm>
            <a:off x="3562597" y="4310743"/>
            <a:ext cx="5343898" cy="463138"/>
          </a:xfrm>
          <a:prstGeom prst="rect">
            <a:avLst/>
          </a:prstGeom>
        </p:spPr>
      </p:pic>
      <p:pic>
        <p:nvPicPr>
          <p:cNvPr id="5" name="صورة 4" descr="0054.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lum bright="-20000"/>
          </a:blip>
          <a:srcRect l="54914" t="42965" r="7600" b="47441"/>
          <a:stretch>
            <a:fillRect/>
          </a:stretch>
        </p:blipFill>
        <p:spPr>
          <a:xfrm>
            <a:off x="5522026" y="5082639"/>
            <a:ext cx="3384469" cy="1128156"/>
          </a:xfrm>
          <a:prstGeom prst="rect">
            <a:avLst/>
          </a:prstGeom>
        </p:spPr>
      </p:pic>
      <p:sp>
        <p:nvSpPr>
          <p:cNvPr id="6" name="مربع نص 5"/>
          <p:cNvSpPr txBox="1"/>
          <p:nvPr/>
        </p:nvSpPr>
        <p:spPr>
          <a:xfrm>
            <a:off x="2446317" y="5142015"/>
            <a:ext cx="2814452" cy="92333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buFont typeface="Wingdings" pitchFamily="2" charset="2"/>
              <a:buChar char="v"/>
            </a:pPr>
            <a:r>
              <a:rPr lang="ar-EG" b="1" cap="all" dirty="0">
                <a:ln w="0">
                  <a:solidFill>
                    <a:srgbClr val="00B050"/>
                  </a:solidFill>
                </a:ln>
                <a:solidFill>
                  <a:srgbClr val="00B050"/>
                </a:solidFill>
                <a:effectLst>
                  <a:reflection blurRad="12700" stA="50000" endPos="50000" dist="5000" dir="5400000" sy="-100000" rotWithShape="0"/>
                </a:effectLst>
              </a:rPr>
              <a:t> تكافأ خالد وسعيد تكافؤًا.</a:t>
            </a:r>
          </a:p>
          <a:p>
            <a:pPr>
              <a:buFont typeface="Wingdings" pitchFamily="2" charset="2"/>
              <a:buChar char="v"/>
            </a:pPr>
            <a:r>
              <a:rPr lang="ar-EG" b="1" cap="all" dirty="0">
                <a:ln w="0">
                  <a:solidFill>
                    <a:srgbClr val="00B050"/>
                  </a:solidFill>
                </a:ln>
                <a:solidFill>
                  <a:srgbClr val="00B050"/>
                </a:solidFill>
                <a:effectLst>
                  <a:reflection blurRad="12700" stA="50000" endPos="50000" dist="5000" dir="5400000" sy="-100000" rotWithShape="0"/>
                </a:effectLst>
              </a:rPr>
              <a:t>ما زال محمود كفئًا.</a:t>
            </a:r>
          </a:p>
          <a:p>
            <a:pPr>
              <a:buFont typeface="Wingdings" pitchFamily="2" charset="2"/>
              <a:buChar char="v"/>
            </a:pPr>
            <a:r>
              <a:rPr lang="ar-EG" b="1" cap="all" dirty="0">
                <a:ln w="0">
                  <a:solidFill>
                    <a:srgbClr val="00B050"/>
                  </a:solidFill>
                </a:ln>
                <a:solidFill>
                  <a:srgbClr val="00B050"/>
                </a:solidFill>
                <a:effectLst>
                  <a:reflection blurRad="12700" stA="50000" endPos="50000" dist="5000" dir="5400000" sy="-100000" rotWithShape="0"/>
                </a:effectLst>
              </a:rPr>
              <a:t>عبد الله أكثر ذكاءً من غيره.</a:t>
            </a:r>
            <a:endParaRPr lang="ar-SA" b="1" cap="all" dirty="0">
              <a:ln w="0">
                <a:solidFill>
                  <a:srgbClr val="00B050"/>
                </a:solidFill>
              </a:ln>
              <a:solidFill>
                <a:srgbClr val="00B050"/>
              </a:solidFill>
              <a:effectLst>
                <a:reflection blurRad="12700" stA="50000" endPos="50000" dist="5000" dir="5400000" sy="-100000" rotWithShape="0"/>
              </a:effectLst>
            </a:endParaRPr>
          </a:p>
        </p:txBody>
      </p:sp>
      <p:sp>
        <p:nvSpPr>
          <p:cNvPr id="7" name="مربع نص 6"/>
          <p:cNvSpPr txBox="1"/>
          <p:nvPr/>
        </p:nvSpPr>
        <p:spPr>
          <a:xfrm>
            <a:off x="1448791" y="2588824"/>
            <a:ext cx="69114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مرسومة على ياء: مثل شاطئ .... يتم رسمها عند التنوين : شاطئًا.</a:t>
            </a:r>
          </a:p>
        </p:txBody>
      </p:sp>
      <p:sp>
        <p:nvSpPr>
          <p:cNvPr id="8" name="مربع نص 7"/>
          <p:cNvSpPr txBox="1"/>
          <p:nvPr/>
        </p:nvSpPr>
        <p:spPr>
          <a:xfrm>
            <a:off x="1436915" y="2992585"/>
            <a:ext cx="69114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مرسومة على السطر وقبلها ألف: مثل سماء.... يتم رسمها عند التنوين : سماءً.</a:t>
            </a:r>
          </a:p>
        </p:txBody>
      </p:sp>
      <p:sp>
        <p:nvSpPr>
          <p:cNvPr id="9" name="مربع نص 8"/>
          <p:cNvSpPr txBox="1"/>
          <p:nvPr/>
        </p:nvSpPr>
        <p:spPr>
          <a:xfrm>
            <a:off x="1472541" y="3396346"/>
            <a:ext cx="69114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مرسومة على السطر وقبلها حرف ساكن: مثل بطء.... يتم رسمها عند التنوين : </a:t>
            </a:r>
            <a:r>
              <a:rPr lang="ar-EG" b="1" dirty="0" err="1">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بطءًا</a:t>
            </a: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5.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6698" t="9870" r="9404" b="86809"/>
          <a:stretch>
            <a:fillRect/>
          </a:stretch>
        </p:blipFill>
        <p:spPr>
          <a:xfrm>
            <a:off x="1436914" y="1490353"/>
            <a:ext cx="7255823" cy="374073"/>
          </a:xfrm>
          <a:prstGeom prst="rect">
            <a:avLst/>
          </a:prstGeom>
        </p:spPr>
      </p:pic>
      <p:pic>
        <p:nvPicPr>
          <p:cNvPr id="3" name="صورة 2" descr="0055.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lum bright="-20000"/>
          </a:blip>
          <a:srcRect l="13976" t="14351" r="17505" b="53810"/>
          <a:stretch>
            <a:fillRect/>
          </a:stretch>
        </p:blipFill>
        <p:spPr>
          <a:xfrm>
            <a:off x="2066306" y="1995055"/>
            <a:ext cx="5925788" cy="3586348"/>
          </a:xfrm>
          <a:prstGeom prst="rect">
            <a:avLst/>
          </a:prstGeom>
        </p:spPr>
      </p:pic>
      <p:sp>
        <p:nvSpPr>
          <p:cNvPr id="4" name="مربع نص 3"/>
          <p:cNvSpPr txBox="1"/>
          <p:nvPr/>
        </p:nvSpPr>
        <p:spPr>
          <a:xfrm>
            <a:off x="5011200" y="2280063"/>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أَمَرَهُ</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5" name="مربع نص 4"/>
          <p:cNvSpPr txBox="1"/>
          <p:nvPr/>
        </p:nvSpPr>
        <p:spPr>
          <a:xfrm>
            <a:off x="5011200" y="2576946"/>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الهيأة</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6" name="مربع نص 5"/>
          <p:cNvSpPr txBox="1"/>
          <p:nvPr/>
        </p:nvSpPr>
        <p:spPr>
          <a:xfrm>
            <a:off x="5011200" y="2873829"/>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المروءة</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7" name="مربع نص 6"/>
          <p:cNvSpPr txBox="1"/>
          <p:nvPr/>
        </p:nvSpPr>
        <p:spPr>
          <a:xfrm>
            <a:off x="5011200" y="3170712"/>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سوءًا</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8" name="مربع نص 7"/>
          <p:cNvSpPr txBox="1"/>
          <p:nvPr/>
        </p:nvSpPr>
        <p:spPr>
          <a:xfrm>
            <a:off x="5011200" y="3467595"/>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يبدأ</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9" name="مربع نص 8"/>
          <p:cNvSpPr txBox="1"/>
          <p:nvPr/>
        </p:nvSpPr>
        <p:spPr>
          <a:xfrm>
            <a:off x="5011200" y="3764478"/>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جزأين</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0" name="مربع نص 9"/>
          <p:cNvSpPr txBox="1"/>
          <p:nvPr/>
        </p:nvSpPr>
        <p:spPr>
          <a:xfrm>
            <a:off x="5011200" y="4061361"/>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شؤون</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1" name="مربع نص 10"/>
          <p:cNvSpPr txBox="1"/>
          <p:nvPr/>
        </p:nvSpPr>
        <p:spPr>
          <a:xfrm>
            <a:off x="5011200" y="4358244"/>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يستهزئون</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2" name="مربع نص 11"/>
          <p:cNvSpPr txBox="1"/>
          <p:nvPr/>
        </p:nvSpPr>
        <p:spPr>
          <a:xfrm>
            <a:off x="5011200" y="4655127"/>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دعاءً</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3" name="مربع نص 12"/>
          <p:cNvSpPr txBox="1"/>
          <p:nvPr/>
        </p:nvSpPr>
        <p:spPr>
          <a:xfrm>
            <a:off x="5011200" y="4952010"/>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يقرؤون</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4" name="مربع نص 13"/>
          <p:cNvSpPr txBox="1"/>
          <p:nvPr/>
        </p:nvSpPr>
        <p:spPr>
          <a:xfrm>
            <a:off x="5011200" y="5248893"/>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تعبئة</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5" name="مربع نص 14"/>
          <p:cNvSpPr txBox="1"/>
          <p:nvPr/>
        </p:nvSpPr>
        <p:spPr>
          <a:xfrm>
            <a:off x="2101932" y="2268187"/>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همزة قطع.</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6" name="مربع نص 15"/>
          <p:cNvSpPr txBox="1"/>
          <p:nvPr/>
        </p:nvSpPr>
        <p:spPr>
          <a:xfrm>
            <a:off x="2101932" y="2565070"/>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مفتوحة بعد ياء اللين الساكنة.</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7" name="مربع نص 16"/>
          <p:cNvSpPr txBox="1"/>
          <p:nvPr/>
        </p:nvSpPr>
        <p:spPr>
          <a:xfrm>
            <a:off x="2101932" y="2861953"/>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مفتوحة بعد واو المد.</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18" name="مربع نص 17"/>
          <p:cNvSpPr txBox="1"/>
          <p:nvPr/>
        </p:nvSpPr>
        <p:spPr>
          <a:xfrm>
            <a:off x="2101932" y="3158836"/>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واو المد.</a:t>
            </a:r>
          </a:p>
        </p:txBody>
      </p:sp>
      <p:sp>
        <p:nvSpPr>
          <p:cNvPr id="19" name="مربع نص 18"/>
          <p:cNvSpPr txBox="1"/>
          <p:nvPr/>
        </p:nvSpPr>
        <p:spPr>
          <a:xfrm>
            <a:off x="2101932" y="3455719"/>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مفتوح.</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20" name="مربع نص 19"/>
          <p:cNvSpPr txBox="1"/>
          <p:nvPr/>
        </p:nvSpPr>
        <p:spPr>
          <a:xfrm>
            <a:off x="2101932" y="3752602"/>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مفتوحة بعد حرف صحيح ساكن.</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21" name="مربع نص 20"/>
          <p:cNvSpPr txBox="1"/>
          <p:nvPr/>
        </p:nvSpPr>
        <p:spPr>
          <a:xfrm>
            <a:off x="2101932" y="4049485"/>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مضمومة وما قبلها مضموم.</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22" name="مربع نص 21"/>
          <p:cNvSpPr txBox="1"/>
          <p:nvPr/>
        </p:nvSpPr>
        <p:spPr>
          <a:xfrm>
            <a:off x="2101932" y="4346368"/>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مكسور.</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23" name="مربع نص 22"/>
          <p:cNvSpPr txBox="1"/>
          <p:nvPr/>
        </p:nvSpPr>
        <p:spPr>
          <a:xfrm>
            <a:off x="2101932" y="4643251"/>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قبلها ألف مد.</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24" name="مربع نص 23"/>
          <p:cNvSpPr txBox="1"/>
          <p:nvPr/>
        </p:nvSpPr>
        <p:spPr>
          <a:xfrm>
            <a:off x="2101932" y="4940134"/>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مضمومة وما قبلها مفتوح.</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25" name="مربع نص 24"/>
          <p:cNvSpPr txBox="1"/>
          <p:nvPr/>
        </p:nvSpPr>
        <p:spPr>
          <a:xfrm>
            <a:off x="2101932" y="5237017"/>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ما قبلها مكسور.</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to="" calcmode="lin" valueType="num">
                                      <p:cBhvr>
                                        <p:cTn id="42" dur="1" fill="hold"/>
                                        <p:tgtEl>
                                          <p:spTgt spid="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to="" calcmode="lin" valueType="num">
                                      <p:cBhvr>
                                        <p:cTn id="62" dur="1" fill="hold"/>
                                        <p:tgtEl>
                                          <p:spTgt spid="1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to="" calcmode="lin" valueType="num">
                                      <p:cBhvr>
                                        <p:cTn id="72" dur="1" fill="hold"/>
                                        <p:tgtEl>
                                          <p:spTgt spid="2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to="" calcmode="lin" valueType="num">
                                      <p:cBhvr>
                                        <p:cTn id="77" dur="1" fill="hold"/>
                                        <p:tgtEl>
                                          <p:spTgt spid="1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to="" calcmode="lin" valueType="num">
                                      <p:cBhvr>
                                        <p:cTn id="82" dur="1" fill="hold"/>
                                        <p:tgtEl>
                                          <p:spTgt spid="2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 to="" calcmode="lin" valueType="num">
                                      <p:cBhvr>
                                        <p:cTn id="87" dur="1" fill="hold"/>
                                        <p:tgtEl>
                                          <p:spTgt spid="11"/>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to="" calcmode="lin" valueType="num">
                                      <p:cBhvr>
                                        <p:cTn id="92" dur="1" fill="hold"/>
                                        <p:tgtEl>
                                          <p:spTgt spid="22"/>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to="" calcmode="lin" valueType="num">
                                      <p:cBhvr>
                                        <p:cTn id="97" dur="1" fill="hold"/>
                                        <p:tgtEl>
                                          <p:spTgt spid="1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 to="" calcmode="lin" valueType="num">
                                      <p:cBhvr>
                                        <p:cTn id="107" dur="1" fill="hold"/>
                                        <p:tgtEl>
                                          <p:spTgt spid="13"/>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to="" calcmode="lin" valueType="num">
                                      <p:cBhvr>
                                        <p:cTn id="112" dur="1" fill="hold"/>
                                        <p:tgtEl>
                                          <p:spTgt spid="24"/>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 to="" calcmode="lin" valueType="num">
                                      <p:cBhvr>
                                        <p:cTn id="117" dur="1" fill="hold"/>
                                        <p:tgtEl>
                                          <p:spTgt spid="14"/>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5"/>
                                        </p:tgtEl>
                                        <p:attrNameLst>
                                          <p:attrName>style.visibility</p:attrName>
                                        </p:attrNameLst>
                                      </p:cBhvr>
                                      <p:to>
                                        <p:strVal val="visible"/>
                                      </p:to>
                                    </p:set>
                                    <p:anim to="" calcmode="lin" valueType="num">
                                      <p:cBhvr>
                                        <p:cTn id="122"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6.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8953" t="64493" r="6021" b="30171"/>
          <a:stretch>
            <a:fillRect/>
          </a:stretch>
        </p:blipFill>
        <p:spPr>
          <a:xfrm>
            <a:off x="1472540" y="2208810"/>
            <a:ext cx="7410202" cy="605642"/>
          </a:xfrm>
          <a:prstGeom prst="rect">
            <a:avLst/>
          </a:prstGeom>
        </p:spPr>
      </p:pic>
      <p:pic>
        <p:nvPicPr>
          <p:cNvPr id="3" name="صورة 2" descr="0046.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16992" t="70665" r="13515" b="10303"/>
          <a:stretch>
            <a:fillRect/>
          </a:stretch>
        </p:blipFill>
        <p:spPr>
          <a:xfrm>
            <a:off x="2173184" y="2909455"/>
            <a:ext cx="6056416" cy="2160284"/>
          </a:xfrm>
          <a:prstGeom prst="rect">
            <a:avLst/>
          </a:prstGeom>
        </p:spPr>
      </p:pic>
      <p:sp>
        <p:nvSpPr>
          <p:cNvPr id="4" name="مربع نص 3"/>
          <p:cNvSpPr txBox="1"/>
          <p:nvPr/>
        </p:nvSpPr>
        <p:spPr>
          <a:xfrm>
            <a:off x="2220686" y="3301340"/>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بدخول همزة الاستفهام عليها.</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5" name="مربع نص 4"/>
          <p:cNvSpPr txBox="1"/>
          <p:nvPr/>
        </p:nvSpPr>
        <p:spPr>
          <a:xfrm>
            <a:off x="2220686" y="3610098"/>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أنها في بسملة كاملة</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6" name="مربع نص 5"/>
          <p:cNvSpPr txBox="1"/>
          <p:nvPr/>
        </p:nvSpPr>
        <p:spPr>
          <a:xfrm>
            <a:off x="2220686" y="3942606"/>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لأنها وقعت بين علمين.</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7" name="مربع نص 6"/>
          <p:cNvSpPr txBox="1"/>
          <p:nvPr/>
        </p:nvSpPr>
        <p:spPr>
          <a:xfrm>
            <a:off x="2220686" y="4275114"/>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لأنها وقعت بعد ياء النداء.</a:t>
            </a:r>
            <a:endParaRPr lang="ar-SA"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
        <p:nvSpPr>
          <p:cNvPr id="8" name="مربع نص 7"/>
          <p:cNvSpPr txBox="1"/>
          <p:nvPr/>
        </p:nvSpPr>
        <p:spPr>
          <a:xfrm>
            <a:off x="2220686" y="4678872"/>
            <a:ext cx="286195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200"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rPr>
              <a:t>لأنها همزة أل تتحول إلى (آ) مع همزة الاستفهام.</a:t>
            </a:r>
            <a:endParaRPr lang="ar-SA" sz="1200" b="1" dirty="0">
              <a:ln w="11430">
                <a:solidFill>
                  <a:schemeClr val="accent6">
                    <a:lumMod val="50000"/>
                  </a:schemeClr>
                </a:solidFill>
              </a:ln>
              <a:solidFill>
                <a:schemeClr val="accent6">
                  <a:lumMod val="50000"/>
                </a:schemeClr>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0.gif"/>
          <p:cNvPicPr>
            <a:picLocks noChangeAspect="1"/>
          </p:cNvPicPr>
          <p:nvPr/>
        </p:nvPicPr>
        <p:blipFill>
          <a:blip r:embed="rId2">
            <a:clrChange>
              <a:clrFrom>
                <a:srgbClr val="FFFFFF"/>
              </a:clrFrom>
              <a:clrTo>
                <a:srgbClr val="FFFFFF">
                  <a:alpha val="0"/>
                </a:srgbClr>
              </a:clrTo>
            </a:clrChange>
          </a:blip>
          <a:srcRect l="5119" t="36326" r="3734" b="34631"/>
          <a:stretch>
            <a:fillRect/>
          </a:stretch>
        </p:blipFill>
        <p:spPr>
          <a:xfrm>
            <a:off x="1460311" y="1569493"/>
            <a:ext cx="7137778" cy="3166280"/>
          </a:xfrm>
          <a:prstGeom prst="rect">
            <a:avLst/>
          </a:prstGeom>
        </p:spPr>
      </p:pic>
      <p:sp>
        <p:nvSpPr>
          <p:cNvPr id="3" name="مربع نص 2"/>
          <p:cNvSpPr txBox="1"/>
          <p:nvPr/>
        </p:nvSpPr>
        <p:spPr>
          <a:xfrm>
            <a:off x="3875964" y="2852382"/>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الوصل والحذف</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3875964" y="3152633"/>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الوصل والحذف</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3875964" y="3452884"/>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3875964" y="3739487"/>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3875964" y="4039738"/>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3875964" y="4339989"/>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1528550" y="2811440"/>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وصلت (أل) مع (لغة) وحذف اللام</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528550" y="3111691"/>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وصلت (إلى) مع (ما) وحذف الألف</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542198" y="3411942"/>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وصلت (أل) مع (إله)</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555846" y="3698545"/>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وصلت (حب) مع (ذا)</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1542198" y="3998796"/>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وصلت (مثل) مع (ما) </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1528550" y="4299047"/>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وصلت (اتق) مع (</a:t>
            </a:r>
            <a:r>
              <a:rPr lang="ar-EG" sz="1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وا</a:t>
            </a: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0.gif"/>
          <p:cNvPicPr>
            <a:picLocks noChangeAspect="1"/>
          </p:cNvPicPr>
          <p:nvPr/>
        </p:nvPicPr>
        <p:blipFill>
          <a:blip r:embed="rId2">
            <a:clrChange>
              <a:clrFrom>
                <a:srgbClr val="FFFFFF"/>
              </a:clrFrom>
              <a:clrTo>
                <a:srgbClr val="FFFFFF">
                  <a:alpha val="0"/>
                </a:srgbClr>
              </a:clrTo>
            </a:clrChange>
          </a:blip>
          <a:srcRect l="5119" t="67497" r="3734" b="8060"/>
          <a:stretch>
            <a:fillRect/>
          </a:stretch>
        </p:blipFill>
        <p:spPr>
          <a:xfrm>
            <a:off x="1514902" y="2210938"/>
            <a:ext cx="7137778" cy="2664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1.gif"/>
          <p:cNvPicPr>
            <a:picLocks noChangeAspect="1"/>
          </p:cNvPicPr>
          <p:nvPr/>
        </p:nvPicPr>
        <p:blipFill>
          <a:blip r:embed="rId2">
            <a:clrChange>
              <a:clrFrom>
                <a:srgbClr val="FFFFFF"/>
              </a:clrFrom>
              <a:clrTo>
                <a:srgbClr val="FFFFFF">
                  <a:alpha val="0"/>
                </a:srgbClr>
              </a:clrTo>
            </a:clrChange>
          </a:blip>
          <a:srcRect l="3675" t="8159" r="9992" b="66485"/>
          <a:stretch>
            <a:fillRect/>
          </a:stretch>
        </p:blipFill>
        <p:spPr>
          <a:xfrm>
            <a:off x="1501254" y="2088107"/>
            <a:ext cx="7096836" cy="2756848"/>
          </a:xfrm>
          <a:prstGeom prst="rect">
            <a:avLst/>
          </a:prstGeom>
        </p:spPr>
      </p:pic>
      <p:sp>
        <p:nvSpPr>
          <p:cNvPr id="3" name="مربع نص 2"/>
          <p:cNvSpPr txBox="1"/>
          <p:nvPr/>
        </p:nvSpPr>
        <p:spPr>
          <a:xfrm>
            <a:off x="7874758" y="3589361"/>
            <a:ext cx="655093" cy="307777"/>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6182436" y="3589361"/>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حـــــــــرف</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7847462" y="3875964"/>
            <a:ext cx="655093" cy="307777"/>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أحيانًا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6155140" y="3875964"/>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اســـــــــــــــــــم</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7861110" y="4162567"/>
            <a:ext cx="655093" cy="307777"/>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إذا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6168788" y="4162567"/>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حـــــــــرف</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7861110" y="4449170"/>
            <a:ext cx="655093" cy="307777"/>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أهل</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6168788" y="4449170"/>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اسم</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5540991" y="3589361"/>
            <a:ext cx="655093" cy="307777"/>
          </a:xfrm>
          <a:prstGeom prst="rect">
            <a:avLst/>
          </a:prstGeom>
          <a:noFill/>
        </p:spPr>
        <p:txBody>
          <a:bodyPr wrap="square" rtlCol="1">
            <a:spAutoFit/>
          </a:bodyPr>
          <a:lstStyle/>
          <a:p>
            <a:pPr algn="ctr"/>
            <a:r>
              <a:rPr lang="ar-EG"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بأعدائه</a:t>
            </a:r>
            <a:endParaRPr lang="ar-SA"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مربع نص 13"/>
          <p:cNvSpPr txBox="1"/>
          <p:nvPr/>
        </p:nvSpPr>
        <p:spPr>
          <a:xfrm>
            <a:off x="3848669" y="3589361"/>
            <a:ext cx="169232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لأنها مكسورة</a:t>
            </a:r>
            <a:endParaRPr lang="ar-SA"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5513695" y="3875964"/>
            <a:ext cx="655093" cy="307777"/>
          </a:xfrm>
          <a:prstGeom prst="rect">
            <a:avLst/>
          </a:prstGeom>
          <a:noFill/>
        </p:spPr>
        <p:txBody>
          <a:bodyPr wrap="square" rtlCol="1">
            <a:spAutoFit/>
          </a:bodyPr>
          <a:lstStyle/>
          <a:p>
            <a:pPr algn="ctr"/>
            <a:r>
              <a:rPr lang="ar-EG"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بأس</a:t>
            </a:r>
            <a:endParaRPr lang="ar-SA"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مربع نص 15"/>
          <p:cNvSpPr txBox="1"/>
          <p:nvPr/>
        </p:nvSpPr>
        <p:spPr>
          <a:xfrm>
            <a:off x="3821373" y="3875964"/>
            <a:ext cx="169232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لأنها ساكنة وما قبلها مفتوح</a:t>
            </a:r>
            <a:endParaRPr lang="ar-SA"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5527343" y="4162567"/>
            <a:ext cx="655093" cy="307777"/>
          </a:xfrm>
          <a:prstGeom prst="rect">
            <a:avLst/>
          </a:prstGeom>
          <a:noFill/>
        </p:spPr>
        <p:txBody>
          <a:bodyPr wrap="square" rtlCol="1">
            <a:spAutoFit/>
          </a:bodyPr>
          <a:lstStyle/>
          <a:p>
            <a:pPr algn="ctr"/>
            <a:r>
              <a:rPr lang="ar-EG"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الشؤون</a:t>
            </a:r>
            <a:endParaRPr lang="ar-SA"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مربع نص 17"/>
          <p:cNvSpPr txBox="1"/>
          <p:nvPr/>
        </p:nvSpPr>
        <p:spPr>
          <a:xfrm>
            <a:off x="3835021" y="4162567"/>
            <a:ext cx="169232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لأنها ساكنة وما قبلها مضموم</a:t>
            </a:r>
            <a:endParaRPr lang="ar-SA"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5527343" y="4449170"/>
            <a:ext cx="655093" cy="307777"/>
          </a:xfrm>
          <a:prstGeom prst="rect">
            <a:avLst/>
          </a:prstGeom>
          <a:noFill/>
        </p:spPr>
        <p:txBody>
          <a:bodyPr wrap="square" rtlCol="1">
            <a:spAutoFit/>
          </a:bodyPr>
          <a:lstStyle/>
          <a:p>
            <a:pPr algn="ctr"/>
            <a:r>
              <a:rPr lang="ar-EG"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التأثير</a:t>
            </a:r>
            <a:endParaRPr lang="ar-SA"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مربع نص 19"/>
          <p:cNvSpPr txBox="1"/>
          <p:nvPr/>
        </p:nvSpPr>
        <p:spPr>
          <a:xfrm>
            <a:off x="3835021" y="4449170"/>
            <a:ext cx="169232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لأنها ساكنة وما قبلها مفتوح</a:t>
            </a:r>
            <a:endParaRPr lang="ar-SA"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3207224" y="3589361"/>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err="1">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يرزء</a:t>
            </a:r>
            <a:endParaRPr lang="ar-SA" sz="14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1514902" y="3589361"/>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 ما قبلها مفتوح</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مربع نص 22"/>
          <p:cNvSpPr txBox="1"/>
          <p:nvPr/>
        </p:nvSpPr>
        <p:spPr>
          <a:xfrm>
            <a:off x="3179928" y="3875964"/>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البلاء</a:t>
            </a:r>
            <a:endParaRPr lang="ar-SA" sz="14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مربع نص 23"/>
          <p:cNvSpPr txBox="1"/>
          <p:nvPr/>
        </p:nvSpPr>
        <p:spPr>
          <a:xfrm>
            <a:off x="1487606" y="3875964"/>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 ما قبلها ساكن</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 name="مربع نص 24"/>
          <p:cNvSpPr txBox="1"/>
          <p:nvPr/>
        </p:nvSpPr>
        <p:spPr>
          <a:xfrm>
            <a:off x="3193576" y="4162567"/>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علمائها</a:t>
            </a:r>
            <a:endParaRPr lang="ar-SA" sz="14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مربع نص 25"/>
          <p:cNvSpPr txBox="1"/>
          <p:nvPr/>
        </p:nvSpPr>
        <p:spPr>
          <a:xfrm>
            <a:off x="1501254" y="4162567"/>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لأنها مكسورة</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مربع نص 26"/>
          <p:cNvSpPr txBox="1"/>
          <p:nvPr/>
        </p:nvSpPr>
        <p:spPr>
          <a:xfrm>
            <a:off x="3193576" y="4449170"/>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4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بأعدائه</a:t>
            </a:r>
            <a:endParaRPr lang="ar-SA" sz="14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مربع نص 27"/>
          <p:cNvSpPr txBox="1"/>
          <p:nvPr/>
        </p:nvSpPr>
        <p:spPr>
          <a:xfrm>
            <a:off x="1501254" y="4449170"/>
            <a:ext cx="169232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لأنها مكسورة</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 to="" calcmode="lin" valueType="num">
                                      <p:cBhvr>
                                        <p:cTn id="127" dur="1" fill="hold"/>
                                        <p:tgtEl>
                                          <p:spTgt spid="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1.gif"/>
          <p:cNvPicPr>
            <a:picLocks noChangeAspect="1"/>
          </p:cNvPicPr>
          <p:nvPr/>
        </p:nvPicPr>
        <p:blipFill>
          <a:blip r:embed="rId2">
            <a:clrChange>
              <a:clrFrom>
                <a:srgbClr val="FFFFFF"/>
              </a:clrFrom>
              <a:clrTo>
                <a:srgbClr val="FFFFFF">
                  <a:alpha val="0"/>
                </a:srgbClr>
              </a:clrTo>
            </a:clrChange>
          </a:blip>
          <a:srcRect l="3675" t="35649" r="9992" b="26819"/>
          <a:stretch>
            <a:fillRect/>
          </a:stretch>
        </p:blipFill>
        <p:spPr>
          <a:xfrm>
            <a:off x="1514902" y="1473959"/>
            <a:ext cx="7096836" cy="4080680"/>
          </a:xfrm>
          <a:prstGeom prst="rect">
            <a:avLst/>
          </a:prstGeom>
        </p:spPr>
      </p:pic>
      <p:sp>
        <p:nvSpPr>
          <p:cNvPr id="3" name="مربع نص 2"/>
          <p:cNvSpPr txBox="1"/>
          <p:nvPr/>
        </p:nvSpPr>
        <p:spPr>
          <a:xfrm>
            <a:off x="7478975" y="2688610"/>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خطا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4913195" y="2715904"/>
            <a:ext cx="2483889"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أصلها ثلاثة حروف</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7451679" y="2975213"/>
            <a:ext cx="982638" cy="307774"/>
          </a:xfrm>
          <a:prstGeom prst="rect">
            <a:avLst/>
          </a:prstGeom>
          <a:noFill/>
        </p:spPr>
        <p:txBody>
          <a:bodyPr wrap="square" rtlCol="1">
            <a:spAutoFit/>
          </a:bodyPr>
          <a:lstStyle/>
          <a:p>
            <a:pPr algn="ctr"/>
            <a:r>
              <a:rPr lang="ar-EG" sz="1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العدا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4885899" y="3002507"/>
            <a:ext cx="2483889"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أصلها ثلاث حروف</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7465327" y="3261816"/>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دنا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4899547" y="3289110"/>
            <a:ext cx="2483889"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أصلها يدنو</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3957853" y="2702257"/>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رأى</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1596789" y="2715904"/>
            <a:ext cx="2361061"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أصلها ياء</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930557" y="2988860"/>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كبرى</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569493" y="3002507"/>
            <a:ext cx="2361061"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أكثر من ثلاثة</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3944205" y="3275463"/>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الأهدى</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1583141" y="3289110"/>
            <a:ext cx="2361061"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أكثر من ثلاثة</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7519918" y="4572001"/>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للأم</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6045959" y="4612943"/>
            <a:ext cx="1446660"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الألف</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7492622" y="4858604"/>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للشعوب</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0" name="مربع نص 19"/>
          <p:cNvSpPr txBox="1"/>
          <p:nvPr/>
        </p:nvSpPr>
        <p:spPr>
          <a:xfrm>
            <a:off x="6018663" y="4899546"/>
            <a:ext cx="1446660"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الألف</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مربع نص 20"/>
          <p:cNvSpPr txBox="1"/>
          <p:nvPr/>
        </p:nvSpPr>
        <p:spPr>
          <a:xfrm>
            <a:off x="7506270" y="5145207"/>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ممن</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2" name="مربع نص 21"/>
          <p:cNvSpPr txBox="1"/>
          <p:nvPr/>
        </p:nvSpPr>
        <p:spPr>
          <a:xfrm>
            <a:off x="6032311" y="5186149"/>
            <a:ext cx="1446660"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النون</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مربع نص 22"/>
          <p:cNvSpPr txBox="1"/>
          <p:nvPr/>
        </p:nvSpPr>
        <p:spPr>
          <a:xfrm>
            <a:off x="5117912" y="4599296"/>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مثلا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مربع نص 23"/>
          <p:cNvSpPr txBox="1"/>
          <p:nvPr/>
        </p:nvSpPr>
        <p:spPr>
          <a:xfrm>
            <a:off x="3643953" y="4612942"/>
            <a:ext cx="1446660"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ألف التنوين</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 name="مربع نص 24"/>
          <p:cNvSpPr txBox="1"/>
          <p:nvPr/>
        </p:nvSpPr>
        <p:spPr>
          <a:xfrm>
            <a:off x="5090616" y="4885899"/>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حادوا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6" name="مربع نص 25"/>
          <p:cNvSpPr txBox="1"/>
          <p:nvPr/>
        </p:nvSpPr>
        <p:spPr>
          <a:xfrm>
            <a:off x="3616657" y="4899545"/>
            <a:ext cx="1446660"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ألف فارقة</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مربع نص 26"/>
          <p:cNvSpPr txBox="1"/>
          <p:nvPr/>
        </p:nvSpPr>
        <p:spPr>
          <a:xfrm>
            <a:off x="5104264" y="5172502"/>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جفوا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8" name="مربع نص 27"/>
          <p:cNvSpPr txBox="1"/>
          <p:nvPr/>
        </p:nvSpPr>
        <p:spPr>
          <a:xfrm>
            <a:off x="3630305" y="5186148"/>
            <a:ext cx="1446660"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ألف فارقة</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9" name="مربع نص 28"/>
          <p:cNvSpPr txBox="1"/>
          <p:nvPr/>
        </p:nvSpPr>
        <p:spPr>
          <a:xfrm>
            <a:off x="2579426" y="4585647"/>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كما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0" name="مربع نص 29"/>
          <p:cNvSpPr txBox="1"/>
          <p:nvPr/>
        </p:nvSpPr>
        <p:spPr>
          <a:xfrm>
            <a:off x="1596789" y="4612945"/>
            <a:ext cx="955338" cy="307777"/>
          </a:xfrm>
          <a:prstGeom prst="rect">
            <a:avLst/>
          </a:prstGeom>
          <a:noFill/>
        </p:spPr>
        <p:txBody>
          <a:bodyPr wrap="square" rtlCol="1">
            <a:spAutoFit/>
          </a:bodyPr>
          <a:lstStyle/>
          <a:p>
            <a:pPr algn="ctr"/>
            <a:r>
              <a:rPr lang="ar-EG" sz="1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كــ</a:t>
            </a: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ما</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1" name="مربع نص 30"/>
          <p:cNvSpPr txBox="1"/>
          <p:nvPr/>
        </p:nvSpPr>
        <p:spPr>
          <a:xfrm>
            <a:off x="2552130" y="4872250"/>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مما</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2" name="مربع نص 31"/>
          <p:cNvSpPr txBox="1"/>
          <p:nvPr/>
        </p:nvSpPr>
        <p:spPr>
          <a:xfrm>
            <a:off x="1569493" y="4899548"/>
            <a:ext cx="955338"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 ما</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3" name="مربع نص 32"/>
          <p:cNvSpPr txBox="1"/>
          <p:nvPr/>
        </p:nvSpPr>
        <p:spPr>
          <a:xfrm>
            <a:off x="2565778" y="5158853"/>
            <a:ext cx="982638" cy="307774"/>
          </a:xfrm>
          <a:prstGeom prst="rect">
            <a:avLst/>
          </a:prstGeom>
          <a:noFill/>
        </p:spPr>
        <p:txBody>
          <a:bodyPr wrap="square" rtlCol="1">
            <a:spAutoFit/>
          </a:bodyPr>
          <a:lstStyle/>
          <a:p>
            <a:pPr algn="ctr"/>
            <a:r>
              <a:rPr lang="ar-EG"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ممن</a:t>
            </a:r>
            <a:endParaRPr lang="ar-SA"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4" name="مربع نص 33"/>
          <p:cNvSpPr txBox="1"/>
          <p:nvPr/>
        </p:nvSpPr>
        <p:spPr>
          <a:xfrm>
            <a:off x="1583141" y="5186151"/>
            <a:ext cx="955338"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 من</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 to="" calcmode="lin" valueType="num">
                                      <p:cBhvr>
                                        <p:cTn id="127" dur="1" fill="hold"/>
                                        <p:tgtEl>
                                          <p:spTgt spid="28"/>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9"/>
                                        </p:tgtEl>
                                        <p:attrNameLst>
                                          <p:attrName>style.visibility</p:attrName>
                                        </p:attrNameLst>
                                      </p:cBhvr>
                                      <p:to>
                                        <p:strVal val="visible"/>
                                      </p:to>
                                    </p:set>
                                    <p:anim to="" calcmode="lin" valueType="num">
                                      <p:cBhvr>
                                        <p:cTn id="132" dur="1" fill="hold"/>
                                        <p:tgtEl>
                                          <p:spTgt spid="29"/>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anim to="" calcmode="lin" valueType="num">
                                      <p:cBhvr>
                                        <p:cTn id="137" dur="1" fill="hold"/>
                                        <p:tgtEl>
                                          <p:spTgt spid="30"/>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anim to="" calcmode="lin" valueType="num">
                                      <p:cBhvr>
                                        <p:cTn id="142" dur="1" fill="hold"/>
                                        <p:tgtEl>
                                          <p:spTgt spid="31"/>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32"/>
                                        </p:tgtEl>
                                        <p:attrNameLst>
                                          <p:attrName>style.visibility</p:attrName>
                                        </p:attrNameLst>
                                      </p:cBhvr>
                                      <p:to>
                                        <p:strVal val="visible"/>
                                      </p:to>
                                    </p:set>
                                    <p:anim to="" calcmode="lin" valueType="num">
                                      <p:cBhvr>
                                        <p:cTn id="147" dur="1" fill="hold"/>
                                        <p:tgtEl>
                                          <p:spTgt spid="32"/>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33"/>
                                        </p:tgtEl>
                                        <p:attrNameLst>
                                          <p:attrName>style.visibility</p:attrName>
                                        </p:attrNameLst>
                                      </p:cBhvr>
                                      <p:to>
                                        <p:strVal val="visible"/>
                                      </p:to>
                                    </p:set>
                                    <p:anim to="" calcmode="lin" valueType="num">
                                      <p:cBhvr>
                                        <p:cTn id="152" dur="1" fill="hold"/>
                                        <p:tgtEl>
                                          <p:spTgt spid="33"/>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34"/>
                                        </p:tgtEl>
                                        <p:attrNameLst>
                                          <p:attrName>style.visibility</p:attrName>
                                        </p:attrNameLst>
                                      </p:cBhvr>
                                      <p:to>
                                        <p:strVal val="visible"/>
                                      </p:to>
                                    </p:set>
                                    <p:anim to="" calcmode="lin" valueType="num">
                                      <p:cBhvr>
                                        <p:cTn id="157" dur="1" fill="hold"/>
                                        <p:tgtEl>
                                          <p:spTgt spid="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1.gif"/>
          <p:cNvPicPr>
            <a:picLocks noChangeAspect="1"/>
          </p:cNvPicPr>
          <p:nvPr/>
        </p:nvPicPr>
        <p:blipFill>
          <a:blip r:embed="rId2">
            <a:clrChange>
              <a:clrFrom>
                <a:srgbClr val="FFFFFF"/>
              </a:clrFrom>
              <a:clrTo>
                <a:srgbClr val="FFFFFF">
                  <a:alpha val="0"/>
                </a:srgbClr>
              </a:clrTo>
            </a:clrChange>
          </a:blip>
          <a:srcRect l="3675" t="74688" r="9992" b="7662"/>
          <a:stretch>
            <a:fillRect/>
          </a:stretch>
        </p:blipFill>
        <p:spPr>
          <a:xfrm>
            <a:off x="1528550" y="2504364"/>
            <a:ext cx="7096836" cy="1919008"/>
          </a:xfrm>
          <a:prstGeom prst="rect">
            <a:avLst/>
          </a:prstGeom>
        </p:spPr>
      </p:pic>
      <p:sp>
        <p:nvSpPr>
          <p:cNvPr id="3" name="مربع نص 2"/>
          <p:cNvSpPr txBox="1"/>
          <p:nvPr/>
        </p:nvSpPr>
        <p:spPr>
          <a:xfrm>
            <a:off x="7137779" y="3138985"/>
            <a:ext cx="900752"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بأعدائه</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6073254" y="3125337"/>
            <a:ext cx="900752"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محبيه</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4544702" y="3125337"/>
            <a:ext cx="900752" cy="338554"/>
          </a:xfrm>
          <a:prstGeom prst="rect">
            <a:avLst/>
          </a:prstGeom>
          <a:noFill/>
        </p:spPr>
        <p:txBody>
          <a:bodyPr wrap="square" rtlCol="1">
            <a:spAutoFit/>
          </a:bodyPr>
          <a:lstStyle/>
          <a:p>
            <a:pPr algn="ctr"/>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المصيرية</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3766781" y="3125337"/>
            <a:ext cx="805219" cy="338554"/>
          </a:xfrm>
          <a:prstGeom prst="rect">
            <a:avLst/>
          </a:prstGeom>
          <a:noFill/>
        </p:spPr>
        <p:txBody>
          <a:bodyPr wrap="square" rtlCol="1">
            <a:spAutoFit/>
          </a:bodyPr>
          <a:lstStyle/>
          <a:p>
            <a:pPr algn="ctr"/>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قاطبة</a:t>
            </a:r>
            <a:endParaRPr lang="ar-SA"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2947916" y="3125338"/>
            <a:ext cx="805219" cy="338554"/>
          </a:xfrm>
          <a:prstGeom prst="rect">
            <a:avLst/>
          </a:prstGeom>
          <a:noFill/>
        </p:spPr>
        <p:txBody>
          <a:bodyPr wrap="squar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1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كلمات</a:t>
            </a:r>
            <a:endParaRPr lang="ar-SA" sz="1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8" name="مربع نص 7"/>
          <p:cNvSpPr txBox="1"/>
          <p:nvPr/>
        </p:nvSpPr>
        <p:spPr>
          <a:xfrm>
            <a:off x="2265531" y="3125339"/>
            <a:ext cx="805219" cy="338554"/>
          </a:xfrm>
          <a:prstGeom prst="rect">
            <a:avLst/>
          </a:prstGeom>
          <a:noFill/>
        </p:spPr>
        <p:txBody>
          <a:bodyPr wrap="squar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1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مقترنات</a:t>
            </a:r>
            <a:endParaRPr lang="ar-SA" sz="1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مربع نص 8"/>
          <p:cNvSpPr txBox="1"/>
          <p:nvPr/>
        </p:nvSpPr>
        <p:spPr>
          <a:xfrm>
            <a:off x="1596794" y="3111692"/>
            <a:ext cx="805219" cy="338554"/>
          </a:xfrm>
          <a:prstGeom prst="rect">
            <a:avLst/>
          </a:prstGeom>
          <a:noFill/>
        </p:spPr>
        <p:txBody>
          <a:bodyPr wrap="squar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1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تجاوزات</a:t>
            </a:r>
            <a:endParaRPr lang="ar-SA" sz="1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0" name="مربع نص 9"/>
          <p:cNvSpPr txBox="1"/>
          <p:nvPr/>
        </p:nvSpPr>
        <p:spPr>
          <a:xfrm>
            <a:off x="1610436" y="3439236"/>
            <a:ext cx="391690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الهاء ليست منقوطة – التاء المربوطة هاء منقوطة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610436" y="3725839"/>
            <a:ext cx="361665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الهاء في حين </a:t>
            </a:r>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السكت</a:t>
            </a: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هاء</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6523630" y="4012445"/>
            <a:ext cx="197892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الهاء في حين الحركة.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4544705" y="4012445"/>
            <a:ext cx="197892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التاء المربوطة: هاء</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2565780" y="4026093"/>
            <a:ext cx="197892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التاء المربوطة: تاء.</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duotone>
              <a:schemeClr val="accent2">
                <a:shade val="45000"/>
                <a:satMod val="135000"/>
              </a:schemeClr>
              <a:prstClr val="white"/>
            </a:duotone>
          </a:blip>
          <a:srcRect l="9376" t="18308" r="20306" b="78231"/>
          <a:stretch>
            <a:fillRect/>
          </a:stretch>
        </p:blipFill>
        <p:spPr>
          <a:xfrm>
            <a:off x="1310184" y="1473957"/>
            <a:ext cx="6905768" cy="423082"/>
          </a:xfrm>
          <a:prstGeom prst="rect">
            <a:avLst/>
          </a:prstGeom>
        </p:spPr>
      </p:pic>
      <p:pic>
        <p:nvPicPr>
          <p:cNvPr id="3" name="صورة 2" descr="0061.gif"/>
          <p:cNvPicPr>
            <a:picLocks noChangeAspect="1"/>
          </p:cNvPicPr>
          <p:nvPr/>
        </p:nvPicPr>
        <p:blipFill>
          <a:blip r:embed="rId2">
            <a:duotone>
              <a:schemeClr val="accent4">
                <a:shade val="45000"/>
                <a:satMod val="135000"/>
              </a:schemeClr>
              <a:prstClr val="white"/>
            </a:duotone>
          </a:blip>
          <a:srcRect l="9376" t="21657" r="18777" b="71756"/>
          <a:stretch>
            <a:fillRect/>
          </a:stretch>
        </p:blipFill>
        <p:spPr>
          <a:xfrm>
            <a:off x="1310184" y="1883391"/>
            <a:ext cx="7055894" cy="805218"/>
          </a:xfrm>
          <a:prstGeom prst="rect">
            <a:avLst/>
          </a:prstGeom>
        </p:spPr>
      </p:pic>
      <p:pic>
        <p:nvPicPr>
          <p:cNvPr id="4" name="صورة 3" descr="0061.gif"/>
          <p:cNvPicPr>
            <a:picLocks noChangeAspect="1"/>
          </p:cNvPicPr>
          <p:nvPr/>
        </p:nvPicPr>
        <p:blipFill>
          <a:blip r:embed="rId2">
            <a:duotone>
              <a:schemeClr val="accent6">
                <a:shade val="45000"/>
                <a:satMod val="135000"/>
              </a:schemeClr>
              <a:prstClr val="white"/>
            </a:duotone>
          </a:blip>
          <a:srcRect l="9376" t="28244" r="14330" b="67848"/>
          <a:stretch>
            <a:fillRect/>
          </a:stretch>
        </p:blipFill>
        <p:spPr>
          <a:xfrm>
            <a:off x="1310184" y="2688609"/>
            <a:ext cx="7492621" cy="477672"/>
          </a:xfrm>
          <a:prstGeom prst="rect">
            <a:avLst/>
          </a:prstGeom>
        </p:spPr>
      </p:pic>
      <p:pic>
        <p:nvPicPr>
          <p:cNvPr id="5" name="صورة 4" descr="0061.gif"/>
          <p:cNvPicPr>
            <a:picLocks noChangeAspect="1"/>
          </p:cNvPicPr>
          <p:nvPr/>
        </p:nvPicPr>
        <p:blipFill>
          <a:blip r:embed="rId2">
            <a:duotone>
              <a:schemeClr val="accent1">
                <a:shade val="45000"/>
                <a:satMod val="135000"/>
              </a:schemeClr>
              <a:prstClr val="white"/>
            </a:duotone>
          </a:blip>
          <a:srcRect l="9376" t="31928" r="14330" b="64834"/>
          <a:stretch>
            <a:fillRect/>
          </a:stretch>
        </p:blipFill>
        <p:spPr>
          <a:xfrm>
            <a:off x="1310184" y="3138985"/>
            <a:ext cx="7492621" cy="395785"/>
          </a:xfrm>
          <a:prstGeom prst="rect">
            <a:avLst/>
          </a:prstGeom>
        </p:spPr>
      </p:pic>
      <p:pic>
        <p:nvPicPr>
          <p:cNvPr id="6" name="صورة 5" descr="0061.gif"/>
          <p:cNvPicPr>
            <a:picLocks noChangeAspect="1"/>
          </p:cNvPicPr>
          <p:nvPr/>
        </p:nvPicPr>
        <p:blipFill>
          <a:blip r:embed="rId2">
            <a:duotone>
              <a:schemeClr val="accent5">
                <a:shade val="45000"/>
                <a:satMod val="135000"/>
              </a:schemeClr>
              <a:prstClr val="white"/>
            </a:duotone>
          </a:blip>
          <a:srcRect l="9376" t="34943" r="14330" b="61707"/>
          <a:stretch>
            <a:fillRect/>
          </a:stretch>
        </p:blipFill>
        <p:spPr>
          <a:xfrm>
            <a:off x="1310184" y="3507475"/>
            <a:ext cx="7492621" cy="409432"/>
          </a:xfrm>
          <a:prstGeom prst="rect">
            <a:avLst/>
          </a:prstGeom>
        </p:spPr>
      </p:pic>
      <p:pic>
        <p:nvPicPr>
          <p:cNvPr id="7" name="صورة 6" descr="0061.gif"/>
          <p:cNvPicPr>
            <a:picLocks noChangeAspect="1"/>
          </p:cNvPicPr>
          <p:nvPr/>
        </p:nvPicPr>
        <p:blipFill>
          <a:blip r:embed="rId2">
            <a:duotone>
              <a:schemeClr val="accent5">
                <a:shade val="45000"/>
                <a:satMod val="135000"/>
              </a:schemeClr>
              <a:prstClr val="white"/>
            </a:duotone>
          </a:blip>
          <a:srcRect l="9376" t="38404" r="14330" b="58358"/>
          <a:stretch>
            <a:fillRect/>
          </a:stretch>
        </p:blipFill>
        <p:spPr>
          <a:xfrm>
            <a:off x="1310184" y="3930555"/>
            <a:ext cx="7492621" cy="395785"/>
          </a:xfrm>
          <a:prstGeom prst="rect">
            <a:avLst/>
          </a:prstGeom>
        </p:spPr>
      </p:pic>
      <p:pic>
        <p:nvPicPr>
          <p:cNvPr id="8" name="صورة 7" descr="0061.gif"/>
          <p:cNvPicPr>
            <a:picLocks noChangeAspect="1"/>
          </p:cNvPicPr>
          <p:nvPr/>
        </p:nvPicPr>
        <p:blipFill>
          <a:blip r:embed="rId2">
            <a:duotone>
              <a:schemeClr val="accent5">
                <a:shade val="45000"/>
                <a:satMod val="135000"/>
              </a:schemeClr>
              <a:prstClr val="white"/>
            </a:duotone>
          </a:blip>
          <a:srcRect l="9376" t="41530" r="14330" b="55232"/>
          <a:stretch>
            <a:fillRect/>
          </a:stretch>
        </p:blipFill>
        <p:spPr>
          <a:xfrm>
            <a:off x="1310184" y="4312693"/>
            <a:ext cx="7492621" cy="395785"/>
          </a:xfrm>
          <a:prstGeom prst="rect">
            <a:avLst/>
          </a:prstGeom>
        </p:spPr>
      </p:pic>
      <p:pic>
        <p:nvPicPr>
          <p:cNvPr id="9" name="صورة 8" descr="0061.gif"/>
          <p:cNvPicPr>
            <a:picLocks noChangeAspect="1"/>
          </p:cNvPicPr>
          <p:nvPr/>
        </p:nvPicPr>
        <p:blipFill>
          <a:blip r:embed="rId2">
            <a:duotone>
              <a:schemeClr val="accent5">
                <a:shade val="45000"/>
                <a:satMod val="135000"/>
              </a:schemeClr>
              <a:prstClr val="white"/>
            </a:duotone>
          </a:blip>
          <a:srcRect l="9376" t="44991" r="14330" b="51883"/>
          <a:stretch>
            <a:fillRect/>
          </a:stretch>
        </p:blipFill>
        <p:spPr>
          <a:xfrm>
            <a:off x="1310184" y="4735773"/>
            <a:ext cx="7492621" cy="382137"/>
          </a:xfrm>
          <a:prstGeom prst="rect">
            <a:avLst/>
          </a:prstGeom>
        </p:spPr>
      </p:pic>
      <p:pic>
        <p:nvPicPr>
          <p:cNvPr id="10" name="صورة 9" descr="0061.gif"/>
          <p:cNvPicPr>
            <a:picLocks noChangeAspect="1"/>
          </p:cNvPicPr>
          <p:nvPr/>
        </p:nvPicPr>
        <p:blipFill>
          <a:blip r:embed="rId2">
            <a:duotone>
              <a:schemeClr val="accent1">
                <a:shade val="45000"/>
                <a:satMod val="135000"/>
              </a:schemeClr>
              <a:prstClr val="white"/>
            </a:duotone>
          </a:blip>
          <a:srcRect l="9376" t="48564" r="14330" b="44625"/>
          <a:stretch>
            <a:fillRect/>
          </a:stretch>
        </p:blipFill>
        <p:spPr>
          <a:xfrm>
            <a:off x="1310184" y="5172501"/>
            <a:ext cx="7492621" cy="832516"/>
          </a:xfrm>
          <a:prstGeom prst="rect">
            <a:avLst/>
          </a:prstGeom>
        </p:spPr>
      </p:pic>
      <p:pic>
        <p:nvPicPr>
          <p:cNvPr id="11" name="صورة 10" descr="صورة4.gif"/>
          <p:cNvPicPr/>
          <p:nvPr/>
        </p:nvPicPr>
        <p:blipFill>
          <a:blip r:embed="rId3">
            <a:duotone>
              <a:prstClr val="black"/>
              <a:schemeClr val="accent2">
                <a:tint val="45000"/>
                <a:satMod val="400000"/>
              </a:schemeClr>
            </a:duotone>
          </a:blip>
          <a:stretch>
            <a:fillRect/>
          </a:stretch>
        </p:blipFill>
        <p:spPr>
          <a:xfrm>
            <a:off x="8300621" y="1519170"/>
            <a:ext cx="339090" cy="323850"/>
          </a:xfrm>
          <a:prstGeom prst="rect">
            <a:avLst/>
          </a:prstGeom>
        </p:spPr>
      </p:pic>
      <p:sp>
        <p:nvSpPr>
          <p:cNvPr id="13" name="مستطيل ذو زوايا قطرية مستديرة 12"/>
          <p:cNvSpPr/>
          <p:nvPr/>
        </p:nvSpPr>
        <p:spPr>
          <a:xfrm rot="19645814">
            <a:off x="1027494" y="1187812"/>
            <a:ext cx="1710510"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1" anchor="ctr"/>
          <a:lstStyle/>
          <a:p>
            <a:pPr algn="ctr"/>
            <a:r>
              <a:rPr lang="ar-EG"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mj-cs"/>
              </a:rPr>
              <a:t>نشاطات التعلم</a:t>
            </a:r>
            <a:endPar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mj-cs"/>
            </a:endParaRPr>
          </a:p>
        </p:txBody>
      </p:sp>
      <p:sp>
        <p:nvSpPr>
          <p:cNvPr id="14" name="مربع نص 13"/>
          <p:cNvSpPr txBox="1"/>
          <p:nvPr/>
        </p:nvSpPr>
        <p:spPr>
          <a:xfrm>
            <a:off x="4285397" y="186974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3439236" y="185609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7287904" y="222458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6237027" y="271590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3398292"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842448"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7042245" y="391690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5813946"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5172501" y="4312691"/>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مربع نص 22"/>
          <p:cNvSpPr txBox="1"/>
          <p:nvPr/>
        </p:nvSpPr>
        <p:spPr>
          <a:xfrm>
            <a:off x="5718411" y="4667533"/>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مربع نص 23"/>
          <p:cNvSpPr txBox="1"/>
          <p:nvPr/>
        </p:nvSpPr>
        <p:spPr>
          <a:xfrm>
            <a:off x="7574507"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7574507" y="388961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مربع نص 25"/>
          <p:cNvSpPr txBox="1"/>
          <p:nvPr/>
        </p:nvSpPr>
        <p:spPr>
          <a:xfrm>
            <a:off x="7588155" y="428539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مربع نص 26"/>
          <p:cNvSpPr txBox="1"/>
          <p:nvPr/>
        </p:nvSpPr>
        <p:spPr>
          <a:xfrm>
            <a:off x="7588155" y="466753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مربع نص 27"/>
          <p:cNvSpPr txBox="1"/>
          <p:nvPr/>
        </p:nvSpPr>
        <p:spPr>
          <a:xfrm>
            <a:off x="5431808"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مربع نص 28"/>
          <p:cNvSpPr txBox="1"/>
          <p:nvPr/>
        </p:nvSpPr>
        <p:spPr>
          <a:xfrm>
            <a:off x="4653886"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مربع نص 29"/>
          <p:cNvSpPr txBox="1"/>
          <p:nvPr/>
        </p:nvSpPr>
        <p:spPr>
          <a:xfrm>
            <a:off x="7206017" y="5595583"/>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to="" calcmode="lin" valueType="num">
                                      <p:cBhvr>
                                        <p:cTn id="37" dur="1" fill="hold"/>
                                        <p:tgtEl>
                                          <p:spTgt spid="1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to="" calcmode="lin" valueType="num">
                                      <p:cBhvr>
                                        <p:cTn id="62" dur="1" fill="hold"/>
                                        <p:tgtEl>
                                          <p:spTgt spid="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to="" calcmode="lin" valueType="num">
                                      <p:cBhvr>
                                        <p:cTn id="67" dur="1" fill="hold"/>
                                        <p:tgtEl>
                                          <p:spTgt spid="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to="" calcmode="lin" valueType="num">
                                      <p:cBhvr>
                                        <p:cTn id="72" dur="1" fill="hold"/>
                                        <p:tgtEl>
                                          <p:spTgt spid="2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to="" calcmode="lin" valueType="num">
                                      <p:cBhvr>
                                        <p:cTn id="77" dur="1" fill="hold"/>
                                        <p:tgtEl>
                                          <p:spTgt spid="2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 to="" calcmode="lin" valueType="num">
                                      <p:cBhvr>
                                        <p:cTn id="82" dur="1" fill="hold"/>
                                        <p:tgtEl>
                                          <p:spTgt spid="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to="" calcmode="lin" valueType="num">
                                      <p:cBhvr>
                                        <p:cTn id="87" dur="1" fill="hold"/>
                                        <p:tgtEl>
                                          <p:spTgt spid="25"/>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to="" calcmode="lin" valueType="num">
                                      <p:cBhvr>
                                        <p:cTn id="92" dur="1" fill="hold"/>
                                        <p:tgtEl>
                                          <p:spTgt spid="2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 to="" calcmode="lin" valueType="num">
                                      <p:cBhvr>
                                        <p:cTn id="97" dur="1" fill="hold"/>
                                        <p:tgtEl>
                                          <p:spTgt spid="8"/>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to="" calcmode="lin" valueType="num">
                                      <p:cBhvr>
                                        <p:cTn id="102" dur="1" fill="hold"/>
                                        <p:tgtEl>
                                          <p:spTgt spid="26"/>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nodeType="clickEffect">
                                  <p:stCondLst>
                                    <p:cond delay="0"/>
                                  </p:stCondLst>
                                  <p:childTnLst>
                                    <p:set>
                                      <p:cBhvr>
                                        <p:cTn id="111" dur="1" fill="hold">
                                          <p:stCondLst>
                                            <p:cond delay="0"/>
                                          </p:stCondLst>
                                        </p:cTn>
                                        <p:tgtEl>
                                          <p:spTgt spid="9"/>
                                        </p:tgtEl>
                                        <p:attrNameLst>
                                          <p:attrName>style.visibility</p:attrName>
                                        </p:attrNameLst>
                                      </p:cBhvr>
                                      <p:to>
                                        <p:strVal val="visible"/>
                                      </p:to>
                                    </p:set>
                                    <p:anim to="" calcmode="lin" valueType="num">
                                      <p:cBhvr>
                                        <p:cTn id="112" dur="1" fill="hold"/>
                                        <p:tgtEl>
                                          <p:spTgt spid="9"/>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 to="" calcmode="lin" valueType="num">
                                      <p:cBhvr>
                                        <p:cTn id="117" dur="1" fill="hold"/>
                                        <p:tgtEl>
                                          <p:spTgt spid="27"/>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 to="" calcmode="lin" valueType="num">
                                      <p:cBhvr>
                                        <p:cTn id="122" dur="1" fill="hold"/>
                                        <p:tgtEl>
                                          <p:spTgt spid="23"/>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nodeType="clickEffect">
                                  <p:stCondLst>
                                    <p:cond delay="0"/>
                                  </p:stCondLst>
                                  <p:childTnLst>
                                    <p:set>
                                      <p:cBhvr>
                                        <p:cTn id="126" dur="1" fill="hold">
                                          <p:stCondLst>
                                            <p:cond delay="0"/>
                                          </p:stCondLst>
                                        </p:cTn>
                                        <p:tgtEl>
                                          <p:spTgt spid="10"/>
                                        </p:tgtEl>
                                        <p:attrNameLst>
                                          <p:attrName>style.visibility</p:attrName>
                                        </p:attrNameLst>
                                      </p:cBhvr>
                                      <p:to>
                                        <p:strVal val="visible"/>
                                      </p:to>
                                    </p:set>
                                    <p:anim to="" calcmode="lin" valueType="num">
                                      <p:cBhvr>
                                        <p:cTn id="127" dur="1" fill="hold"/>
                                        <p:tgtEl>
                                          <p:spTgt spid="10"/>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 to="" calcmode="lin" valueType="num">
                                      <p:cBhvr>
                                        <p:cTn id="132" dur="1" fill="hold"/>
                                        <p:tgtEl>
                                          <p:spTgt spid="28"/>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9"/>
                                        </p:tgtEl>
                                        <p:attrNameLst>
                                          <p:attrName>style.visibility</p:attrName>
                                        </p:attrNameLst>
                                      </p:cBhvr>
                                      <p:to>
                                        <p:strVal val="visible"/>
                                      </p:to>
                                    </p:set>
                                    <p:anim to="" calcmode="lin" valueType="num">
                                      <p:cBhvr>
                                        <p:cTn id="137" dur="1" fill="hold"/>
                                        <p:tgtEl>
                                          <p:spTgt spid="29"/>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 to="" calcmode="lin" valueType="num">
                                      <p:cBhvr>
                                        <p:cTn id="142" dur="1" fill="hold"/>
                                        <p:tgtEl>
                                          <p:spTgt spid="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2.gif"/>
          <p:cNvPicPr>
            <a:picLocks noChangeAspect="1"/>
          </p:cNvPicPr>
          <p:nvPr/>
        </p:nvPicPr>
        <p:blipFill>
          <a:blip r:embed="rId2">
            <a:clrChange>
              <a:clrFrom>
                <a:srgbClr val="FFFFFF"/>
              </a:clrFrom>
              <a:clrTo>
                <a:srgbClr val="FFFFFF">
                  <a:alpha val="0"/>
                </a:srgbClr>
              </a:clrTo>
            </a:clrChange>
          </a:blip>
          <a:srcRect l="5396" t="8159" r="5119" b="47065"/>
          <a:stretch>
            <a:fillRect/>
          </a:stretch>
        </p:blipFill>
        <p:spPr>
          <a:xfrm>
            <a:off x="1924332" y="1460309"/>
            <a:ext cx="6564574" cy="4572845"/>
          </a:xfrm>
          <a:prstGeom prst="rect">
            <a:avLst/>
          </a:prstGeom>
        </p:spPr>
      </p:pic>
      <p:sp>
        <p:nvSpPr>
          <p:cNvPr id="3" name="مربع نص 2"/>
          <p:cNvSpPr txBox="1"/>
          <p:nvPr/>
        </p:nvSpPr>
        <p:spPr>
          <a:xfrm>
            <a:off x="4230806" y="3016155"/>
            <a:ext cx="1501254" cy="92333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لم تلحق </a:t>
            </a:r>
            <a:r>
              <a:rPr lang="ar-EG"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بها</a:t>
            </a:r>
            <a:r>
              <a:rPr lang="ar-EG"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الألف مع أنها مختومة بواو.</a:t>
            </a:r>
            <a:endParaRPr lang="ar-SA"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مربع نص 3"/>
          <p:cNvSpPr txBox="1"/>
          <p:nvPr/>
        </p:nvSpPr>
        <p:spPr>
          <a:xfrm>
            <a:off x="4203510" y="3862316"/>
            <a:ext cx="1501254" cy="646331"/>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لحقت الألف بواو الجماعة</a:t>
            </a:r>
            <a:endParaRPr lang="ar-SA"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مربع نص 4"/>
          <p:cNvSpPr txBox="1"/>
          <p:nvPr/>
        </p:nvSpPr>
        <p:spPr>
          <a:xfrm>
            <a:off x="4217158" y="4517408"/>
            <a:ext cx="1501254" cy="646331"/>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حذف الألف الفارقة.</a:t>
            </a:r>
            <a:endParaRPr lang="ar-SA"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مربع نص 5"/>
          <p:cNvSpPr txBox="1"/>
          <p:nvPr/>
        </p:nvSpPr>
        <p:spPr>
          <a:xfrm>
            <a:off x="2019869" y="2415659"/>
            <a:ext cx="2224585"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حذفت الألف بسبب الإضافة.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2006221" y="4053404"/>
            <a:ext cx="2224585"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لأنها تدل على الجمع.</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2019869" y="4722144"/>
            <a:ext cx="2224585"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بسبب الوصل</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992574" y="3261820"/>
            <a:ext cx="2224585"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 الفعل يدل على الواحد.</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2074461" y="5240759"/>
            <a:ext cx="5622878" cy="646331"/>
          </a:xfrm>
          <a:prstGeom prst="rect">
            <a:avLst/>
          </a:prstGeom>
          <a:noFill/>
        </p:spPr>
        <p:txBody>
          <a:bodyPr wrap="square" rtlCol="1">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تحذف الألف الفارقة بسبب الإضافة والوصل بالضمير المتصل، وتثبت للتفريق بين الجمع والمفرد.</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3.gif"/>
          <p:cNvPicPr>
            <a:picLocks noChangeAspect="1"/>
          </p:cNvPicPr>
          <p:nvPr/>
        </p:nvPicPr>
        <p:blipFill>
          <a:blip r:embed="rId2">
            <a:clrChange>
              <a:clrFrom>
                <a:srgbClr val="FFFFFF"/>
              </a:clrFrom>
              <a:clrTo>
                <a:srgbClr val="FFFFFF">
                  <a:alpha val="0"/>
                </a:srgbClr>
              </a:clrTo>
            </a:clrChange>
          </a:blip>
          <a:srcRect l="3149" t="10945" r="9466" b="63643"/>
          <a:stretch>
            <a:fillRect/>
          </a:stretch>
        </p:blipFill>
        <p:spPr>
          <a:xfrm>
            <a:off x="1514902" y="1487607"/>
            <a:ext cx="7096836" cy="2729551"/>
          </a:xfrm>
          <a:prstGeom prst="rect">
            <a:avLst/>
          </a:prstGeom>
        </p:spPr>
      </p:pic>
      <p:sp>
        <p:nvSpPr>
          <p:cNvPr id="3" name="مربع نص 2"/>
          <p:cNvSpPr txBox="1"/>
          <p:nvPr/>
        </p:nvSpPr>
        <p:spPr>
          <a:xfrm>
            <a:off x="4995081" y="3234524"/>
            <a:ext cx="3466531" cy="64633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ضمير – الضالين – عضو – بيض- ضفدع – ضابط – ضياع.</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1514902" y="3207229"/>
            <a:ext cx="3466531"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ظرف – ظهر – ظاهر – كاظم.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3.gif"/>
          <p:cNvPicPr>
            <a:picLocks noChangeAspect="1"/>
          </p:cNvPicPr>
          <p:nvPr/>
        </p:nvPicPr>
        <p:blipFill>
          <a:blip r:embed="rId2">
            <a:clrChange>
              <a:clrFrom>
                <a:srgbClr val="FFFFFF"/>
              </a:clrFrom>
              <a:clrTo>
                <a:srgbClr val="FFFFFF">
                  <a:alpha val="0"/>
                </a:srgbClr>
              </a:clrTo>
            </a:clrChange>
          </a:blip>
          <a:srcRect l="3149" t="36611" r="9466" b="33731"/>
          <a:stretch>
            <a:fillRect/>
          </a:stretch>
        </p:blipFill>
        <p:spPr>
          <a:xfrm>
            <a:off x="1555845" y="1965277"/>
            <a:ext cx="7096836" cy="3185683"/>
          </a:xfrm>
          <a:prstGeom prst="rect">
            <a:avLst/>
          </a:prstGeom>
        </p:spPr>
      </p:pic>
      <p:sp>
        <p:nvSpPr>
          <p:cNvPr id="3" name="مربع نص 2"/>
          <p:cNvSpPr txBox="1"/>
          <p:nvPr/>
        </p:nvSpPr>
        <p:spPr>
          <a:xfrm>
            <a:off x="2961564" y="2361066"/>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مصطفى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2715905" y="2784147"/>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أخلص</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2019869" y="3193580"/>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ضربت محمد؛ لأنه كسول.</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2456597" y="3603013"/>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عيسى – موسى.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2006221" y="3998798"/>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بيئة.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3357349" y="4353639"/>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عصا</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493827" y="4749425"/>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عمرو - </a:t>
            </a:r>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أؤلئك</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4.gif"/>
          <p:cNvPicPr>
            <a:picLocks noChangeAspect="1"/>
          </p:cNvPicPr>
          <p:nvPr/>
        </p:nvPicPr>
        <p:blipFill>
          <a:blip r:embed="rId2">
            <a:clrChange>
              <a:clrFrom>
                <a:srgbClr val="FFFFFF"/>
              </a:clrFrom>
              <a:clrTo>
                <a:srgbClr val="FFFFFF">
                  <a:alpha val="0"/>
                </a:srgbClr>
              </a:clrTo>
            </a:clrChange>
          </a:blip>
          <a:srcRect t="10547" b="45210"/>
          <a:stretch>
            <a:fillRect/>
          </a:stretch>
        </p:blipFill>
        <p:spPr>
          <a:xfrm>
            <a:off x="1405720" y="1439837"/>
            <a:ext cx="7212526" cy="4442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651380" y="2156346"/>
            <a:ext cx="6482686" cy="2677656"/>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هناك أشياء تتناقل عبر التاريخ وعبر الأجيال ويأتي جيل مقلد لما قبله، ثم يأتي جيل مقدس لهذه الأشياء، ومن هذه الأشياء، بعض التماثيل والأصنام التي كان يعبدها العرب، فهي في الأصل تماثيل لأشخاص عظماء، فجاء جيل يوقرها، ثم جاء جيل يحترمها، ثم انتهى المطاف بجيل يعبدها.</a:t>
            </a:r>
            <a:endPar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4.gif"/>
          <p:cNvPicPr>
            <a:picLocks noChangeAspect="1"/>
          </p:cNvPicPr>
          <p:nvPr/>
        </p:nvPicPr>
        <p:blipFill>
          <a:blip r:embed="rId2">
            <a:clrChange>
              <a:clrFrom>
                <a:srgbClr val="FFFFFF"/>
              </a:clrFrom>
              <a:clrTo>
                <a:srgbClr val="FFFFFF">
                  <a:alpha val="0"/>
                </a:srgbClr>
              </a:clrTo>
            </a:clrChange>
          </a:blip>
          <a:srcRect t="67430" b="10448"/>
          <a:stretch>
            <a:fillRect/>
          </a:stretch>
        </p:blipFill>
        <p:spPr>
          <a:xfrm>
            <a:off x="1487607" y="2251881"/>
            <a:ext cx="7212526" cy="2221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5.gif"/>
          <p:cNvPicPr>
            <a:picLocks noChangeAspect="1"/>
          </p:cNvPicPr>
          <p:nvPr/>
        </p:nvPicPr>
        <p:blipFill>
          <a:blip r:embed="rId2">
            <a:clrChange>
              <a:clrFrom>
                <a:srgbClr val="FFFFFF"/>
              </a:clrFrom>
              <a:clrTo>
                <a:srgbClr val="FFFFFF">
                  <a:alpha val="0"/>
                </a:srgbClr>
              </a:clrTo>
            </a:clrChange>
          </a:blip>
          <a:srcRect t="8756" r="9466" b="86269"/>
          <a:stretch>
            <a:fillRect/>
          </a:stretch>
        </p:blipFill>
        <p:spPr>
          <a:xfrm>
            <a:off x="1209952" y="1473958"/>
            <a:ext cx="7510968" cy="545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5.gif"/>
          <p:cNvPicPr>
            <a:picLocks noChangeAspect="1"/>
          </p:cNvPicPr>
          <p:nvPr/>
        </p:nvPicPr>
        <p:blipFill>
          <a:blip r:embed="rId2">
            <a:clrChange>
              <a:clrFrom>
                <a:srgbClr val="FFFFFF"/>
              </a:clrFrom>
              <a:clrTo>
                <a:srgbClr val="FFFFFF">
                  <a:alpha val="0"/>
                </a:srgbClr>
              </a:clrTo>
            </a:clrChange>
          </a:blip>
          <a:srcRect t="60744" r="9466" b="11028"/>
          <a:stretch>
            <a:fillRect/>
          </a:stretch>
        </p:blipFill>
        <p:spPr>
          <a:xfrm>
            <a:off x="1332781" y="2279175"/>
            <a:ext cx="7510968" cy="3098042"/>
          </a:xfrm>
          <a:prstGeom prst="rect">
            <a:avLst/>
          </a:prstGeom>
        </p:spPr>
      </p:pic>
      <p:sp>
        <p:nvSpPr>
          <p:cNvPr id="3" name="مربع نص 2"/>
          <p:cNvSpPr txBox="1"/>
          <p:nvPr/>
        </p:nvSpPr>
        <p:spPr>
          <a:xfrm>
            <a:off x="1637731" y="3193576"/>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وطأ – بدأ - طأطأ</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1651379" y="3780429"/>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لؤلؤ – </a:t>
            </a:r>
            <a:r>
              <a:rPr lang="ar-EG"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لؤى</a:t>
            </a:r>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1665027" y="4367282"/>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موسى – عيسى – متى – حتى- منى – رأى – رمى.</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678675" y="4954135"/>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بعلبك – مما – ممن – مثلما – كلما – أينما – علامَ- إلامَ</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6.gif"/>
          <p:cNvPicPr>
            <a:picLocks noChangeAspect="1"/>
          </p:cNvPicPr>
          <p:nvPr/>
        </p:nvPicPr>
        <p:blipFill>
          <a:blip r:embed="rId2">
            <a:clrChange>
              <a:clrFrom>
                <a:srgbClr val="FFFFFF"/>
              </a:clrFrom>
              <a:clrTo>
                <a:srgbClr val="FFFFFF">
                  <a:alpha val="0"/>
                </a:srgbClr>
              </a:clrTo>
            </a:clrChange>
          </a:blip>
          <a:srcRect l="4842" t="57711" b="12040"/>
          <a:stretch>
            <a:fillRect/>
          </a:stretch>
        </p:blipFill>
        <p:spPr>
          <a:xfrm>
            <a:off x="1583140" y="2033515"/>
            <a:ext cx="7130639" cy="3155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7.gif"/>
          <p:cNvPicPr>
            <a:picLocks noChangeAspect="1"/>
          </p:cNvPicPr>
          <p:nvPr/>
        </p:nvPicPr>
        <p:blipFill>
          <a:blip r:embed="rId2">
            <a:clrChange>
              <a:clrFrom>
                <a:srgbClr val="FFFFFF"/>
              </a:clrFrom>
              <a:clrTo>
                <a:srgbClr val="FFFFFF">
                  <a:alpha val="0"/>
                </a:srgbClr>
              </a:clrTo>
            </a:clrChange>
          </a:blip>
          <a:srcRect l="2903" t="15323" r="5119" b="46887"/>
          <a:stretch>
            <a:fillRect/>
          </a:stretch>
        </p:blipFill>
        <p:spPr>
          <a:xfrm>
            <a:off x="1460310" y="1378425"/>
            <a:ext cx="7110483" cy="4067032"/>
          </a:xfrm>
          <a:prstGeom prst="rect">
            <a:avLst/>
          </a:prstGeom>
        </p:spPr>
      </p:pic>
      <p:sp>
        <p:nvSpPr>
          <p:cNvPr id="3" name="مربع نص 2"/>
          <p:cNvSpPr txBox="1"/>
          <p:nvPr/>
        </p:nvSpPr>
        <p:spPr>
          <a:xfrm>
            <a:off x="2197290" y="5145205"/>
            <a:ext cx="550004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الفقرات – الإبراز – العنوان الرئيسي</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srcRect l="9376" t="55263" r="14330" b="38596"/>
          <a:stretch>
            <a:fillRect/>
          </a:stretch>
        </p:blipFill>
        <p:spPr>
          <a:xfrm>
            <a:off x="1364776" y="1624082"/>
            <a:ext cx="7492621" cy="750628"/>
          </a:xfrm>
          <a:prstGeom prst="rect">
            <a:avLst/>
          </a:prstGeom>
        </p:spPr>
      </p:pic>
      <p:pic>
        <p:nvPicPr>
          <p:cNvPr id="3" name="صورة 2" descr="صورة2.gif"/>
          <p:cNvPicPr/>
          <p:nvPr/>
        </p:nvPicPr>
        <p:blipFill>
          <a:blip r:embed="rId3">
            <a:duotone>
              <a:prstClr val="black"/>
              <a:schemeClr val="accent2">
                <a:tint val="45000"/>
                <a:satMod val="400000"/>
              </a:schemeClr>
            </a:duotone>
          </a:blip>
          <a:stretch>
            <a:fillRect/>
          </a:stretch>
        </p:blipFill>
        <p:spPr>
          <a:xfrm>
            <a:off x="8441782" y="3633433"/>
            <a:ext cx="323850" cy="323850"/>
          </a:xfrm>
          <a:prstGeom prst="rect">
            <a:avLst/>
          </a:prstGeom>
        </p:spPr>
      </p:pic>
      <p:pic>
        <p:nvPicPr>
          <p:cNvPr id="4" name="صورة 3" descr="0061.gif"/>
          <p:cNvPicPr>
            <a:picLocks noChangeAspect="1"/>
          </p:cNvPicPr>
          <p:nvPr/>
        </p:nvPicPr>
        <p:blipFill>
          <a:blip r:embed="rId2"/>
          <a:srcRect l="9376" t="61738" r="14330" b="34689"/>
          <a:stretch>
            <a:fillRect/>
          </a:stretch>
        </p:blipFill>
        <p:spPr>
          <a:xfrm>
            <a:off x="1364776" y="2415654"/>
            <a:ext cx="7492621" cy="436728"/>
          </a:xfrm>
          <a:prstGeom prst="rect">
            <a:avLst/>
          </a:prstGeom>
        </p:spPr>
      </p:pic>
      <p:pic>
        <p:nvPicPr>
          <p:cNvPr id="5" name="صورة 4" descr="0061.gif"/>
          <p:cNvPicPr>
            <a:picLocks noChangeAspect="1"/>
          </p:cNvPicPr>
          <p:nvPr/>
        </p:nvPicPr>
        <p:blipFill>
          <a:blip r:embed="rId2"/>
          <a:srcRect l="9376" t="65422" r="14330" b="30335"/>
          <a:stretch>
            <a:fillRect/>
          </a:stretch>
        </p:blipFill>
        <p:spPr>
          <a:xfrm>
            <a:off x="1364776" y="2866030"/>
            <a:ext cx="7492621" cy="518615"/>
          </a:xfrm>
          <a:prstGeom prst="rect">
            <a:avLst/>
          </a:prstGeom>
        </p:spPr>
      </p:pic>
      <p:pic>
        <p:nvPicPr>
          <p:cNvPr id="6" name="صورة 5" descr="0061.gif"/>
          <p:cNvPicPr>
            <a:picLocks noChangeAspect="1"/>
          </p:cNvPicPr>
          <p:nvPr/>
        </p:nvPicPr>
        <p:blipFill>
          <a:blip r:embed="rId2"/>
          <a:srcRect l="9376" t="71786" r="18916" b="25200"/>
          <a:stretch>
            <a:fillRect/>
          </a:stretch>
        </p:blipFill>
        <p:spPr>
          <a:xfrm>
            <a:off x="1364776" y="3643952"/>
            <a:ext cx="7042245" cy="368490"/>
          </a:xfrm>
          <a:prstGeom prst="rect">
            <a:avLst/>
          </a:prstGeom>
        </p:spPr>
      </p:pic>
      <p:pic>
        <p:nvPicPr>
          <p:cNvPr id="7" name="صورة 6" descr="0061.gif"/>
          <p:cNvPicPr>
            <a:picLocks noChangeAspect="1"/>
          </p:cNvPicPr>
          <p:nvPr/>
        </p:nvPicPr>
        <p:blipFill>
          <a:blip r:embed="rId2"/>
          <a:srcRect l="9376" t="74689" r="14330" b="8259"/>
          <a:stretch>
            <a:fillRect/>
          </a:stretch>
        </p:blipFill>
        <p:spPr>
          <a:xfrm>
            <a:off x="1364776" y="3998794"/>
            <a:ext cx="7492621" cy="2084423"/>
          </a:xfrm>
          <a:prstGeom prst="rect">
            <a:avLst/>
          </a:prstGeom>
        </p:spPr>
      </p:pic>
      <p:sp>
        <p:nvSpPr>
          <p:cNvPr id="8" name="مربع نص 7"/>
          <p:cNvSpPr txBox="1"/>
          <p:nvPr/>
        </p:nvSpPr>
        <p:spPr>
          <a:xfrm>
            <a:off x="6359855" y="1856092"/>
            <a:ext cx="40943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_</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7315199"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005014"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6933061" y="2906970"/>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787857" y="4708474"/>
            <a:ext cx="6810229"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 المدير، والوكيل،والمعلم، والطلاب مستعدون . </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1815153" y="5104259"/>
            <a:ext cx="6810229"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 المدير والوكيل، والمعلم والطلاب مستعدون . </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842449" y="5472748"/>
            <a:ext cx="6810229" cy="369332"/>
          </a:xfrm>
          <a:prstGeom prst="rect">
            <a:avLst/>
          </a:prstGeom>
          <a:noFill/>
        </p:spPr>
        <p:txBody>
          <a:bodyPr wrap="square" rtlCol="0">
            <a:spAutoFit/>
          </a:bodyPr>
          <a:lstStyle/>
          <a:p>
            <a:pPr algn="justLow"/>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 المدير، والوكيل والمعلم والطلاب مستعدون . </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to="" calcmode="lin" valueType="num">
                                      <p:cBhvr>
                                        <p:cTn id="42" dur="1" fill="hold"/>
                                        <p:tgtEl>
                                          <p:spTgt spid="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7.gif"/>
          <p:cNvPicPr>
            <a:picLocks noChangeAspect="1"/>
          </p:cNvPicPr>
          <p:nvPr/>
        </p:nvPicPr>
        <p:blipFill>
          <a:blip r:embed="rId2">
            <a:clrChange>
              <a:clrFrom>
                <a:srgbClr val="FFFFFF"/>
              </a:clrFrom>
              <a:clrTo>
                <a:srgbClr val="FFFFFF">
                  <a:alpha val="0"/>
                </a:srgbClr>
              </a:clrTo>
            </a:clrChange>
          </a:blip>
          <a:srcRect l="2903" t="53494" r="5119" b="10846"/>
          <a:stretch>
            <a:fillRect/>
          </a:stretch>
        </p:blipFill>
        <p:spPr>
          <a:xfrm>
            <a:off x="1528548" y="1774209"/>
            <a:ext cx="7110483" cy="3837776"/>
          </a:xfrm>
          <a:prstGeom prst="rect">
            <a:avLst/>
          </a:prstGeom>
        </p:spPr>
      </p:pic>
      <p:sp>
        <p:nvSpPr>
          <p:cNvPr id="3" name="مربع نص 2"/>
          <p:cNvSpPr txBox="1"/>
          <p:nvPr/>
        </p:nvSpPr>
        <p:spPr>
          <a:xfrm>
            <a:off x="5281684" y="2565779"/>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انتقائية</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1596788" y="2565779"/>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اســـــــــــم</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5281684" y="2920621"/>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أننا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596788" y="2920621"/>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حــــــــــرف</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281684" y="3248167"/>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جاءنا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596788" y="3248167"/>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مفتوحة وقبلها ساكن ثم تم وصل ضمير</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5281684" y="3562065"/>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شأن</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1596788" y="3562065"/>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ساكنة وما قبلها مفتوح</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5281684" y="3835019"/>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نقرؤه</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1596788" y="3835019"/>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مضمومة ومفتوح ما قبلها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5281684" y="4176213"/>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ذائقة</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596788" y="4176213"/>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لأنها مكسورة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5281684" y="4503759"/>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علماء</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1596788" y="4503759"/>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قبلها ساكن</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5281684" y="4831305"/>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إلى</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1596788" y="4831305"/>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حرف</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5281684" y="5158851"/>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هنا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0" name="مربع نص 19"/>
          <p:cNvSpPr txBox="1"/>
          <p:nvPr/>
        </p:nvSpPr>
        <p:spPr>
          <a:xfrm>
            <a:off x="1596788" y="5158851"/>
            <a:ext cx="369854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اسم مبنى</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8.gif"/>
          <p:cNvPicPr>
            <a:picLocks noChangeAspect="1"/>
          </p:cNvPicPr>
          <p:nvPr/>
        </p:nvPicPr>
        <p:blipFill>
          <a:blip r:embed="rId2">
            <a:clrChange>
              <a:clrFrom>
                <a:srgbClr val="FFFFFF"/>
              </a:clrFrom>
              <a:clrTo>
                <a:srgbClr val="FFFFFF">
                  <a:alpha val="0"/>
                </a:srgbClr>
              </a:clrTo>
            </a:clrChange>
          </a:blip>
          <a:srcRect l="4565" t="12338" r="4288" b="55910"/>
          <a:stretch>
            <a:fillRect/>
          </a:stretch>
        </p:blipFill>
        <p:spPr>
          <a:xfrm>
            <a:off x="1323832" y="1787856"/>
            <a:ext cx="7260610" cy="3521123"/>
          </a:xfrm>
          <a:prstGeom prst="rect">
            <a:avLst/>
          </a:prstGeom>
        </p:spPr>
      </p:pic>
      <p:sp>
        <p:nvSpPr>
          <p:cNvPr id="3" name="مربع نص 2"/>
          <p:cNvSpPr txBox="1"/>
          <p:nvPr/>
        </p:nvSpPr>
        <p:spPr>
          <a:xfrm>
            <a:off x="5254389" y="2183642"/>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مما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1419367" y="2183642"/>
            <a:ext cx="379407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تم وصل من + ما، وحذفت النون</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5240741" y="2511188"/>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جاءنا</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405719" y="2511188"/>
            <a:ext cx="379407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تم زيادة </a:t>
            </a:r>
            <a:r>
              <a:rPr lang="ar-EG"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نا</a:t>
            </a: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إلى الفعل</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227093" y="2838734"/>
            <a:ext cx="846161" cy="369332"/>
          </a:xfrm>
          <a:prstGeom prst="rect">
            <a:avLst/>
          </a:prstGeom>
          <a:noFill/>
        </p:spPr>
        <p:txBody>
          <a:bodyPr wrap="square" rtlCol="1">
            <a:spAutoFit/>
          </a:bodyPr>
          <a:lstStyle/>
          <a:p>
            <a:pPr algn="ct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حينئذ</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392071" y="2838734"/>
            <a:ext cx="379407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تم وصل حين + إذن</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460310" y="3998794"/>
            <a:ext cx="3794077"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لأنها ليست (ما) الاستفهامية، بل هي (ما) الوصل بمعني الذي.</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419366" y="4394579"/>
            <a:ext cx="379407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علامَ يفرض الحس الذوقي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8.gif"/>
          <p:cNvPicPr>
            <a:picLocks noChangeAspect="1"/>
          </p:cNvPicPr>
          <p:nvPr/>
        </p:nvPicPr>
        <p:blipFill>
          <a:blip r:embed="rId2">
            <a:clrChange>
              <a:clrFrom>
                <a:srgbClr val="FFFFFF"/>
              </a:clrFrom>
              <a:clrTo>
                <a:srgbClr val="FFFFFF">
                  <a:alpha val="0"/>
                </a:srgbClr>
              </a:clrTo>
            </a:clrChange>
          </a:blip>
          <a:srcRect l="4565" t="44705" r="4288" b="20712"/>
          <a:stretch>
            <a:fillRect/>
          </a:stretch>
        </p:blipFill>
        <p:spPr>
          <a:xfrm>
            <a:off x="1569492" y="1924334"/>
            <a:ext cx="7260610" cy="3835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duotone>
              <a:schemeClr val="accent2">
                <a:shade val="45000"/>
                <a:satMod val="135000"/>
              </a:schemeClr>
              <a:prstClr val="white"/>
            </a:duotone>
          </a:blip>
          <a:srcRect l="66759" t="9950" r="17556" b="87034"/>
          <a:stretch>
            <a:fillRect/>
          </a:stretch>
        </p:blipFill>
        <p:spPr>
          <a:xfrm>
            <a:off x="5651639" y="1037230"/>
            <a:ext cx="1881925" cy="450376"/>
          </a:xfrm>
          <a:prstGeom prst="rect">
            <a:avLst/>
          </a:prstGeom>
        </p:spPr>
      </p:pic>
      <p:pic>
        <p:nvPicPr>
          <p:cNvPr id="3" name="صورة 2" descr="0062.gif"/>
          <p:cNvPicPr>
            <a:picLocks noChangeAspect="1"/>
          </p:cNvPicPr>
          <p:nvPr/>
        </p:nvPicPr>
        <p:blipFill>
          <a:blip r:embed="rId2"/>
          <a:srcRect l="71985" t="15817" r="14956" b="75082"/>
          <a:stretch>
            <a:fillRect/>
          </a:stretch>
        </p:blipFill>
        <p:spPr>
          <a:xfrm>
            <a:off x="6810233" y="1692322"/>
            <a:ext cx="1132764" cy="982639"/>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7600103" y="1175500"/>
            <a:ext cx="323850" cy="323850"/>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861" t="15817" r="28330" b="72175"/>
          <a:stretch>
            <a:fillRect/>
          </a:stretch>
        </p:blipFill>
        <p:spPr>
          <a:xfrm>
            <a:off x="2115403" y="1692322"/>
            <a:ext cx="4667534" cy="1296538"/>
          </a:xfrm>
          <a:prstGeom prst="rect">
            <a:avLst/>
          </a:prstGeom>
        </p:spPr>
      </p:pic>
      <p:pic>
        <p:nvPicPr>
          <p:cNvPr id="7" name="صورة 6" descr="0062.gif"/>
          <p:cNvPicPr>
            <a:picLocks noChangeAspect="1"/>
          </p:cNvPicPr>
          <p:nvPr/>
        </p:nvPicPr>
        <p:blipFill>
          <a:blip r:embed="rId2"/>
          <a:srcRect l="71985" t="29721" r="14956" b="61936"/>
          <a:stretch>
            <a:fillRect/>
          </a:stretch>
        </p:blipFill>
        <p:spPr>
          <a:xfrm>
            <a:off x="6810233" y="3193576"/>
            <a:ext cx="1132764" cy="900752"/>
          </a:xfrm>
          <a:prstGeom prst="rect">
            <a:avLst/>
          </a:prstGeom>
        </p:spPr>
      </p:pic>
      <p:pic>
        <p:nvPicPr>
          <p:cNvPr id="8" name="صورة 7" descr="0062.gif"/>
          <p:cNvPicPr>
            <a:picLocks noChangeAspect="1"/>
          </p:cNvPicPr>
          <p:nvPr/>
        </p:nvPicPr>
        <p:blipFill>
          <a:blip r:embed="rId2"/>
          <a:srcRect l="71985" t="40971" r="14956" b="51571"/>
          <a:stretch>
            <a:fillRect/>
          </a:stretch>
        </p:blipFill>
        <p:spPr>
          <a:xfrm>
            <a:off x="6810233" y="4408227"/>
            <a:ext cx="1132764" cy="805218"/>
          </a:xfrm>
          <a:prstGeom prst="rect">
            <a:avLst/>
          </a:prstGeom>
        </p:spPr>
      </p:pic>
      <p:pic>
        <p:nvPicPr>
          <p:cNvPr id="9" name="صورة 8" descr="0062.gif"/>
          <p:cNvPicPr>
            <a:picLocks noChangeAspect="1"/>
          </p:cNvPicPr>
          <p:nvPr/>
        </p:nvPicPr>
        <p:blipFill>
          <a:blip r:embed="rId2"/>
          <a:srcRect l="71985" t="49314" r="14956" b="43481"/>
          <a:stretch>
            <a:fillRect/>
          </a:stretch>
        </p:blipFill>
        <p:spPr>
          <a:xfrm>
            <a:off x="6810233" y="5308979"/>
            <a:ext cx="1132764" cy="777922"/>
          </a:xfrm>
          <a:prstGeom prst="rect">
            <a:avLst/>
          </a:prstGeom>
        </p:spPr>
      </p:pic>
      <p:pic>
        <p:nvPicPr>
          <p:cNvPr id="10" name="صورة 9" descr="0062.gif"/>
          <p:cNvPicPr>
            <a:picLocks noChangeAspect="1"/>
          </p:cNvPicPr>
          <p:nvPr/>
        </p:nvPicPr>
        <p:blipFill>
          <a:blip r:embed="rId2">
            <a:clrChange>
              <a:clrFrom>
                <a:srgbClr val="FFFFFF"/>
              </a:clrFrom>
              <a:clrTo>
                <a:srgbClr val="FFFFFF">
                  <a:alpha val="0"/>
                </a:srgbClr>
              </a:clrTo>
            </a:clrChange>
          </a:blip>
          <a:srcRect l="17861" t="28205" r="28330" b="59913"/>
          <a:stretch>
            <a:fillRect/>
          </a:stretch>
        </p:blipFill>
        <p:spPr>
          <a:xfrm>
            <a:off x="2115403" y="3029803"/>
            <a:ext cx="4667534" cy="1282890"/>
          </a:xfrm>
          <a:prstGeom prst="rect">
            <a:avLst/>
          </a:prstGeom>
        </p:spPr>
      </p:pic>
      <p:pic>
        <p:nvPicPr>
          <p:cNvPr id="11" name="صورة 10" descr="0062.gif"/>
          <p:cNvPicPr>
            <a:picLocks noChangeAspect="1"/>
          </p:cNvPicPr>
          <p:nvPr/>
        </p:nvPicPr>
        <p:blipFill>
          <a:blip r:embed="rId2">
            <a:clrChange>
              <a:clrFrom>
                <a:srgbClr val="FFFFFF"/>
              </a:clrFrom>
              <a:clrTo>
                <a:srgbClr val="FFFFFF">
                  <a:alpha val="0"/>
                </a:srgbClr>
              </a:clrTo>
            </a:clrChange>
          </a:blip>
          <a:srcRect l="17861" t="40972" r="28330" b="43481"/>
          <a:stretch>
            <a:fillRect/>
          </a:stretch>
        </p:blipFill>
        <p:spPr>
          <a:xfrm>
            <a:off x="2115403" y="4408227"/>
            <a:ext cx="4667534" cy="1678674"/>
          </a:xfrm>
          <a:prstGeom prst="rect">
            <a:avLst/>
          </a:prstGeom>
        </p:spPr>
      </p:pic>
      <p:sp>
        <p:nvSpPr>
          <p:cNvPr id="12" name="مربع نص 11"/>
          <p:cNvSpPr txBox="1"/>
          <p:nvPr/>
        </p:nvSpPr>
        <p:spPr>
          <a:xfrm>
            <a:off x="2238232" y="2524836"/>
            <a:ext cx="4421875"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أنام مبكرًا</a:t>
            </a:r>
            <a:r>
              <a:rPr lang="ar-EG" dirty="0">
                <a:ln w="18415" cmpd="sng">
                  <a:solidFill>
                    <a:srgbClr val="0000FF"/>
                  </a:solidFill>
                  <a:prstDash val="solid"/>
                </a:ln>
                <a:solidFill>
                  <a:srgbClr val="0000FF"/>
                </a:solidFill>
                <a:effectLst>
                  <a:outerShdw blurRad="63500" dir="3600000" algn="tl" rotWithShape="0">
                    <a:srgbClr val="000000">
                      <a:alpha val="70000"/>
                    </a:srgbClr>
                  </a:outerShdw>
                </a:effectLst>
              </a:rPr>
              <a:t>؛</a:t>
            </a: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لأن التبكير في النوم ينشط الجسم في الصباح</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2251880" y="3835021"/>
            <a:ext cx="4421875"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علوم البلاغة ثلاثة</a:t>
            </a:r>
            <a:r>
              <a:rPr lang="ar-EG" dirty="0">
                <a:ln w="18415" cmpd="sng">
                  <a:solidFill>
                    <a:srgbClr val="0000FF"/>
                  </a:solidFill>
                  <a:prstDash val="solid"/>
                </a:ln>
                <a:solidFill>
                  <a:srgbClr val="0000FF"/>
                </a:solidFill>
                <a:effectLst>
                  <a:outerShdw blurRad="63500" dir="3600000" algn="tl" rotWithShape="0">
                    <a:srgbClr val="000000">
                      <a:alpha val="70000"/>
                    </a:srgbClr>
                  </a:outerShdw>
                </a:effectLst>
              </a:rPr>
              <a:t>: </a:t>
            </a: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علم المعاني، والبيان، والبديع .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2251880" y="5240741"/>
            <a:ext cx="4421875"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هل ستكتب خطبة محفلية ؟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2251880" y="5568287"/>
            <a:ext cx="4421875" cy="369332"/>
          </a:xfrm>
          <a:prstGeom prst="rect">
            <a:avLst/>
          </a:prstGeom>
          <a:noFill/>
        </p:spPr>
        <p:txBody>
          <a:bodyPr wrap="square" rtlCol="0">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لله در خطبة كتبتها في السنة الماضية !</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to="" calcmode="lin" valueType="num">
                                      <p:cBhvr>
                                        <p:cTn id="42" dur="1" fill="hold"/>
                                        <p:tgtEl>
                                          <p:spTgt spid="1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srcRect l="15816" t="58631" r="17824" b="37492"/>
          <a:stretch>
            <a:fillRect/>
          </a:stretch>
        </p:blipFill>
        <p:spPr>
          <a:xfrm>
            <a:off x="1487606" y="1692322"/>
            <a:ext cx="6755642" cy="491320"/>
          </a:xfrm>
          <a:prstGeom prst="rect">
            <a:avLst/>
          </a:prstGeom>
        </p:spPr>
      </p:pic>
      <p:pic>
        <p:nvPicPr>
          <p:cNvPr id="3" name="صورة 2" descr="صورة46.gif"/>
          <p:cNvPicPr/>
          <p:nvPr/>
        </p:nvPicPr>
        <p:blipFill>
          <a:blip r:embed="rId3">
            <a:duotone>
              <a:prstClr val="black"/>
              <a:schemeClr val="accent2">
                <a:tint val="45000"/>
                <a:satMod val="400000"/>
              </a:schemeClr>
            </a:duotone>
          </a:blip>
          <a:stretch>
            <a:fillRect/>
          </a:stretch>
        </p:blipFill>
        <p:spPr>
          <a:xfrm>
            <a:off x="8300420" y="1775065"/>
            <a:ext cx="323850" cy="314325"/>
          </a:xfrm>
          <a:prstGeom prst="rect">
            <a:avLst/>
          </a:prstGeom>
        </p:spPr>
      </p:pic>
      <p:pic>
        <p:nvPicPr>
          <p:cNvPr id="5" name="صورة 4" descr="0062.gif"/>
          <p:cNvPicPr>
            <a:picLocks noChangeAspect="1"/>
          </p:cNvPicPr>
          <p:nvPr/>
        </p:nvPicPr>
        <p:blipFill>
          <a:blip r:embed="rId2">
            <a:clrChange>
              <a:clrFrom>
                <a:srgbClr val="FFFFFF"/>
              </a:clrFrom>
              <a:clrTo>
                <a:srgbClr val="FFFFFF">
                  <a:alpha val="0"/>
                </a:srgbClr>
              </a:clrTo>
            </a:clrChange>
          </a:blip>
          <a:srcRect l="53755" t="64123" r="14071" b="10136"/>
          <a:stretch>
            <a:fillRect/>
          </a:stretch>
        </p:blipFill>
        <p:spPr>
          <a:xfrm>
            <a:off x="5349922" y="2388358"/>
            <a:ext cx="3275463" cy="3261815"/>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559" t="64123" r="46111" b="10136"/>
          <a:stretch>
            <a:fillRect/>
          </a:stretch>
        </p:blipFill>
        <p:spPr>
          <a:xfrm>
            <a:off x="1665027" y="2388358"/>
            <a:ext cx="3698543" cy="3261815"/>
          </a:xfrm>
          <a:prstGeom prst="rect">
            <a:avLst/>
          </a:prstGeom>
        </p:spPr>
      </p:pic>
      <p:sp>
        <p:nvSpPr>
          <p:cNvPr id="7" name="مربع نص 6"/>
          <p:cNvSpPr txBox="1"/>
          <p:nvPr/>
        </p:nvSpPr>
        <p:spPr>
          <a:xfrm>
            <a:off x="1705970" y="2511187"/>
            <a:ext cx="3575714" cy="1172629"/>
          </a:xfrm>
          <a:prstGeom prst="rect">
            <a:avLst/>
          </a:prstGeom>
          <a:noFill/>
        </p:spPr>
        <p:txBody>
          <a:bodyPr wrap="square" rtlCol="0">
            <a:spAutoFit/>
          </a:bodyPr>
          <a:lstStyle/>
          <a:p>
            <a:pPr indent="457200" algn="justLow">
              <a:lnSpc>
                <a:spcPct val="130000"/>
              </a:lnSpc>
            </a:pP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كتب رجل إلى عبد الله بن عمر -</a:t>
            </a: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 يسأل عن العلم، فأجابه: إن العلم أكثر من أن أكتب </a:t>
            </a:r>
            <a:r>
              <a:rPr lang="ar-EG"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به</a:t>
            </a:r>
            <a:r>
              <a:rPr lang="ar-EG"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 إليك.</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705970" y="3630305"/>
            <a:ext cx="3575714" cy="1532727"/>
          </a:xfrm>
          <a:prstGeom prst="rect">
            <a:avLst/>
          </a:prstGeom>
          <a:noFill/>
        </p:spPr>
        <p:txBody>
          <a:bodyPr wrap="square" rtlCol="0">
            <a:spAutoFit/>
          </a:bodyPr>
          <a:lstStyle/>
          <a:p>
            <a:pPr indent="457200" algn="justLow">
              <a:lnSpc>
                <a:spcPct val="130000"/>
              </a:lnSpc>
            </a:pP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ولكن إذا استطعت أن تلقي لله كاف اللسان عن أعراض المسلمين، خفيف الظن من دمائهم، </a:t>
            </a:r>
            <a:r>
              <a:rPr lang="ar-EG"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خميص</a:t>
            </a: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البطن من أموالهم، ملازمًا لجماعتهم - فافعل</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32004" t="10547" r="20057" b="85932"/>
          <a:stretch>
            <a:fillRect/>
          </a:stretch>
        </p:blipFill>
        <p:spPr>
          <a:xfrm>
            <a:off x="3411940" y="1473958"/>
            <a:ext cx="4626591" cy="423081"/>
          </a:xfrm>
          <a:prstGeom prst="rect">
            <a:avLst/>
          </a:prstGeom>
        </p:spPr>
      </p:pic>
      <p:pic>
        <p:nvPicPr>
          <p:cNvPr id="3" name="صورة 2"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14069" r="13835" b="82864"/>
          <a:stretch>
            <a:fillRect/>
          </a:stretch>
        </p:blipFill>
        <p:spPr>
          <a:xfrm>
            <a:off x="1419367" y="1897039"/>
            <a:ext cx="7219666" cy="368489"/>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17023" r="13835" b="79910"/>
          <a:stretch>
            <a:fillRect/>
          </a:stretch>
        </p:blipFill>
        <p:spPr>
          <a:xfrm>
            <a:off x="1419367" y="2251881"/>
            <a:ext cx="7219666" cy="36848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20318" r="13835" b="77183"/>
          <a:stretch>
            <a:fillRect/>
          </a:stretch>
        </p:blipFill>
        <p:spPr>
          <a:xfrm>
            <a:off x="1419367" y="2647666"/>
            <a:ext cx="7219666" cy="300250"/>
          </a:xfrm>
          <a:prstGeom prst="rect">
            <a:avLst/>
          </a:prstGeom>
        </p:spPr>
      </p:pic>
      <p:pic>
        <p:nvPicPr>
          <p:cNvPr id="7" name="صورة 6"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1357" t="22931" r="13835" b="73888"/>
          <a:stretch>
            <a:fillRect/>
          </a:stretch>
        </p:blipFill>
        <p:spPr>
          <a:xfrm>
            <a:off x="1419367" y="2961564"/>
            <a:ext cx="7219666" cy="382137"/>
          </a:xfrm>
          <a:prstGeom prst="rect">
            <a:avLst/>
          </a:prstGeom>
        </p:spPr>
      </p:pic>
      <p:pic>
        <p:nvPicPr>
          <p:cNvPr id="8" name="صورة 7"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28157" r="19350" b="68776"/>
          <a:stretch>
            <a:fillRect/>
          </a:stretch>
        </p:blipFill>
        <p:spPr>
          <a:xfrm>
            <a:off x="1419367" y="3589361"/>
            <a:ext cx="6687403" cy="368490"/>
          </a:xfrm>
          <a:prstGeom prst="rect">
            <a:avLst/>
          </a:prstGeom>
        </p:spPr>
      </p:pic>
      <p:pic>
        <p:nvPicPr>
          <p:cNvPr id="9" name="صورة 8"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31338" r="13835" b="65822"/>
          <a:stretch>
            <a:fillRect/>
          </a:stretch>
        </p:blipFill>
        <p:spPr>
          <a:xfrm>
            <a:off x="1419367" y="3971499"/>
            <a:ext cx="7219666" cy="341194"/>
          </a:xfrm>
          <a:prstGeom prst="rect">
            <a:avLst/>
          </a:prstGeom>
        </p:spPr>
      </p:pic>
      <p:pic>
        <p:nvPicPr>
          <p:cNvPr id="10" name="صورة 9"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40767" r="13835" b="56052"/>
          <a:stretch>
            <a:fillRect/>
          </a:stretch>
        </p:blipFill>
        <p:spPr>
          <a:xfrm>
            <a:off x="1419367" y="5104263"/>
            <a:ext cx="7219666" cy="382137"/>
          </a:xfrm>
          <a:prstGeom prst="rect">
            <a:avLst/>
          </a:prstGeom>
        </p:spPr>
      </p:pic>
      <p:pic>
        <p:nvPicPr>
          <p:cNvPr id="11" name="صورة 10"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44289" r="13835" b="52303"/>
          <a:stretch>
            <a:fillRect/>
          </a:stretch>
        </p:blipFill>
        <p:spPr>
          <a:xfrm>
            <a:off x="1419367" y="5527343"/>
            <a:ext cx="7219666" cy="409433"/>
          </a:xfrm>
          <a:prstGeom prst="rect">
            <a:avLst/>
          </a:prstGeom>
        </p:spPr>
      </p:pic>
      <p:pic>
        <p:nvPicPr>
          <p:cNvPr id="12" name="صورة 11" descr="صورة47.gif"/>
          <p:cNvPicPr/>
          <p:nvPr/>
        </p:nvPicPr>
        <p:blipFill>
          <a:blip r:embed="rId3">
            <a:duotone>
              <a:prstClr val="black"/>
              <a:schemeClr val="accent2">
                <a:tint val="45000"/>
                <a:satMod val="400000"/>
              </a:schemeClr>
            </a:duotone>
          </a:blip>
          <a:stretch>
            <a:fillRect/>
          </a:stretch>
        </p:blipFill>
        <p:spPr>
          <a:xfrm>
            <a:off x="8168424" y="1583663"/>
            <a:ext cx="316230" cy="323850"/>
          </a:xfrm>
          <a:prstGeom prst="rect">
            <a:avLst/>
          </a:prstGeom>
        </p:spPr>
      </p:pic>
      <p:pic>
        <p:nvPicPr>
          <p:cNvPr id="13" name="صورة 12" descr="صورة41.gif"/>
          <p:cNvPicPr/>
          <p:nvPr/>
        </p:nvPicPr>
        <p:blipFill>
          <a:blip r:embed="rId4">
            <a:duotone>
              <a:prstClr val="black"/>
              <a:schemeClr val="accent2">
                <a:tint val="45000"/>
                <a:satMod val="400000"/>
              </a:schemeClr>
            </a:duotone>
          </a:blip>
          <a:stretch>
            <a:fillRect/>
          </a:stretch>
        </p:blipFill>
        <p:spPr>
          <a:xfrm>
            <a:off x="8173509" y="3602996"/>
            <a:ext cx="335280" cy="333375"/>
          </a:xfrm>
          <a:prstGeom prst="rect">
            <a:avLst/>
          </a:prstGeom>
        </p:spPr>
      </p:pic>
      <p:sp>
        <p:nvSpPr>
          <p:cNvPr id="15" name="مربع نص 14"/>
          <p:cNvSpPr txBox="1"/>
          <p:nvPr/>
        </p:nvSpPr>
        <p:spPr>
          <a:xfrm>
            <a:off x="2947916" y="1937981"/>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لَمْ تشارك زملائك في نشاطهم </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6" name="مربع نص 15"/>
          <p:cNvSpPr txBox="1"/>
          <p:nvPr/>
        </p:nvSpPr>
        <p:spPr>
          <a:xfrm>
            <a:off x="2947916" y="229282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يجتهد في المذاكرة، ينجح</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7" name="مربع نص 16"/>
          <p:cNvSpPr txBox="1"/>
          <p:nvPr/>
        </p:nvSpPr>
        <p:spPr>
          <a:xfrm>
            <a:off x="2947916" y="259307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تفعلوا من خير في سبيل الله، يفلحوا </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8" name="مربع نص 17"/>
          <p:cNvSpPr txBox="1"/>
          <p:nvPr/>
        </p:nvSpPr>
        <p:spPr>
          <a:xfrm>
            <a:off x="2961564" y="3002508"/>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أجمل السماء الصافية في ليلة ظهر القمر فيها بدرًا</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pic>
        <p:nvPicPr>
          <p:cNvPr id="19" name="صورة 18"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34065" r="13835" b="59687"/>
          <a:stretch>
            <a:fillRect/>
          </a:stretch>
        </p:blipFill>
        <p:spPr>
          <a:xfrm>
            <a:off x="1419367" y="4299045"/>
            <a:ext cx="7219666" cy="750627"/>
          </a:xfrm>
          <a:prstGeom prst="rect">
            <a:avLst/>
          </a:prstGeom>
        </p:spPr>
      </p:pic>
      <p:sp>
        <p:nvSpPr>
          <p:cNvPr id="20" name="مربع نص 19"/>
          <p:cNvSpPr txBox="1"/>
          <p:nvPr/>
        </p:nvSpPr>
        <p:spPr>
          <a:xfrm>
            <a:off x="5909481" y="4244452"/>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1" name="مربع نص 20"/>
          <p:cNvSpPr txBox="1"/>
          <p:nvPr/>
        </p:nvSpPr>
        <p:spPr>
          <a:xfrm>
            <a:off x="3302758" y="4244452"/>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2" name="مربع نص 21"/>
          <p:cNvSpPr txBox="1"/>
          <p:nvPr/>
        </p:nvSpPr>
        <p:spPr>
          <a:xfrm>
            <a:off x="6291618" y="4531054"/>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3" name="مربع نص 22"/>
          <p:cNvSpPr txBox="1"/>
          <p:nvPr/>
        </p:nvSpPr>
        <p:spPr>
          <a:xfrm>
            <a:off x="3916907" y="4531054"/>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4" name="مربع نص 23"/>
          <p:cNvSpPr txBox="1"/>
          <p:nvPr/>
        </p:nvSpPr>
        <p:spPr>
          <a:xfrm>
            <a:off x="5213444" y="5486397"/>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5" name="مربع نص 24"/>
          <p:cNvSpPr txBox="1"/>
          <p:nvPr/>
        </p:nvSpPr>
        <p:spPr>
          <a:xfrm>
            <a:off x="5076968" y="5472749"/>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6" name="مربع نص 25"/>
          <p:cNvSpPr txBox="1"/>
          <p:nvPr/>
        </p:nvSpPr>
        <p:spPr>
          <a:xfrm>
            <a:off x="3589362" y="5472749"/>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7" name="مربع نص 26"/>
          <p:cNvSpPr txBox="1"/>
          <p:nvPr/>
        </p:nvSpPr>
        <p:spPr>
          <a:xfrm>
            <a:off x="3343702" y="5472749"/>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to="" calcmode="lin" valueType="num">
                                      <p:cBhvr>
                                        <p:cTn id="42" dur="1" fill="hold"/>
                                        <p:tgtEl>
                                          <p:spTgt spid="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to="" calcmode="lin" valueType="num">
                                      <p:cBhvr>
                                        <p:cTn id="72" dur="1" fill="hold"/>
                                        <p:tgtEl>
                                          <p:spTgt spid="1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to="" calcmode="lin" valueType="num">
                                      <p:cBhvr>
                                        <p:cTn id="77" dur="1" fill="hold"/>
                                        <p:tgtEl>
                                          <p:spTgt spid="2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to="" calcmode="lin" valueType="num">
                                      <p:cBhvr>
                                        <p:cTn id="82" dur="1" fill="hold"/>
                                        <p:tgtEl>
                                          <p:spTgt spid="2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to="" calcmode="lin" valueType="num">
                                      <p:cBhvr>
                                        <p:cTn id="87" dur="1" fill="hold"/>
                                        <p:tgtEl>
                                          <p:spTgt spid="2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 to="" calcmode="lin" valueType="num">
                                      <p:cBhvr>
                                        <p:cTn id="92" dur="1" fill="hold"/>
                                        <p:tgtEl>
                                          <p:spTgt spid="23"/>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 to="" calcmode="lin" valueType="num">
                                      <p:cBhvr>
                                        <p:cTn id="97" dur="1" fill="hold"/>
                                        <p:tgtEl>
                                          <p:spTgt spid="1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11"/>
                                        </p:tgtEl>
                                        <p:attrNameLst>
                                          <p:attrName>style.visibility</p:attrName>
                                        </p:attrNameLst>
                                      </p:cBhvr>
                                      <p:to>
                                        <p:strVal val="visible"/>
                                      </p:to>
                                    </p:set>
                                    <p:anim to="" calcmode="lin" valueType="num">
                                      <p:cBhvr>
                                        <p:cTn id="102" dur="1" fill="hold"/>
                                        <p:tgtEl>
                                          <p:spTgt spid="11"/>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1" grpId="0"/>
      <p:bldP spid="22" grpId="0"/>
      <p:bldP spid="23" grpId="0"/>
      <p:bldP spid="24" grpId="0"/>
      <p:bldP spid="25" grpId="0"/>
      <p:bldP spid="26" grpId="0"/>
      <p:bldP spid="27" grpId="0"/>
    </p:bldLst>
  </p:timing>
</p:sld>
</file>

<file path=ppt/theme/theme1.xml><?xml version="1.0" encoding="utf-8"?>
<a:theme xmlns:a="http://schemas.openxmlformats.org/drawingml/2006/main" name="2_تصميم مخصص">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bodyPr>
      <a:lstStyle>
        <a:defPPr algn="ctr">
          <a:defRPr sz="1600" b="1" dirty="0" smtClean="0">
            <a:ln w="10541" cmpd="sng">
              <a:solidFill>
                <a:srgbClr val="0000FF"/>
              </a:solidFill>
              <a:prstDash val="solid"/>
            </a:ln>
            <a:solidFill>
              <a:srgbClr val="0000FF"/>
            </a:solidFill>
          </a:defRPr>
        </a:defPPr>
      </a:lstStyle>
    </a:txDef>
  </a:objectDefaults>
  <a:extraClrSchemeLst/>
</a:theme>
</file>

<file path=ppt/theme/theme4.xml><?xml version="1.0" encoding="utf-8"?>
<a:theme xmlns:a="http://schemas.openxmlformats.org/drawingml/2006/main" name="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justLow">
          <a:defRP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defPPr>
      </a:lstStyle>
    </a:txDef>
  </a:objectDefaults>
  <a:extraClrSchemeLst/>
</a:theme>
</file>

<file path=ppt/theme/theme5.xml><?xml version="1.0" encoding="utf-8"?>
<a:theme xmlns:a="http://schemas.openxmlformats.org/drawingml/2006/main" name="2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indent="457200"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6.xml><?xml version="1.0" encoding="utf-8"?>
<a:theme xmlns:a="http://schemas.openxmlformats.org/drawingml/2006/main" name="3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7.xml><?xml version="1.0" encoding="utf-8"?>
<a:theme xmlns:a="http://schemas.openxmlformats.org/drawingml/2006/main" name="4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8.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13321</TotalTime>
  <Words>1954</Words>
  <Application>Microsoft Office PowerPoint</Application>
  <PresentationFormat>عرض على الشاشة (4:3)</PresentationFormat>
  <Paragraphs>469</Paragraphs>
  <Slides>62</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7</vt:i4>
      </vt:variant>
      <vt:variant>
        <vt:lpstr>عناوين الشرائح</vt:lpstr>
      </vt:variant>
      <vt:variant>
        <vt:i4>62</vt:i4>
      </vt:variant>
    </vt:vector>
  </HeadingPairs>
  <TitlesOfParts>
    <vt:vector size="73" baseType="lpstr">
      <vt:lpstr>Monotype Koufi</vt:lpstr>
      <vt:lpstr>Wingdings</vt:lpstr>
      <vt:lpstr>Calibri</vt:lpstr>
      <vt:lpstr>Arial</vt:lpstr>
      <vt:lpstr>2_تصميم مخصص</vt:lpstr>
      <vt:lpstr>3_تصميم مخصص</vt:lpstr>
      <vt:lpstr>سمة Office</vt:lpstr>
      <vt:lpstr>1_سمة Office</vt:lpstr>
      <vt:lpstr>2_سمة Office</vt:lpstr>
      <vt:lpstr>3_سمة Office</vt:lpstr>
      <vt:lpstr>4_سمة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Abdelkhaliq</dc:creator>
  <cp:lastModifiedBy>hammoud nasser</cp:lastModifiedBy>
  <cp:revision>2110</cp:revision>
  <dcterms:created xsi:type="dcterms:W3CDTF">2011-09-18T02:35:34Z</dcterms:created>
  <dcterms:modified xsi:type="dcterms:W3CDTF">2020-09-23T21:30:44Z</dcterms:modified>
</cp:coreProperties>
</file>