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91" r:id="rId2"/>
    <p:sldId id="312" r:id="rId3"/>
    <p:sldId id="292" r:id="rId4"/>
    <p:sldId id="305" r:id="rId5"/>
    <p:sldId id="306" r:id="rId6"/>
    <p:sldId id="313" r:id="rId7"/>
    <p:sldId id="316" r:id="rId8"/>
    <p:sldId id="293" r:id="rId9"/>
    <p:sldId id="314" r:id="rId10"/>
    <p:sldId id="315" r:id="rId11"/>
    <p:sldId id="309" r:id="rId12"/>
    <p:sldId id="311" r:id="rId13"/>
    <p:sldId id="310" r:id="rId14"/>
    <p:sldId id="294" r:id="rId15"/>
    <p:sldId id="304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</p:embeddedFont>
    <p:embeddedFont>
      <p:font typeface="Calibri Light" panose="020F0302020204030204" pitchFamily="34" charset="0"/>
      <p:regular r:id="rId19"/>
    </p:embeddedFont>
    <p:embeddedFont>
      <p:font typeface="Comic Sans MS" panose="030F0702030302020204" pitchFamily="66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2579"/>
    <a:srgbClr val="E91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2142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6927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1510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747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3026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707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8553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53658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5638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590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t="-2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A1C14-F3D3-4A76-963A-798F5D590958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203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728">
            <a:off x="1156246" y="908720"/>
            <a:ext cx="2896469" cy="2217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31" y="332656"/>
            <a:ext cx="4160315" cy="237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شكل بيضاوي 4"/>
          <p:cNvSpPr/>
          <p:nvPr/>
        </p:nvSpPr>
        <p:spPr>
          <a:xfrm>
            <a:off x="3269896" y="2719715"/>
            <a:ext cx="1728192" cy="1728192"/>
          </a:xfrm>
          <a:prstGeom prst="ellipse">
            <a:avLst/>
          </a:prstGeom>
          <a:gradFill flip="none" rotWithShape="1">
            <a:gsLst>
              <a:gs pos="41000">
                <a:srgbClr val="FF0000"/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9600" b="1" dirty="0">
                <a:ln w="22225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1</a:t>
            </a:r>
            <a:endParaRPr lang="ar-SA" sz="7200" b="1" dirty="0">
              <a:ln w="22225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954102" y="4625412"/>
            <a:ext cx="299633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US" sz="8000" b="1" dirty="0">
                <a:ln w="12700">
                  <a:solidFill>
                    <a:srgbClr val="000099"/>
                  </a:solidFill>
                  <a:prstDash val="solid"/>
                </a:ln>
                <a:pattFill prst="pct50">
                  <a:fgClr>
                    <a:srgbClr val="000099"/>
                  </a:fgClr>
                  <a:bgClr>
                    <a:srgbClr val="0070C0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Unit 1 </a:t>
            </a:r>
            <a:endParaRPr lang="ar-SA" sz="8000" b="1" dirty="0">
              <a:ln w="12700">
                <a:solidFill>
                  <a:srgbClr val="000099"/>
                </a:solidFill>
                <a:prstDash val="solid"/>
              </a:ln>
              <a:pattFill prst="pct50">
                <a:fgClr>
                  <a:srgbClr val="000099"/>
                </a:fgClr>
                <a:bgClr>
                  <a:srgbClr val="0070C0"/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6757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641445" y="1982450"/>
            <a:ext cx="786111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My Friends</a:t>
            </a:r>
          </a:p>
          <a:p>
            <a:pPr algn="ctr"/>
            <a:r>
              <a:rPr lang="ar-SA" sz="88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أصدقائي</a:t>
            </a:r>
            <a:endParaRPr lang="ar-SA" sz="8800" dirty="0">
              <a:solidFill>
                <a:srgbClr val="552579"/>
              </a:solidFill>
              <a:latin typeface="Comic Sans MS" panose="030F0702030302020204" pitchFamily="66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56186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641445" y="1982450"/>
            <a:ext cx="786111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Rhythms and Sounds</a:t>
            </a:r>
          </a:p>
          <a:p>
            <a:pPr algn="ctr"/>
            <a:r>
              <a:rPr lang="ar-SA" sz="60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الايقاعات والأصوات</a:t>
            </a:r>
            <a:endParaRPr lang="ar-SA" sz="6000" dirty="0">
              <a:solidFill>
                <a:srgbClr val="552579"/>
              </a:solidFill>
              <a:latin typeface="Comic Sans MS" panose="030F0702030302020204" pitchFamily="66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31036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علوية مقصوصة 1">
            <a:extLst>
              <a:ext uri="{FF2B5EF4-FFF2-40B4-BE49-F238E27FC236}">
                <a16:creationId xmlns:a16="http://schemas.microsoft.com/office/drawing/2014/main" id="{F1134614-78FA-4EAB-BE80-082E46C0E7CA}"/>
              </a:ext>
            </a:extLst>
          </p:cNvPr>
          <p:cNvSpPr/>
          <p:nvPr/>
        </p:nvSpPr>
        <p:spPr>
          <a:xfrm>
            <a:off x="2557249" y="1023581"/>
            <a:ext cx="4029502" cy="2787555"/>
          </a:xfrm>
          <a:prstGeom prst="snip2SameRect">
            <a:avLst/>
          </a:prstGeom>
          <a:solidFill>
            <a:srgbClr val="E91FD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>
                <a:latin typeface="Comic Sans MS" panose="030F0702030302020204" pitchFamily="66" charset="0"/>
              </a:rPr>
              <a:t>Materials :</a:t>
            </a:r>
          </a:p>
          <a:p>
            <a:pPr algn="ctr"/>
            <a:endParaRPr lang="en-US" sz="3200" dirty="0">
              <a:latin typeface="Comic Sans MS" panose="030F0702030302020204" pitchFamily="66" charset="0"/>
            </a:endParaRPr>
          </a:p>
          <a:p>
            <a:r>
              <a:rPr lang="en-US" sz="3200" dirty="0">
                <a:latin typeface="Comic Sans MS" panose="030F0702030302020204" pitchFamily="66" charset="0"/>
              </a:rPr>
              <a:t>Classroom poster </a:t>
            </a:r>
          </a:p>
        </p:txBody>
      </p:sp>
    </p:spTree>
    <p:extLst>
      <p:ext uri="{BB962C8B-B14F-4D97-AF65-F5344CB8AC3E}">
        <p14:creationId xmlns:p14="http://schemas.microsoft.com/office/powerpoint/2010/main" val="798513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علوية مقصوصة 3">
            <a:extLst>
              <a:ext uri="{FF2B5EF4-FFF2-40B4-BE49-F238E27FC236}">
                <a16:creationId xmlns:a16="http://schemas.microsoft.com/office/drawing/2014/main" id="{CED91018-99B9-40A5-88ED-5D8E2F192A09}"/>
              </a:ext>
            </a:extLst>
          </p:cNvPr>
          <p:cNvSpPr/>
          <p:nvPr/>
        </p:nvSpPr>
        <p:spPr>
          <a:xfrm>
            <a:off x="2402007" y="423080"/>
            <a:ext cx="6318914" cy="4230806"/>
          </a:xfrm>
          <a:prstGeom prst="snip2Same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>
                <a:latin typeface="Comic Sans MS" panose="030F0702030302020204" pitchFamily="66" charset="0"/>
              </a:rPr>
              <a:t>Strategy</a:t>
            </a:r>
            <a:r>
              <a:rPr lang="en-US" sz="2400" dirty="0">
                <a:latin typeface="Comic Sans MS" panose="030F0702030302020204" pitchFamily="66" charset="0"/>
              </a:rPr>
              <a:t>  :</a:t>
            </a:r>
          </a:p>
          <a:p>
            <a:pPr algn="ctr"/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The Blob Game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Each student finds a partner. They join arms and chant the Hello Chant. When they are done, they tag another group . This activity can also be done for the Good-bye Chant.</a:t>
            </a:r>
            <a:endParaRPr lang="ar-SA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902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484495" y="1674674"/>
            <a:ext cx="8175009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Review the previous lesson </a:t>
            </a:r>
          </a:p>
          <a:p>
            <a:pPr algn="ctr"/>
            <a:r>
              <a:rPr lang="ar-SA" sz="60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مراجعة سريعة للدرس السابق</a:t>
            </a:r>
            <a:endParaRPr lang="ar-SA" sz="6000" dirty="0">
              <a:solidFill>
                <a:srgbClr val="552579"/>
              </a:solidFill>
              <a:latin typeface="Comic Sans MS" panose="030F0702030302020204" pitchFamily="66" charset="0"/>
              <a:cs typeface="+mj-cs"/>
            </a:endParaRPr>
          </a:p>
        </p:txBody>
      </p:sp>
      <p:pic>
        <p:nvPicPr>
          <p:cNvPr id="1026" name="Picture 2" descr="Countdown Timer by POWr App Reviews - Countdown Timer by POWr ...">
            <a:extLst>
              <a:ext uri="{FF2B5EF4-FFF2-40B4-BE49-F238E27FC236}">
                <a16:creationId xmlns:a16="http://schemas.microsoft.com/office/drawing/2014/main" id="{38EDE6DC-6EC7-4E11-9B29-C82521F34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3917" y1="40750" x2="43917" y2="40750"/>
                        <a14:foregroundMark x1="44167" y1="37500" x2="44167" y2="37500"/>
                        <a14:foregroundMark x1="45000" y1="34250" x2="38250" y2="41000"/>
                        <a14:foregroundMark x1="38250" y1="41000" x2="40667" y2="44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5" t="10779" r="15196" b="14936"/>
          <a:stretch/>
        </p:blipFill>
        <p:spPr bwMode="auto">
          <a:xfrm>
            <a:off x="627798" y="3428999"/>
            <a:ext cx="2647665" cy="280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704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9847BEA2-9B4E-4EBA-9022-A1FB82772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26" b="91563" l="7179" r="93990">
                        <a14:foregroundMark x1="85476" y1="31017" x2="85476" y2="31017"/>
                        <a14:foregroundMark x1="52421" y1="10422" x2="52421" y2="10422"/>
                        <a14:foregroundMark x1="8347" y1="16873" x2="8347" y2="16873"/>
                        <a14:foregroundMark x1="93990" y1="29280" x2="93990" y2="29280"/>
                        <a14:foregroundMark x1="69783" y1="88337" x2="69783" y2="88337"/>
                        <a14:foregroundMark x1="28047" y1="91811" x2="28047" y2="91811"/>
                        <a14:foregroundMark x1="7179" y1="17866" x2="7179" y2="17866"/>
                        <a14:foregroundMark x1="71786" y1="51365" x2="71786" y2="51365"/>
                        <a14:foregroundMark x1="75125" y1="64516" x2="75125" y2="64516"/>
                        <a14:foregroundMark x1="76628" y1="70223" x2="76628" y2="70223"/>
                        <a14:foregroundMark x1="56928" y1="53102" x2="56928" y2="53102"/>
                        <a14:foregroundMark x1="61770" y1="88337" x2="61770" y2="88337"/>
                        <a14:foregroundMark x1="77796" y1="24566" x2="77796" y2="24566"/>
                        <a14:foregroundMark x1="52755" y1="21092" x2="52755" y2="21092"/>
                        <a14:foregroundMark x1="45910" y1="11911" x2="45910" y2="11911"/>
                        <a14:foregroundMark x1="39566" y1="14392" x2="39566" y2="14392"/>
                        <a14:foregroundMark x1="48748" y1="23821" x2="48748" y2="23821"/>
                        <a14:foregroundMark x1="14357" y1="11663" x2="14357" y2="11663"/>
                        <a14:foregroundMark x1="49416" y1="21340" x2="49416" y2="213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3015" y="380855"/>
            <a:ext cx="7383439" cy="496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66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191069" y="2224587"/>
            <a:ext cx="1624083" cy="38472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mic Sans MS" panose="030F0702030302020204" pitchFamily="66" charset="0"/>
              </a:rPr>
              <a:t>Listen and chant </a:t>
            </a:r>
          </a:p>
          <a:p>
            <a:pPr algn="ctr"/>
            <a:endParaRPr lang="en-US" sz="2800" dirty="0">
              <a:solidFill>
                <a:srgbClr val="7030A0"/>
              </a:solidFill>
            </a:endParaRPr>
          </a:p>
          <a:p>
            <a:pPr algn="ctr"/>
            <a:r>
              <a:rPr lang="ar-SA" sz="3600" dirty="0">
                <a:solidFill>
                  <a:srgbClr val="7030A0"/>
                </a:solidFill>
                <a:cs typeface="+mj-cs"/>
              </a:rPr>
              <a:t>استمع ثم ردد الأنشودة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709684" y="1569494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1</a:t>
            </a:r>
            <a:endParaRPr lang="ar-SA" sz="3200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D7686EA-A8D2-4E3B-82B9-A5F4758EE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9050" y="706915"/>
            <a:ext cx="7010233" cy="4124395"/>
          </a:xfrm>
          <a:prstGeom prst="rect">
            <a:avLst/>
          </a:prstGeom>
        </p:spPr>
      </p:pic>
      <p:pic>
        <p:nvPicPr>
          <p:cNvPr id="7" name="We Can 1 (2016) SB_CD 1_05">
            <a:hlinkClick r:id="" action="ppaction://media"/>
            <a:extLst>
              <a:ext uri="{FF2B5EF4-FFF2-40B4-BE49-F238E27FC236}">
                <a16:creationId xmlns:a16="http://schemas.microsoft.com/office/drawing/2014/main" id="{00754F12-EDF0-4714-9337-687A825481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7541" y="5030015"/>
            <a:ext cx="1041779" cy="104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99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80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80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build="p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204717" y="2673579"/>
            <a:ext cx="2456597" cy="2739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mic Sans MS" panose="030F0702030302020204" pitchFamily="66" charset="0"/>
              </a:rPr>
              <a:t>Listen and pronounce </a:t>
            </a:r>
          </a:p>
          <a:p>
            <a:pPr algn="ctr"/>
            <a:endParaRPr lang="en-US" sz="2800" dirty="0">
              <a:solidFill>
                <a:srgbClr val="7030A0"/>
              </a:solidFill>
            </a:endParaRPr>
          </a:p>
          <a:p>
            <a:pPr algn="ctr"/>
            <a:r>
              <a:rPr lang="ar-SA" sz="3600" dirty="0">
                <a:solidFill>
                  <a:srgbClr val="7030A0"/>
                </a:solidFill>
                <a:cs typeface="+mj-cs"/>
              </a:rPr>
              <a:t>استمع ثم انطق بشكل صحيح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1160060" y="2014575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2</a:t>
            </a:r>
            <a:endParaRPr lang="ar-SA" sz="3200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0B48F10D-2FFF-45A0-932A-CDA7755E0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7740" y="2687514"/>
            <a:ext cx="6071744" cy="1925434"/>
          </a:xfrm>
          <a:prstGeom prst="rect">
            <a:avLst/>
          </a:prstGeom>
        </p:spPr>
      </p:pic>
      <p:pic>
        <p:nvPicPr>
          <p:cNvPr id="3" name="We Can 1 (2016) SB_CD 1_06">
            <a:hlinkClick r:id="" action="ppaction://media"/>
            <a:extLst>
              <a:ext uri="{FF2B5EF4-FFF2-40B4-BE49-F238E27FC236}">
                <a16:creationId xmlns:a16="http://schemas.microsoft.com/office/drawing/2014/main" id="{41310504-3C1D-450B-BFF1-50DE63475B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1314" y="4647025"/>
            <a:ext cx="1024719" cy="1024719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10E2BCE-A2D3-4E95-A78B-EFE40AAC3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49" y="249568"/>
            <a:ext cx="3963835" cy="1183447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ECD16FA-90DA-425A-BE24-AF5B5931C744}"/>
              </a:ext>
            </a:extLst>
          </p:cNvPr>
          <p:cNvSpPr txBox="1"/>
          <p:nvPr/>
        </p:nvSpPr>
        <p:spPr>
          <a:xfrm>
            <a:off x="4571999" y="1446668"/>
            <a:ext cx="422206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solidFill>
                  <a:srgbClr val="C00000"/>
                </a:solidFill>
                <a:cs typeface="+mj-cs"/>
              </a:rPr>
              <a:t>نستطيع أن نختصر كلمة " أنا " </a:t>
            </a:r>
          </a:p>
          <a:p>
            <a:pPr algn="ctr"/>
            <a:r>
              <a:rPr lang="ar-SA" sz="2800" dirty="0">
                <a:solidFill>
                  <a:srgbClr val="C00000"/>
                </a:solidFill>
                <a:cs typeface="+mj-cs"/>
              </a:rPr>
              <a:t>بالطريقة التالية </a:t>
            </a:r>
          </a:p>
        </p:txBody>
      </p:sp>
    </p:spTree>
    <p:extLst>
      <p:ext uri="{BB962C8B-B14F-4D97-AF65-F5344CB8AC3E}">
        <p14:creationId xmlns:p14="http://schemas.microsoft.com/office/powerpoint/2010/main" val="2621764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34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34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build="p"/>
      <p:bldP spid="6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136477" y="2673579"/>
            <a:ext cx="2456597" cy="2739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mic Sans MS" panose="030F0702030302020204" pitchFamily="66" charset="0"/>
              </a:rPr>
              <a:t>Listen and chant </a:t>
            </a:r>
          </a:p>
          <a:p>
            <a:pPr algn="ctr"/>
            <a:endParaRPr lang="en-US" sz="2800" dirty="0">
              <a:solidFill>
                <a:srgbClr val="7030A0"/>
              </a:solidFill>
            </a:endParaRPr>
          </a:p>
          <a:p>
            <a:pPr algn="ctr"/>
            <a:r>
              <a:rPr lang="ar-SA" sz="3600" dirty="0">
                <a:solidFill>
                  <a:srgbClr val="7030A0"/>
                </a:solidFill>
                <a:cs typeface="+mj-cs"/>
              </a:rPr>
              <a:t>استمع ثم ردد الأنشودة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1160060" y="2014575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3</a:t>
            </a:r>
            <a:endParaRPr lang="ar-SA" sz="3200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DF0D3FA-51AA-424F-8FD0-9DCBDB223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201" y="771567"/>
            <a:ext cx="6446082" cy="3895970"/>
          </a:xfrm>
          <a:prstGeom prst="rect">
            <a:avLst/>
          </a:prstGeom>
        </p:spPr>
      </p:pic>
      <p:pic>
        <p:nvPicPr>
          <p:cNvPr id="7" name="We Can 1 (2016) SB_CD 1_07">
            <a:hlinkClick r:id="" action="ppaction://media"/>
            <a:extLst>
              <a:ext uri="{FF2B5EF4-FFF2-40B4-BE49-F238E27FC236}">
                <a16:creationId xmlns:a16="http://schemas.microsoft.com/office/drawing/2014/main" id="{0E35799A-31F4-4726-A455-BB5B7BBE86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3201" y="4898724"/>
            <a:ext cx="1028131" cy="102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57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32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32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build="p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3869CD2B-005D-4D56-BC00-731054CEEEB9}"/>
              </a:ext>
            </a:extLst>
          </p:cNvPr>
          <p:cNvSpPr txBox="1"/>
          <p:nvPr/>
        </p:nvSpPr>
        <p:spPr>
          <a:xfrm>
            <a:off x="6050718" y="412044"/>
            <a:ext cx="28747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rgbClr val="C00000"/>
                </a:solidFill>
                <a:cs typeface="+mj-cs"/>
              </a:rPr>
              <a:t>وقت المرح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173F834-E4B5-4EEF-B69F-965139B91A97}"/>
              </a:ext>
            </a:extLst>
          </p:cNvPr>
          <p:cNvSpPr txBox="1"/>
          <p:nvPr/>
        </p:nvSpPr>
        <p:spPr>
          <a:xfrm>
            <a:off x="1537045" y="1192504"/>
            <a:ext cx="726576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+mj-cs"/>
              </a:rPr>
              <a:t>Greeting Relay </a:t>
            </a:r>
            <a:r>
              <a:rPr lang="ar-SA" sz="2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التحية بالتسلسل</a:t>
            </a:r>
            <a:endParaRPr lang="en-US" sz="2400" dirty="0">
              <a:solidFill>
                <a:srgbClr val="C00000"/>
              </a:solidFill>
              <a:latin typeface="Comic Sans MS" panose="030F0702030302020204" pitchFamily="66" charset="0"/>
              <a:cs typeface="+mj-cs"/>
            </a:endParaRPr>
          </a:p>
          <a:p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+mj-cs"/>
              </a:rPr>
              <a:t>Pass the greeting down the line. </a:t>
            </a:r>
            <a:r>
              <a:rPr lang="ar-SA" sz="2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قم بتحية زملائك بالطابور</a:t>
            </a:r>
            <a:endParaRPr lang="ar-SA" sz="24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0A409734-E07F-4C54-875B-229303D7CA5A}"/>
              </a:ext>
            </a:extLst>
          </p:cNvPr>
          <p:cNvSpPr/>
          <p:nvPr/>
        </p:nvSpPr>
        <p:spPr>
          <a:xfrm>
            <a:off x="961561" y="1262115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4</a:t>
            </a:r>
            <a:endParaRPr lang="ar-SA" sz="3200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DA0688F2-7DDB-4DC4-AA57-368BE197A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191" y="2023501"/>
            <a:ext cx="6005017" cy="4238625"/>
          </a:xfrm>
          <a:prstGeom prst="rect">
            <a:avLst/>
          </a:prstGeom>
        </p:spPr>
      </p:pic>
      <p:pic>
        <p:nvPicPr>
          <p:cNvPr id="3" name="We Can 1 (2016) SB_CD 1_08">
            <a:hlinkClick r:id="" action="ppaction://media"/>
            <a:extLst>
              <a:ext uri="{FF2B5EF4-FFF2-40B4-BE49-F238E27FC236}">
                <a16:creationId xmlns:a16="http://schemas.microsoft.com/office/drawing/2014/main" id="{E7FED987-3FB2-4AB5-A094-3BCB67F41E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933063" y="2923389"/>
            <a:ext cx="1055427" cy="1055427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C01676AA-FEE9-43D1-84B3-2FA645E86C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4879" y="122832"/>
            <a:ext cx="2874772" cy="93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96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97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3675495" y="168917"/>
            <a:ext cx="5259542" cy="46474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  <a:latin typeface="Comic Sans MS" panose="030F0702030302020204" pitchFamily="66" charset="0"/>
              </a:rPr>
              <a:t>Make some students go outside the class then tell them to knock on the door and say “ How are you ? ” when they enter </a:t>
            </a:r>
          </a:p>
          <a:p>
            <a:pPr algn="ctr"/>
            <a:endParaRPr lang="en-US" sz="28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ar-SA" sz="3200" dirty="0">
                <a:solidFill>
                  <a:srgbClr val="C00000"/>
                </a:solidFill>
                <a:cs typeface="+mj-cs"/>
              </a:rPr>
              <a:t>اختر مجموعة من الطلاب ثم اجعلهم يخرجون من الفصل ثم اطلب منهم أن يطرقوا الباب ويقولون " كيف الحال ؟ " عند دخولهم</a:t>
            </a:r>
            <a:endParaRPr lang="en-US" sz="3200" dirty="0">
              <a:solidFill>
                <a:srgbClr val="C00000"/>
              </a:solidFill>
              <a:cs typeface="+mj-cs"/>
            </a:endParaRPr>
          </a:p>
        </p:txBody>
      </p:sp>
      <p:pic>
        <p:nvPicPr>
          <p:cNvPr id="1028" name="Picture 4" descr="الملايين من PNG الصور والخلفيات والمتجهات للتحميل مجانا | Painted ...">
            <a:extLst>
              <a:ext uri="{FF2B5EF4-FFF2-40B4-BE49-F238E27FC236}">
                <a16:creationId xmlns:a16="http://schemas.microsoft.com/office/drawing/2014/main" id="{FE8C173C-AAD2-4C1A-B1AE-F9890F423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8962" y="2874296"/>
            <a:ext cx="3466532" cy="342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18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D134BA9-B710-4D38-9D52-EC8F831FE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659" y="1501491"/>
            <a:ext cx="4666681" cy="19275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  <a:cs typeface="AGA Dimnah Regular" pitchFamily="2" charset="-78"/>
              </a:rPr>
              <a:t>Goal Check </a:t>
            </a:r>
          </a:p>
          <a:p>
            <a:pPr marL="0" indent="0" algn="ctr">
              <a:buNone/>
            </a:pPr>
            <a:r>
              <a:rPr lang="ar-SA" sz="5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التحقق من الهدف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19FB601-2D19-4ABB-B87D-9E08F2C47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907" y="3175284"/>
            <a:ext cx="3248239" cy="316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66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اوية مطوية 3">
            <a:extLst>
              <a:ext uri="{FF2B5EF4-FFF2-40B4-BE49-F238E27FC236}">
                <a16:creationId xmlns:a16="http://schemas.microsoft.com/office/drawing/2014/main" id="{BC73D175-2FE7-41F6-9129-67CF505DC199}"/>
              </a:ext>
            </a:extLst>
          </p:cNvPr>
          <p:cNvSpPr/>
          <p:nvPr/>
        </p:nvSpPr>
        <p:spPr>
          <a:xfrm>
            <a:off x="2490717" y="259307"/>
            <a:ext cx="6407624" cy="2074459"/>
          </a:xfrm>
          <a:prstGeom prst="foldedCorne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cs typeface="+mj-cs"/>
              </a:rPr>
              <a:t>الهدف : </a:t>
            </a:r>
            <a:endParaRPr lang="ar-SA" sz="4800" dirty="0">
              <a:cs typeface="+mj-cs"/>
            </a:endParaRPr>
          </a:p>
          <a:p>
            <a:pPr algn="ctr"/>
            <a:r>
              <a:rPr lang="ar-SA" sz="2800" dirty="0">
                <a:cs typeface="+mj-cs"/>
              </a:rPr>
              <a:t>أن يردد الطالب أنشودة التحية أو الوداع</a:t>
            </a:r>
          </a:p>
          <a:p>
            <a:pPr algn="ctr"/>
            <a:r>
              <a:rPr lang="ar-SA" sz="2800" dirty="0">
                <a:cs typeface="+mj-cs"/>
              </a:rPr>
              <a:t>أن يسأل الطالب " كيف الحال ؟ " عند دخوله للصف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CB9B291-A46E-443F-8359-3781FA1DD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9" y="2643187"/>
            <a:ext cx="7430335" cy="207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57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3871979A-0D84-413B-97C1-334931DF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807" y="1096045"/>
            <a:ext cx="4805281" cy="2923061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Have a nice day </a:t>
            </a:r>
          </a:p>
          <a:p>
            <a:pPr marL="0" indent="0" algn="ctr" rtl="0">
              <a:buNone/>
            </a:pPr>
            <a:endParaRPr lang="en-US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0" indent="0" algn="ctr" rtl="0">
              <a:buNone/>
            </a:pP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See you next class </a:t>
            </a:r>
            <a:endParaRPr lang="ar-SA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صورة 5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633AA4AC-8948-432D-99DD-4ED529134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4" y="2942028"/>
            <a:ext cx="2743200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67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</TotalTime>
  <Words>198</Words>
  <Application>Microsoft Office PowerPoint</Application>
  <PresentationFormat>عرض على الشاشة (4:3)</PresentationFormat>
  <Paragraphs>44</Paragraphs>
  <Slides>15</Slides>
  <Notes>0</Notes>
  <HiddenSlides>0</HiddenSlides>
  <MMClips>4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0" baseType="lpstr">
      <vt:lpstr>Arial</vt:lpstr>
      <vt:lpstr>Calibri Light</vt:lpstr>
      <vt:lpstr>Calibri</vt:lpstr>
      <vt:lpstr>Comic Sans MS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ڪپړۑآء اڷٲﻣير</dc:creator>
  <cp:lastModifiedBy>ڪپړۑآء اڷٲﻣير</cp:lastModifiedBy>
  <cp:revision>34</cp:revision>
  <dcterms:created xsi:type="dcterms:W3CDTF">2020-07-29T08:50:48Z</dcterms:created>
  <dcterms:modified xsi:type="dcterms:W3CDTF">2020-08-31T08:43:44Z</dcterms:modified>
</cp:coreProperties>
</file>