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1pPr>
    <a:lvl2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2pPr>
    <a:lvl3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3pPr>
    <a:lvl4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4pPr>
    <a:lvl5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5pPr>
    <a:lvl6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6pPr>
    <a:lvl7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7pPr>
    <a:lvl8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8pPr>
    <a:lvl9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+mn-lt"/>
        <a:ea typeface="+mn-ea"/>
        <a:cs typeface="+mn-cs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 والعنوان الفرع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نص العنوان"/>
          <p:cNvSpPr txBox="1"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6313806" y="9364424"/>
            <a:ext cx="389888" cy="422752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13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5" name="&quot;قم بكتابة اقتباس هنا.&quot;"/>
          <p:cNvSpPr txBox="1"/>
          <p:nvPr>
            <p:ph type="body" sz="quarter" idx="14"/>
          </p:nvPr>
        </p:nvSpPr>
        <p:spPr>
          <a:xfrm>
            <a:off x="1270000" y="4214878"/>
            <a:ext cx="10464800" cy="7904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pPr rtl="0">
              <a:defRPr/>
            </a:pPr>
            <a:r>
              <a:t>"قم بكتابة اقتباس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صورة"/>
          <p:cNvSpPr/>
          <p:nvPr>
            <p:ph type="pic" idx="13"/>
          </p:nvPr>
        </p:nvSpPr>
        <p:spPr>
          <a:xfrm>
            <a:off x="-809244" y="-147478"/>
            <a:ext cx="15032479" cy="105878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أفقي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صورة"/>
          <p:cNvSpPr/>
          <p:nvPr>
            <p:ph type="pic" sz="half" idx="13"/>
          </p:nvPr>
        </p:nvSpPr>
        <p:spPr>
          <a:xfrm>
            <a:off x="2362200" y="927100"/>
            <a:ext cx="8288422" cy="583780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نص العنوان"/>
          <p:cNvSpPr txBox="1"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" name="رقم الشريحة"/>
          <p:cNvSpPr txBox="1"/>
          <p:nvPr>
            <p:ph type="sldNum" sz="quarter" idx="2"/>
          </p:nvPr>
        </p:nvSpPr>
        <p:spPr>
          <a:xfrm>
            <a:off x="6313806" y="9364424"/>
            <a:ext cx="389888" cy="422752"/>
          </a:xfrm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نص العنوان"/>
          <p:cNvSpPr txBox="1"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صورة"/>
          <p:cNvSpPr/>
          <p:nvPr>
            <p:ph type="pic" idx="13"/>
          </p:nvPr>
        </p:nvSpPr>
        <p:spPr>
          <a:xfrm>
            <a:off x="5808344" y="1714500"/>
            <a:ext cx="9491595" cy="668524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نص العنوان"/>
          <p:cNvSpPr txBox="1"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نص العنوان</a:t>
            </a:r>
          </a:p>
        </p:txBody>
      </p:sp>
      <p:sp>
        <p:nvSpPr>
          <p:cNvPr id="41" name="مستوى النص الأول…"/>
          <p:cNvSpPr txBox="1"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مستوى النص الأول…"/>
          <p:cNvSpPr txBox="1"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صورة"/>
          <p:cNvSpPr/>
          <p:nvPr>
            <p:ph type="pic" sz="half" idx="13"/>
          </p:nvPr>
        </p:nvSpPr>
        <p:spPr>
          <a:xfrm>
            <a:off x="6553200" y="3302000"/>
            <a:ext cx="7639099" cy="538046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68" name="مستوى النص الأول…"/>
          <p:cNvSpPr txBox="1"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صورة"/>
          <p:cNvSpPr/>
          <p:nvPr>
            <p:ph type="pic" sz="quarter" idx="13"/>
          </p:nvPr>
        </p:nvSpPr>
        <p:spPr>
          <a:xfrm>
            <a:off x="6464449" y="4914900"/>
            <a:ext cx="5943601" cy="395595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صورة"/>
          <p:cNvSpPr/>
          <p:nvPr>
            <p:ph type="pic" sz="quarter" idx="14"/>
          </p:nvPr>
        </p:nvSpPr>
        <p:spPr>
          <a:xfrm>
            <a:off x="6402423" y="873315"/>
            <a:ext cx="5892801" cy="415049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صورة"/>
          <p:cNvSpPr/>
          <p:nvPr>
            <p:ph type="pic" sz="half" idx="15"/>
          </p:nvPr>
        </p:nvSpPr>
        <p:spPr>
          <a:xfrm>
            <a:off x="926338" y="647700"/>
            <a:ext cx="5639563" cy="865059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وى النص الأول…"/>
          <p:cNvSpPr txBox="1"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" name="نص العنوان"/>
          <p:cNvSpPr txBox="1"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6308973" y="9384345"/>
            <a:ext cx="399554" cy="38291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b="1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826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1pPr>
      <a:lvl2pPr marL="9652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2pPr>
      <a:lvl3pPr marL="14478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3pPr>
      <a:lvl4pPr marL="19304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4pPr>
      <a:lvl5pPr marL="24130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5pPr>
      <a:lvl6pPr marL="28956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6pPr>
      <a:lvl7pPr marL="33782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7pPr>
      <a:lvl8pPr marL="38608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8pPr>
      <a:lvl9pPr marL="4343400" marR="0" indent="-482600" algn="r" defTabSz="584200" rtl="1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4200" u="none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../media/image30.png"/><Relationship Id="rId4" Type="http://schemas.openxmlformats.org/officeDocument/2006/relationships/image" Target="../media/image12.jpeg"/><Relationship Id="rId5" Type="http://schemas.openxmlformats.org/officeDocument/2006/relationships/image" Target="../media/image31.png"/><Relationship Id="rId6" Type="http://schemas.openxmlformats.org/officeDocument/2006/relationships/image" Target="../media/image13.jpeg"/><Relationship Id="rId7" Type="http://schemas.openxmlformats.org/officeDocument/2006/relationships/image" Target="../media/image32.png"/><Relationship Id="rId8" Type="http://schemas.openxmlformats.org/officeDocument/2006/relationships/image" Target="../media/image3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العنوان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الن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529556"/>
            <a:ext cx="11901311" cy="669448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قال صلى الله عليه وسلم : ( إياكم والغلو في الدين ،فإنما أهلك من كان قبلكم الغلو في الدين )"/>
          <p:cNvSpPr/>
          <p:nvPr/>
        </p:nvSpPr>
        <p:spPr>
          <a:xfrm>
            <a:off x="454166" y="554939"/>
            <a:ext cx="12096468" cy="4139281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قال صلى الله عليه وسلم : ( إياكم والغلو في الدين ،فإنما أهلك من كان قبلكم الغلو في الدين )</a:t>
            </a:r>
          </a:p>
        </p:txBody>
      </p:sp>
      <p:sp>
        <p:nvSpPr>
          <p:cNvPr id="158" name="مامعنى الغلو في حقه صلى الله عليه وسلم ."/>
          <p:cNvSpPr/>
          <p:nvPr/>
        </p:nvSpPr>
        <p:spPr>
          <a:xfrm>
            <a:off x="425367" y="5075535"/>
            <a:ext cx="12154066" cy="3922776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/>
          <a:lstStyle>
            <a:lvl1pPr>
              <a:defRPr sz="8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مامعنى الغلو في حقه صلى الله عليه وسلم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whole" bldLvl="1" animBg="1" rev="0" advAuto="0" spid="15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الغلو في حقه صلى الله عليه وسلم"/>
          <p:cNvSpPr/>
          <p:nvPr/>
        </p:nvSpPr>
        <p:spPr>
          <a:xfrm>
            <a:off x="425872" y="235222"/>
            <a:ext cx="12183207" cy="2891513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الغلو في حقه صلى الله عليه وسلم </a:t>
            </a:r>
          </a:p>
        </p:txBody>
      </p:sp>
      <p:sp>
        <p:nvSpPr>
          <p:cNvPr id="161" name="مجاوزة الحد في قدره بأن يرفع فوق مرتبة العباده والرساله ويجعل له شيئاً من خصائص الإلهيه كأن يدعى ويستغاث به من دون الله ويحلف به ."/>
          <p:cNvSpPr/>
          <p:nvPr/>
        </p:nvSpPr>
        <p:spPr>
          <a:xfrm>
            <a:off x="410796" y="3463959"/>
            <a:ext cx="12183208" cy="5952274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مجاوزة الحد في قدره بأن يرفع فوق مرتبة العباده والرساله ويجعل له شيئاً من خصائص الإلهيه كأن يدعى ويستغاث به من دون الله ويحلف به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0" grpId="1"/>
      <p:bldP build="whole" bldLvl="1" animBg="1" rev="0" advAuto="0" spid="161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ماسبب غلو بعض المسلمين في النبي صلى الله عليه وسلم ناقشي هذه المشكله وبيني مظاهرها وأعطي الحلول الممكنه …."/>
          <p:cNvSpPr/>
          <p:nvPr/>
        </p:nvSpPr>
        <p:spPr>
          <a:xfrm>
            <a:off x="433374" y="436320"/>
            <a:ext cx="12138052" cy="3283289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9411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ماسبب غلو بعض المسلمين في النبي صلى الله عليه وسلم ناقشي هذه المشكله وبيني مظاهرها وأعطي الحلول الممكنه …. </a:t>
            </a:r>
          </a:p>
        </p:txBody>
      </p:sp>
      <p:sp>
        <p:nvSpPr>
          <p:cNvPr id="164" name="المشكله………………………………………………………………………………………………………………………………………………………………….."/>
          <p:cNvSpPr/>
          <p:nvPr/>
        </p:nvSpPr>
        <p:spPr>
          <a:xfrm>
            <a:off x="6871330" y="4054895"/>
            <a:ext cx="4479859" cy="4922393"/>
          </a:xfrm>
          <a:prstGeom prst="rect">
            <a:avLst/>
          </a:prstGeom>
          <a:solidFill>
            <a:srgbClr val="C4CBD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r">
              <a:defRPr sz="4300">
                <a:solidFill>
                  <a:schemeClr val="accent5">
                    <a:hueOff val="64976"/>
                    <a:satOff val="16499"/>
                    <a:lumOff val="-24622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المشكله…………………………………………………………………………………………………………………………………………………………………..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165" name="الحل……………………………………………………………………………………………………………………………….."/>
          <p:cNvSpPr/>
          <p:nvPr/>
        </p:nvSpPr>
        <p:spPr>
          <a:xfrm>
            <a:off x="1114486" y="4054895"/>
            <a:ext cx="4999897" cy="4922393"/>
          </a:xfrm>
          <a:prstGeom prst="rect">
            <a:avLst/>
          </a:prstGeom>
          <a:solidFill>
            <a:srgbClr val="C4CBD0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chemeClr val="accent5">
                    <a:hueOff val="64976"/>
                    <a:satOff val="16499"/>
                    <a:lumOff val="-24622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الحل………………………………………………………………………………………………………………………………..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أنواع الغلو"/>
          <p:cNvSpPr/>
          <p:nvPr/>
        </p:nvSpPr>
        <p:spPr>
          <a:xfrm>
            <a:off x="4080693" y="158425"/>
            <a:ext cx="5507716" cy="1944718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أنواع الغلو</a:t>
            </a:r>
          </a:p>
        </p:txBody>
      </p:sp>
      <p:sp>
        <p:nvSpPr>
          <p:cNvPr id="168" name="الغلو في الاعتقاد"/>
          <p:cNvSpPr/>
          <p:nvPr/>
        </p:nvSpPr>
        <p:spPr>
          <a:xfrm>
            <a:off x="7614534" y="2324959"/>
            <a:ext cx="5229639" cy="1633440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300">
                <a:solidFill>
                  <a:schemeClr val="accent6">
                    <a:satOff val="17135"/>
                    <a:lumOff val="-26023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الغلو في الاعتقاد</a:t>
            </a:r>
          </a:p>
        </p:txBody>
      </p:sp>
      <p:sp>
        <p:nvSpPr>
          <p:cNvPr id="169" name="الغلو في القول والعمل"/>
          <p:cNvSpPr/>
          <p:nvPr/>
        </p:nvSpPr>
        <p:spPr>
          <a:xfrm>
            <a:off x="224126" y="2206426"/>
            <a:ext cx="5306584" cy="176602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chemeClr val="accent6">
                    <a:satOff val="17135"/>
                    <a:lumOff val="-26023"/>
                  </a:schemeClr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الغلو في القول والعمل </a:t>
            </a:r>
          </a:p>
        </p:txBody>
      </p:sp>
      <p:sp>
        <p:nvSpPr>
          <p:cNvPr id="170" name="ويتمثل في مجاوزة حدود الاعتقاد الصحيح إلى غيره من ضروب الانحراف ومنه :"/>
          <p:cNvSpPr/>
          <p:nvPr/>
        </p:nvSpPr>
        <p:spPr>
          <a:xfrm>
            <a:off x="7646920" y="4314626"/>
            <a:ext cx="5306584" cy="3000244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ويتمثل في مجاوزة حدود الاعتقاد الصحيح إلى غيره من ضروب الانحراف ومنه :</a:t>
            </a:r>
          </a:p>
        </p:txBody>
      </p:sp>
      <p:sp>
        <p:nvSpPr>
          <p:cNvPr id="171" name="دعوى الغلاة جواز صرف بعض أنواع العباده صلى الله عليه وسلم ومنها القول:"/>
          <p:cNvSpPr/>
          <p:nvPr/>
        </p:nvSpPr>
        <p:spPr>
          <a:xfrm>
            <a:off x="289388" y="4314626"/>
            <a:ext cx="5306583" cy="3000244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دعوى الغلاة جواز صرف بعض أنواع العباده صلى الله عليه وسلم ومنها القول:</a:t>
            </a:r>
          </a:p>
        </p:txBody>
      </p:sp>
      <p:sp>
        <p:nvSpPr>
          <p:cNvPr id="172" name="١- الغلو في عيسى عليه السلام"/>
          <p:cNvSpPr/>
          <p:nvPr/>
        </p:nvSpPr>
        <p:spPr>
          <a:xfrm>
            <a:off x="7475496" y="7429103"/>
            <a:ext cx="5507716" cy="952666"/>
          </a:xfrm>
          <a:prstGeom prst="rect">
            <a:avLst/>
          </a:prstGeom>
          <a:blipFill>
            <a:blip r:embed="rId5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١- الغلو في عيسى عليه السلام</a:t>
            </a:r>
          </a:p>
        </p:txBody>
      </p:sp>
      <p:sp>
        <p:nvSpPr>
          <p:cNvPr id="173" name="٢- الغلو في الرسول ."/>
          <p:cNvSpPr/>
          <p:nvPr/>
        </p:nvSpPr>
        <p:spPr>
          <a:xfrm>
            <a:off x="7537590" y="8496002"/>
            <a:ext cx="5383528" cy="952666"/>
          </a:xfrm>
          <a:prstGeom prst="rect">
            <a:avLst/>
          </a:prstGeom>
          <a:blipFill>
            <a:blip r:embed="rId6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2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٢- الغلو في الرسول .</a:t>
            </a:r>
          </a:p>
        </p:txBody>
      </p:sp>
      <p:sp>
        <p:nvSpPr>
          <p:cNvPr id="174" name="١- أن يستغاث به"/>
          <p:cNvSpPr/>
          <p:nvPr/>
        </p:nvSpPr>
        <p:spPr>
          <a:xfrm>
            <a:off x="188821" y="7429103"/>
            <a:ext cx="5507717" cy="952666"/>
          </a:xfrm>
          <a:prstGeom prst="rect">
            <a:avLst/>
          </a:prstGeom>
          <a:blipFill>
            <a:blip r:embed="rId7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١- أن يستغاث به</a:t>
            </a:r>
          </a:p>
        </p:txBody>
      </p:sp>
      <p:sp>
        <p:nvSpPr>
          <p:cNvPr id="175" name="٢- إنشاد القصائد فيه والتوسل به"/>
          <p:cNvSpPr/>
          <p:nvPr/>
        </p:nvSpPr>
        <p:spPr>
          <a:xfrm>
            <a:off x="188821" y="8496002"/>
            <a:ext cx="5507717" cy="952666"/>
          </a:xfrm>
          <a:prstGeom prst="rect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3200">
                <a:solidFill>
                  <a:srgbClr val="F3F1DF"/>
                </a:solidFill>
                <a:effectLst/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sz="3300">
                <a:solidFill>
                  <a:srgbClr val="000000"/>
                </a:solidFill>
              </a:rPr>
              <a:t>٢- إنشاد القصائد فيه والتوسل </a:t>
            </a:r>
            <a:r>
              <a:t>به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1" presetID="2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1" presetID="2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71" grpId="7"/>
      <p:bldP build="whole" bldLvl="1" animBg="1" rev="0" advAuto="0" spid="175" grpId="9"/>
      <p:bldP build="whole" bldLvl="1" animBg="1" rev="0" advAuto="0" spid="173" grpId="6"/>
      <p:bldP build="whole" bldLvl="1" animBg="1" rev="0" advAuto="0" spid="174" grpId="8"/>
      <p:bldP build="whole" bldLvl="1" animBg="1" rev="0" advAuto="0" spid="170" grpId="4"/>
      <p:bldP build="whole" bldLvl="1" animBg="1" rev="0" advAuto="0" spid="172" grpId="5"/>
      <p:bldP build="whole" bldLvl="1" animBg="1" rev="0" advAuto="0" spid="168" grpId="2"/>
      <p:bldP build="whole" bldLvl="1" animBg="1" rev="0" advAuto="0" spid="169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0759" y="157656"/>
            <a:ext cx="11043282" cy="618423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78" name="مثلي أيتها المبدعه بمثالين عن الغلو في الاعتقاد والغلو في العمل"/>
          <p:cNvSpPr/>
          <p:nvPr/>
        </p:nvSpPr>
        <p:spPr>
          <a:xfrm>
            <a:off x="736136" y="6535208"/>
            <a:ext cx="11628770" cy="2979341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مثلي أيتها المبدعه بمثالين عن الغلو في الاعتقاد والغلو في العمل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32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بالتعاون مع مجموعتك ماعلاقة الغلو في النبي صلى الله عليه وسلم بالتوحيد"/>
          <p:cNvSpPr/>
          <p:nvPr/>
        </p:nvSpPr>
        <p:spPr>
          <a:xfrm>
            <a:off x="1697269" y="438579"/>
            <a:ext cx="9373196" cy="4118175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بالتعاون مع مجموعتك ماعلاقة الغلو في النبي صلى الله عليه وسلم بالتوحيد </a:t>
            </a:r>
          </a:p>
        </p:txBody>
      </p:sp>
      <p:sp>
        <p:nvSpPr>
          <p:cNvPr id="181" name="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"/>
          <p:cNvSpPr/>
          <p:nvPr/>
        </p:nvSpPr>
        <p:spPr>
          <a:xfrm>
            <a:off x="565381" y="4731179"/>
            <a:ext cx="12135049" cy="411817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rtl="0">
              <a:defRPr>
                <a:effectLst/>
              </a:defRPr>
            </a:pPr>
            <a: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مستطيل"/>
          <p:cNvSpPr/>
          <p:nvPr/>
        </p:nvSpPr>
        <p:spPr>
          <a:xfrm>
            <a:off x="479738" y="147174"/>
            <a:ext cx="12045324" cy="6066103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84" name="ماحكم الغلو مستنتجه ذلك من الحديث ."/>
          <p:cNvSpPr/>
          <p:nvPr/>
        </p:nvSpPr>
        <p:spPr>
          <a:xfrm>
            <a:off x="386608" y="6593549"/>
            <a:ext cx="12231584" cy="2614056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ماحكم الغلو مستنتجه ذلك من الحديث .</a:t>
            </a:r>
          </a:p>
        </p:txBody>
      </p:sp>
      <p:sp>
        <p:nvSpPr>
          <p:cNvPr id="185" name="انْطَلَقْتُ فِي وَفْدِ بَنِي عَامِرٍ إِلَى رَسُولِ اللَّهِ صَلَّى اللَّهُ عَلَيْهِ وَسَلَّمَ فَقُلْنَا : أَنْتَ سَيِّدُنَا ، فَقَالَ : (السَّيِّدُ اللَّهُ تَبَارَكَ وَتَعَالَى) . قُلْنَا : وَأَفْضَلُنَا فَضْلًا وَأَعْظَمُنَا طَوْلًا ، فَقَالَ : (قُولُوا بِقَوْلِكُمْ ، أَوْ بَعْضِ قَوْلِكُمْ ، وَلَا يَسْتَجْرِيَنَّكُمْ الشَّيْطَانُ) ."/>
          <p:cNvSpPr txBox="1"/>
          <p:nvPr/>
        </p:nvSpPr>
        <p:spPr>
          <a:xfrm>
            <a:off x="987069" y="364288"/>
            <a:ext cx="11030662" cy="5631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000000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/>
            </a:pPr>
            <a:r>
              <a:t>انْطَلَقْتُ فِي وَفْدِ بَنِي عَامِرٍ إِلَى رَسُولِ اللَّهِ صَلَّى اللَّهُ عَلَيْهِ وَسَلَّمَ فَقُلْنَا : أَنْتَ سَيِّدُنَا ، فَقَالَ : (السَّيِّدُ اللَّهُ تَبَارَكَ وَتَعَالَى) . قُلْنَا : وَأَفْضَلُنَا فَضْلًا وَأَعْظَمُنَا طَوْلًا ، فَقَالَ : (قُولُوا بِقَوْلِكُمْ ، أَوْ بَعْضِ قَوْلِكُمْ ، وَلَا يَسْتَجْرِيَنَّكُمْ الشَّيْطَانُ)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لا تطروني كما أطرت النصارى ابن مريم إنما أنا عبد فقولوا: عبد الله ورسوله"/>
          <p:cNvSpPr txBox="1"/>
          <p:nvPr/>
        </p:nvSpPr>
        <p:spPr>
          <a:xfrm>
            <a:off x="585920" y="430710"/>
            <a:ext cx="12088681" cy="4021730"/>
          </a:xfrm>
          <a:prstGeom prst="rect">
            <a:avLst/>
          </a:prstGeom>
          <a:solidFill>
            <a:srgbClr val="D4FB79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pPr>
            <a:r>
              <a: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rPr>
              <a:t>لا تطروني كما أطرت النصارى ابن مريم إنما أنا عبد فقولوا: عبد الله ورسوله</a:t>
            </a:r>
            <a:r>
              <a:rPr>
                <a:solidFill>
                  <a:srgbClr val="333333"/>
                </a:solidFill>
              </a:rPr>
              <a:t> </a:t>
            </a:r>
          </a:p>
        </p:txBody>
      </p:sp>
      <p:sp>
        <p:nvSpPr>
          <p:cNvPr id="188" name="مالذي نهى عنه النبي صلى الله عليه وسلم ، في الحديث . وماسبب نهيه ؟"/>
          <p:cNvSpPr/>
          <p:nvPr/>
        </p:nvSpPr>
        <p:spPr>
          <a:xfrm>
            <a:off x="773112" y="4732866"/>
            <a:ext cx="11714296" cy="177899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مالذي نهى عنه النبي صلى الله عليه وسلم ، في الحديث . وماسبب نهيه ؟</a:t>
            </a:r>
          </a:p>
        </p:txBody>
      </p:sp>
      <p:sp>
        <p:nvSpPr>
          <p:cNvPr id="189" name="مالثناء الذي يحبه الرسول صلى الله عليه وسلم ويحب أن يدعى به ."/>
          <p:cNvSpPr/>
          <p:nvPr/>
        </p:nvSpPr>
        <p:spPr>
          <a:xfrm>
            <a:off x="773112" y="6795798"/>
            <a:ext cx="11714296" cy="2731096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3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مالثناء الذي يحبه الرسول صلى الله عليه وسلم ويحب أن يدعى به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9" grpId="3"/>
      <p:bldP build="whole" bldLvl="1" animBg="1" rev="0" advAuto="0" spid="188" grpId="2"/>
      <p:bldP build="whole" bldLvl="1" animBg="1" rev="0" advAuto="0" spid="18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images.jpeg"/>
          <p:cNvGrpSpPr/>
          <p:nvPr/>
        </p:nvGrpSpPr>
        <p:grpSpPr>
          <a:xfrm>
            <a:off x="1154861" y="273757"/>
            <a:ext cx="10695078" cy="6251483"/>
            <a:chOff x="0" y="0"/>
            <a:chExt cx="10695076" cy="6251481"/>
          </a:xfrm>
        </p:grpSpPr>
        <p:pic>
          <p:nvPicPr>
            <p:cNvPr id="192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10441077" cy="59212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images.jpeg" descr="images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95077" cy="6251482"/>
            </a:xfrm>
            <a:prstGeom prst="rect">
              <a:avLst/>
            </a:prstGeom>
            <a:effectLst/>
          </p:spPr>
        </p:pic>
      </p:grpSp>
      <p:sp>
        <p:nvSpPr>
          <p:cNvPr id="194" name="ابدعي طالبتي في التعليق على الصوره ."/>
          <p:cNvSpPr/>
          <p:nvPr/>
        </p:nvSpPr>
        <p:spPr>
          <a:xfrm>
            <a:off x="903514" y="6807372"/>
            <a:ext cx="11492666" cy="2378904"/>
          </a:xfrm>
          <a:prstGeom prst="rect">
            <a:avLst/>
          </a:prstGeom>
          <a:blipFill>
            <a:blip r:embed="rId4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ابدعي طالبتي في التعليق على الصوره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images.jpeg"/>
          <p:cNvGrpSpPr/>
          <p:nvPr/>
        </p:nvGrpSpPr>
        <p:grpSpPr>
          <a:xfrm>
            <a:off x="972422" y="5490638"/>
            <a:ext cx="6808651" cy="3785991"/>
            <a:chOff x="0" y="0"/>
            <a:chExt cx="6808649" cy="3785990"/>
          </a:xfrm>
        </p:grpSpPr>
        <p:pic>
          <p:nvPicPr>
            <p:cNvPr id="197" name="images.jpeg" descr="imag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4200" y="469900"/>
              <a:ext cx="5665650" cy="26937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6" name="images.jpeg" descr="images.jpe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808650" cy="3785991"/>
            </a:xfrm>
            <a:prstGeom prst="rect">
              <a:avLst/>
            </a:prstGeom>
            <a:effectLst/>
          </p:spPr>
        </p:pic>
      </p:grpSp>
      <p:grpSp>
        <p:nvGrpSpPr>
          <p:cNvPr id="201" name="Unknown.jpeg"/>
          <p:cNvGrpSpPr/>
          <p:nvPr/>
        </p:nvGrpSpPr>
        <p:grpSpPr>
          <a:xfrm>
            <a:off x="272595" y="248101"/>
            <a:ext cx="8414730" cy="5164369"/>
            <a:chOff x="0" y="0"/>
            <a:chExt cx="8414728" cy="5164367"/>
          </a:xfrm>
        </p:grpSpPr>
        <p:pic>
          <p:nvPicPr>
            <p:cNvPr id="200" name="Unknown.jpeg" descr="Unknown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84200" y="469900"/>
              <a:ext cx="7271729" cy="40721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9" name="Unknown.jpeg" descr="Unknown.jpeg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414729" cy="5164368"/>
            </a:xfrm>
            <a:prstGeom prst="rect">
              <a:avLst/>
            </a:prstGeom>
            <a:effectLst/>
          </p:spPr>
        </p:pic>
      </p:grpSp>
      <p:grpSp>
        <p:nvGrpSpPr>
          <p:cNvPr id="204" name="images.jpeg"/>
          <p:cNvGrpSpPr/>
          <p:nvPr/>
        </p:nvGrpSpPr>
        <p:grpSpPr>
          <a:xfrm>
            <a:off x="7955960" y="5521412"/>
            <a:ext cx="4880286" cy="3341081"/>
            <a:chOff x="0" y="0"/>
            <a:chExt cx="4880284" cy="3341079"/>
          </a:xfrm>
        </p:grpSpPr>
        <p:pic>
          <p:nvPicPr>
            <p:cNvPr id="203" name="images.jpeg" descr="images.jpe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39700" y="139700"/>
              <a:ext cx="4600885" cy="306168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2" name="images.jpeg" descr="images.jpeg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880285" cy="3341080"/>
            </a:xfrm>
            <a:prstGeom prst="rect">
              <a:avLst/>
            </a:prstGeom>
            <a:effectLst/>
          </p:spPr>
        </p:pic>
      </p:grpSp>
      <p:sp>
        <p:nvSpPr>
          <p:cNvPr id="205" name="هل هكذا يكون الاحتفال بحبنا للرسول صلى الله عليه وسلم . ماتعليقك ؟"/>
          <p:cNvSpPr/>
          <p:nvPr/>
        </p:nvSpPr>
        <p:spPr>
          <a:xfrm>
            <a:off x="9081796" y="722604"/>
            <a:ext cx="3479858" cy="4215364"/>
          </a:xfrm>
          <a:prstGeom prst="rect">
            <a:avLst/>
          </a:prstGeom>
          <a:blipFill>
            <a:blip r:embed="rId8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هل هكذا يكون الاحتفال بحبنا للرسول صلى الله عليه وسلم . ماتعليقك ؟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العنوان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5" name="الن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images.jpeg" descr="imag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8269" y="1822130"/>
            <a:ext cx="11008262" cy="331055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27" name="طالبتي المبدعه بالتعاون مع مجموعتك دوني جميع أفكار الدرس السابق باستخدام شريط الذكريات ."/>
          <p:cNvSpPr/>
          <p:nvPr/>
        </p:nvSpPr>
        <p:spPr>
          <a:xfrm>
            <a:off x="1971754" y="5816887"/>
            <a:ext cx="9061292" cy="2794261"/>
          </a:xfrm>
          <a:prstGeom prst="rect">
            <a:avLst/>
          </a:prstGeom>
          <a:solidFill>
            <a:srgbClr val="E5CB7D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457200">
              <a:defRPr b="1">
                <a:solidFill>
                  <a:srgbClr val="000000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rtl="0">
              <a:defRPr/>
            </a:pPr>
            <a:r>
              <a:t>طالبتي المبدعه بالتعاون مع مجموعتك دوني جميع أفكار الدرس السابق باستخدام شريط الذكريات 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كيف يكون تعظيم النبي صلي الله عليه وسلم ؟ أذكري خمسة أمثله فيها تعظيم للنبي صلى الله عليه وسلم ."/>
          <p:cNvSpPr/>
          <p:nvPr/>
        </p:nvSpPr>
        <p:spPr>
          <a:xfrm>
            <a:off x="1697269" y="438579"/>
            <a:ext cx="9373196" cy="4118175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5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كيف يكون تعظيم النبي صلي الله عليه وسلم ؟ أذكري خمسة أمثله فيها تعظيم للنبي صلى الله عليه وسلم .</a:t>
            </a:r>
          </a:p>
        </p:txBody>
      </p:sp>
      <p:sp>
        <p:nvSpPr>
          <p:cNvPr id="208" name="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"/>
          <p:cNvSpPr/>
          <p:nvPr/>
        </p:nvSpPr>
        <p:spPr>
          <a:xfrm>
            <a:off x="565381" y="4731179"/>
            <a:ext cx="12135049" cy="4118175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العنوان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1" name="الن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2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1366" y="458884"/>
            <a:ext cx="11482068" cy="861155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7980" y="496333"/>
            <a:ext cx="4810496" cy="360322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30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rcRect l="33926" t="0" r="0" b="0"/>
          <a:stretch>
            <a:fillRect/>
          </a:stretch>
        </p:blipFill>
        <p:spPr>
          <a:xfrm>
            <a:off x="1218253" y="496521"/>
            <a:ext cx="4761383" cy="360311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31" name="ماحكم الاحتفال بمولد النبي صلى الله عليه وسلم ؟"/>
          <p:cNvSpPr/>
          <p:nvPr/>
        </p:nvSpPr>
        <p:spPr>
          <a:xfrm>
            <a:off x="457794" y="4326466"/>
            <a:ext cx="12089212" cy="1541199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6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ماحكم الاحتفال بمولد النبي صلى الله عليه وسلم ؟</a:t>
            </a:r>
          </a:p>
        </p:txBody>
      </p:sp>
      <p:sp>
        <p:nvSpPr>
          <p:cNvPr id="132" name="كيف تردي على من يدعي أن احتفاله بمولد الرسول صلى الله عليه وسلم دليل على حبه للرسول صلى الله عليه وسلم ."/>
          <p:cNvSpPr/>
          <p:nvPr/>
        </p:nvSpPr>
        <p:spPr>
          <a:xfrm>
            <a:off x="243019" y="6094569"/>
            <a:ext cx="12518762" cy="3385213"/>
          </a:xfrm>
          <a:prstGeom prst="rect">
            <a:avLst/>
          </a:prstGeom>
          <a:solidFill>
            <a:srgbClr val="FFFFFF"/>
          </a:solid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كيف تردي على من يدعي أن احتفاله بمولد الرسول صلى الله عليه وسلم دليل على حبه للرسول صلى الله عليه وسلم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5" presetID="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2" grpId="4"/>
      <p:bldP build="whole" bldLvl="1" animBg="1" rev="0" advAuto="0" spid="130" grpId="1"/>
      <p:bldP build="whole" bldLvl="1" animBg="1" rev="0" advAuto="0" spid="129" grpId="2"/>
      <p:bldP build="whole" bldLvl="1" animBg="1" rev="0" advAuto="0" spid="13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033" y="322646"/>
            <a:ext cx="10054689" cy="570215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35" name="ماذا تعرفي عن الغلو ……"/>
          <p:cNvSpPr/>
          <p:nvPr/>
        </p:nvSpPr>
        <p:spPr>
          <a:xfrm>
            <a:off x="1022393" y="6267704"/>
            <a:ext cx="11273511" cy="288505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400">
                <a:solidFill>
                  <a:srgbClr val="000000"/>
                </a:solidFill>
                <a:effectLst/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ماذا تعرفي عن الغلو …</a:t>
            </a:r>
          </a:p>
          <a:p>
            <a:pPr rtl="0">
              <a:defRPr sz="5400">
                <a:solidFill>
                  <a:srgbClr val="000000"/>
                </a:solidFill>
                <a:effectLst/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وماهي أسبابه …</a:t>
            </a:r>
          </a:p>
          <a:p>
            <a:pPr rtl="0">
              <a:defRPr sz="5400">
                <a:solidFill>
                  <a:srgbClr val="000000"/>
                </a:solidFill>
                <a:effectLst/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t>وماهي أضراره على عقيدة المسلم.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3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النهي عن الغلو في النبي صلى الله عليه وسلم"/>
          <p:cNvSpPr/>
          <p:nvPr/>
        </p:nvSpPr>
        <p:spPr>
          <a:xfrm>
            <a:off x="665493" y="590986"/>
            <a:ext cx="11771313" cy="8446408"/>
          </a:xfrm>
          <a:prstGeom prst="ellipse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9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النهي عن الغلو في النبي صلى الله عليه وسلم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من خلال استراتيجية سحابة الكلمات استنتجي أيتها المبدعه تعريف الغلو في الشرع"/>
          <p:cNvSpPr/>
          <p:nvPr/>
        </p:nvSpPr>
        <p:spPr>
          <a:xfrm>
            <a:off x="9172612" y="642714"/>
            <a:ext cx="3790988" cy="8333282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7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من خلال استراتيجية سحابة الكلمات استنتجي أيتها المبدعه تعريف الغلو في الشرع</a:t>
            </a:r>
          </a:p>
        </p:txBody>
      </p:sp>
      <p:pic>
        <p:nvPicPr>
          <p:cNvPr id="140" name="Word Art.png" descr="Word Ar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577" y="3004187"/>
            <a:ext cx="8836375" cy="444034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1" name="النص"/>
          <p:cNvSpPr txBox="1"/>
          <p:nvPr/>
        </p:nvSpPr>
        <p:spPr>
          <a:xfrm>
            <a:off x="-2632975" y="2585707"/>
            <a:ext cx="127001" cy="512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 rtl="0">
              <a:defRPr sz="1200">
                <a:solidFill>
                  <a:srgbClr val="FFFFFF"/>
                </a:solidFill>
                <a:effectLst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circle/>
      </p:transition>
    </mc:Choice>
    <mc:Fallback>
      <p:transition spd="fast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العنوان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النص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Word Art.png" descr="Word 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648" y="2059891"/>
            <a:ext cx="12035022" cy="604769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46" name="النص"/>
          <p:cNvSpPr txBox="1"/>
          <p:nvPr/>
        </p:nvSpPr>
        <p:spPr>
          <a:xfrm>
            <a:off x="-20231" y="1620620"/>
            <a:ext cx="177801" cy="56353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 rtl="0">
              <a:defRPr sz="1200">
                <a:solidFill>
                  <a:srgbClr val="FFFFFF"/>
                </a:solidFill>
                <a:effectLst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الغلو: تجاوز الحد ."/>
          <p:cNvSpPr/>
          <p:nvPr/>
        </p:nvSpPr>
        <p:spPr>
          <a:xfrm>
            <a:off x="1815802" y="659189"/>
            <a:ext cx="9373196" cy="2049166"/>
          </a:xfrm>
          <a:prstGeom prst="rect">
            <a:avLst/>
          </a:prstGeom>
          <a:blipFill>
            <a:blip r:embed="rId2"/>
          </a:blipFill>
          <a:ln w="50800">
            <a:solidFill>
              <a:srgbClr val="2121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8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الغلو: تجاوز الحد .</a:t>
            </a:r>
          </a:p>
        </p:txBody>
      </p:sp>
      <p:sp>
        <p:nvSpPr>
          <p:cNvPr id="149" name="مجاوزة حدود ماشرع الله ، سواء كان ذلك التجاوز في جانب الاعتقاد أم القول أم العمل ."/>
          <p:cNvSpPr/>
          <p:nvPr/>
        </p:nvSpPr>
        <p:spPr>
          <a:xfrm>
            <a:off x="437981" y="3144443"/>
            <a:ext cx="12128838" cy="5482428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7400">
                <a:solidFill>
                  <a:srgbClr val="000000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>
                <a:effectLst/>
              </a:defRPr>
            </a:pPr>
            <a:r>
              <a:t>مجاوزة حدود ماشرع الله ، سواء كان ذلك التجاوز في جانب الاعتقاد أم القول أم العمل 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1"/>
      <p:bldP build="whole" bldLvl="1" animBg="1" rev="0" advAuto="0" spid="14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47869" y="309982"/>
            <a:ext cx="12709063" cy="2383628"/>
          </a:xfrm>
          <a:prstGeom prst="rect">
            <a:avLst/>
          </a:prstGeom>
          <a:blipFill>
            <a:blip r:embed="rId2"/>
          </a:blip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52" name="لمن الخطاب في الآيتين السابقتين . وعن ماذا نهاهم الله تعالى ؟"/>
          <p:cNvSpPr/>
          <p:nvPr/>
        </p:nvSpPr>
        <p:spPr>
          <a:xfrm>
            <a:off x="322030" y="5668433"/>
            <a:ext cx="12360740" cy="3590331"/>
          </a:xfrm>
          <a:prstGeom prst="rect">
            <a:avLst/>
          </a:prstGeom>
          <a:blipFill>
            <a:blip r:embed="rId3"/>
          </a:blipFill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rtl="0">
              <a:defRPr sz="5500">
                <a:solidFill>
                  <a:srgbClr val="000000"/>
                </a:solidFill>
                <a:effectLst/>
                <a:latin typeface="Geeza Pro Bold"/>
                <a:ea typeface="Geeza Pro Bold"/>
                <a:cs typeface="Geeza Pro Bold"/>
                <a:sym typeface="Geeza Pro Bold"/>
              </a:defRPr>
            </a:pPr>
            <a:r>
              <a:rPr sz="9300"/>
              <a:t>لمن</a:t>
            </a:r>
            <a:r>
              <a:t> الخطاب في الآيتين السابقتين . وعن ماذا نهاهم الله تعالى ؟</a:t>
            </a:r>
          </a:p>
        </p:txBody>
      </p:sp>
      <p:sp>
        <p:nvSpPr>
          <p:cNvPr id="153" name="مستطيل"/>
          <p:cNvSpPr/>
          <p:nvPr/>
        </p:nvSpPr>
        <p:spPr>
          <a:xfrm>
            <a:off x="147868" y="2799766"/>
            <a:ext cx="12709064" cy="2762511"/>
          </a:xfrm>
          <a:prstGeom prst="rect">
            <a:avLst/>
          </a:prstGeom>
          <a:solidFill>
            <a:schemeClr val="accent3">
              <a:hueOff val="-73482"/>
              <a:satOff val="26008"/>
              <a:lumOff val="8653"/>
            </a:schemeClr>
          </a:solidFill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3F1DF"/>
                </a:solidFill>
                <a:effectLst/>
              </a:defRPr>
            </a:pPr>
          </a:p>
        </p:txBody>
      </p:sp>
      <p:sp>
        <p:nvSpPr>
          <p:cNvPr id="154" name="ياأَهْلَ الْكِتَابِ لَا تَغْلُوا فِي دِينِكُمْ وَلَا تَقُولُوا عَلَى اللَّهِ إِلَّا الْحَقَّ ۚ إِنَّمَا الْمَسِيحُ عِيسَى ابْنُ مَرْيَمَ رَسُولُ اللَّهِ وَكَلِمَتُهُ أَلْقَاهَا إِلَىٰ مَرْيَمَ وَرُوحٌ مِّنْهُ ۖ"/>
          <p:cNvSpPr txBox="1"/>
          <p:nvPr/>
        </p:nvSpPr>
        <p:spPr>
          <a:xfrm>
            <a:off x="391848" y="479950"/>
            <a:ext cx="12475104" cy="2239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>
                <a:solidFill>
                  <a:srgbClr val="000000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 rtl="0">
              <a:defRPr sz="7600"/>
            </a:pPr>
            <a:r>
              <a:rPr sz="4200"/>
              <a:t>ياأَهْلَ الْكِتَابِ لَا تَغْلُوا فِي دِينِكُمْ وَلَا تَقُولُوا عَلَى اللَّهِ إِلَّا الْحَقَّ ۚ إِنَّمَا الْمَسِيحُ عِيسَى ابْنُ مَرْيَمَ رَسُولُ اللَّهِ وَكَلِمَتُهُ أَلْقَاهَا إِلَىٰ مَرْيَمَ وَرُوحٌ مِّنْهُ ۖ</a:t>
            </a:r>
          </a:p>
        </p:txBody>
      </p:sp>
      <p:sp>
        <p:nvSpPr>
          <p:cNvPr id="155" name="قُلْ يَا أَهْلَ الْكِتَابِ لَا تَغْلُوا فِي دِينِكُمْ غَيْرَ الْحَقِّ وَلَا تَتَّبِعُوا أَهْوَاءَ قَوْمٍ قَدْ ضَلُّوا مِن قَبْلُ وَأَضَلُّوا كَثِيرًا وَضَلُّوا عَن سَوَاءِ السَّبِيلِ"/>
          <p:cNvSpPr txBox="1"/>
          <p:nvPr/>
        </p:nvSpPr>
        <p:spPr>
          <a:xfrm>
            <a:off x="637655" y="2867487"/>
            <a:ext cx="11729490" cy="262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spcBef>
                <a:spcPts val="3200"/>
              </a:spcBef>
              <a:defRPr sz="45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قُلْ يَا أَهْلَ الْكِتَابِ لَا تَغْلُوا فِي دِينِكُمْ غَيْرَ الْحَقِّ وَلَا تَتَّبِعُوا أَهْوَاءَ قَوْمٍ قَدْ ضَلُّوا مِن قَبْلُ وَأَضَلُّوا كَثِيرًا وَضَلُّوا عَن سَوَاءِ السَّبِيلِ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whole" bldLvl="1" animBg="1" rev="0" advAuto="0" spid="151" grpId="1"/>
      <p:bldP build="whole" bldLvl="1" animBg="1" rev="0" advAuto="0" spid="152" grpId="4"/>
      <p:bldP build="whole" bldLvl="1" animBg="1" rev="0" advAuto="0" spid="155" grpId="3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4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