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80" r:id="rId5"/>
    <p:sldId id="260" r:id="rId6"/>
    <p:sldId id="283" r:id="rId7"/>
    <p:sldId id="261" r:id="rId8"/>
    <p:sldId id="286" r:id="rId9"/>
    <p:sldId id="290" r:id="rId10"/>
    <p:sldId id="274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521"/>
    <a:srgbClr val="602E04"/>
    <a:srgbClr val="6600CC"/>
    <a:srgbClr val="36321E"/>
    <a:srgbClr val="585232"/>
    <a:srgbClr val="339933"/>
    <a:srgbClr val="EAE8DA"/>
    <a:srgbClr val="EEECE2"/>
    <a:srgbClr val="FFE5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D7E9BA7-8274-4D65-AAA6-D0B74C9BB791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0D4674-672D-4E17-8804-89FB1A7DC31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D4674-672D-4E17-8804-89FB1A7DC310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D4674-672D-4E17-8804-89FB1A7DC310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88B44-EE7C-4165-8350-5444FC3937C8}" type="datetimeFigureOut">
              <a:rPr lang="ar-SA" smtClean="0"/>
              <a:pPr/>
              <a:t>30/03/35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75C7B-8FB5-488B-807E-799614B844E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45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2214554"/>
            <a:ext cx="5786478" cy="242889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00166" y="3643314"/>
            <a:ext cx="658336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بأمان الله </a:t>
            </a:r>
          </a:p>
          <a:p>
            <a:pPr algn="ctr"/>
            <a:r>
              <a:rPr lang="ar-SA" sz="5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وإلى الحصة المقبلة </a:t>
            </a:r>
            <a:endParaRPr lang="ar-SA" sz="54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1785927"/>
            <a:ext cx="7358114" cy="192882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ar-SA" sz="7200" b="1" dirty="0" smtClean="0">
                <a:solidFill>
                  <a:schemeClr val="accent5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الفتوى </a:t>
            </a:r>
            <a:r>
              <a:rPr lang="ar-SA" sz="7200" b="1" dirty="0" err="1" smtClean="0">
                <a:solidFill>
                  <a:schemeClr val="accent5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7200" b="1" dirty="0" smtClean="0">
                <a:solidFill>
                  <a:schemeClr val="accent5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الاستفتاء </a:t>
            </a:r>
            <a:endParaRPr lang="ar-SA" sz="4000" b="1" dirty="0">
              <a:solidFill>
                <a:schemeClr val="accent5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WordArt 2"/>
          <p:cNvSpPr>
            <a:spLocks noChangeArrowheads="1" noChangeShapeType="1" noTextEdit="1"/>
          </p:cNvSpPr>
          <p:nvPr/>
        </p:nvSpPr>
        <p:spPr bwMode="auto">
          <a:xfrm>
            <a:off x="928662" y="2357430"/>
            <a:ext cx="7715303" cy="150495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Corbel" pitchFamily="34" charset="0"/>
                <a:cs typeface="DecoType Naskh Variants"/>
              </a:rPr>
              <a:t>{</a:t>
            </a:r>
            <a:r>
              <a:rPr lang="ar-SA" sz="3600" b="1" dirty="0" smtClean="0">
                <a:solidFill>
                  <a:srgbClr val="216521"/>
                </a:solidFill>
              </a:rPr>
              <a:t>فَاسْأَلُوا أَهْلَ الذِّكْرِ إِنْ كُنْتُمْ لا تَعْلَمُونَ </a:t>
            </a:r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Corbel" pitchFamily="34" charset="0"/>
                <a:cs typeface="DecoType Naskh" pitchFamily="2" charset="-78"/>
              </a:rPr>
              <a:t>} </a:t>
            </a:r>
            <a:endParaRPr lang="ar-SA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Corbel" pitchFamily="34" charset="0"/>
              <a:cs typeface="Andalus" pitchFamily="2" charset="-78"/>
            </a:endParaRPr>
          </a:p>
        </p:txBody>
      </p:sp>
      <p:sp>
        <p:nvSpPr>
          <p:cNvPr id="128003" name="WordArt 3" descr="كيس ورق"/>
          <p:cNvSpPr>
            <a:spLocks noChangeArrowheads="1" noChangeShapeType="1" noTextEdit="1"/>
          </p:cNvSpPr>
          <p:nvPr/>
        </p:nvSpPr>
        <p:spPr bwMode="auto">
          <a:xfrm>
            <a:off x="6500826" y="785794"/>
            <a:ext cx="1909792" cy="8413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DecoType Naskh Variants"/>
              </a:rPr>
              <a:t>قال تعالى :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nimBg="1"/>
      <p:bldP spid="1280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>
            <a:spLocks noChangeArrowheads="1"/>
          </p:cNvSpPr>
          <p:nvPr/>
        </p:nvSpPr>
        <p:spPr bwMode="auto">
          <a:xfrm>
            <a:off x="571472" y="500042"/>
            <a:ext cx="7715304" cy="5643602"/>
          </a:xfrm>
          <a:prstGeom prst="cloudCallout">
            <a:avLst>
              <a:gd name="adj1" fmla="val 54149"/>
              <a:gd name="adj2" fmla="val -47956"/>
            </a:avLst>
          </a:prstGeom>
          <a:solidFill>
            <a:schemeClr val="tx2">
              <a:lumMod val="20000"/>
              <a:lumOff val="80000"/>
            </a:schemeClr>
          </a:solidFill>
          <a:ln w="42500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ar-SA" sz="2400" dirty="0" smtClean="0"/>
              <a:t>يجب على من ليس بعالم أن يسأل أهل العلم فيما أشكل عليه من أمر دينه ؛ لقوله تعالى : {</a:t>
            </a:r>
            <a:r>
              <a:rPr lang="ar-SA" sz="2400" b="1" dirty="0" smtClean="0">
                <a:solidFill>
                  <a:srgbClr val="216521"/>
                </a:solidFill>
              </a:rPr>
              <a:t>فَاسْأَلُوا أَهْلَ الذِّكْرِ إِنْ كُنْتُمْ لا تَعْلَمُونَ </a:t>
            </a:r>
            <a:r>
              <a:rPr lang="ar-SA" sz="2400" dirty="0" smtClean="0">
                <a:solidFill>
                  <a:srgbClr val="216521"/>
                </a:solidFill>
              </a:rPr>
              <a:t> </a:t>
            </a:r>
            <a:r>
              <a:rPr lang="ar-SA" sz="2400" dirty="0" smtClean="0"/>
              <a:t>} </a:t>
            </a:r>
          </a:p>
          <a:p>
            <a:pPr algn="ctr"/>
            <a:r>
              <a:rPr lang="ar-SA" sz="2400" dirty="0" smtClean="0"/>
              <a:t>وإذا اختلف أهل في مسألة معينة فعند ذلك إن استطاع أن ينظر في أدلة كل قول ، لم يكن مستطيعاً فيقلد من يثق في علمه ودينه . كما يفعل المريض يبحث عن من يثق في طبه وأمانته ، ولا يجوز له أن يتبع الهوى فينتقى من الأقوال ما يوافق هواه لقوله تعالى : {</a:t>
            </a:r>
            <a:r>
              <a:rPr lang="ar-SA" sz="2400" b="1" dirty="0" smtClean="0">
                <a:solidFill>
                  <a:srgbClr val="216521"/>
                </a:solidFill>
              </a:rPr>
              <a:t>وَلا تَتَّبِعْ الْهَوَى فَيُضِلَّكَ عَنْ سَبِيلِ اللَّهِ</a:t>
            </a:r>
            <a:r>
              <a:rPr lang="ar-SA" sz="2400" dirty="0" smtClean="0">
                <a:solidFill>
                  <a:srgbClr val="216521"/>
                </a:solidFill>
              </a:rPr>
              <a:t> </a:t>
            </a:r>
            <a:r>
              <a:rPr lang="ar-SA" sz="2400" dirty="0" smtClean="0"/>
              <a:t>} , </a:t>
            </a:r>
            <a:endParaRPr lang="ar-SA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وجة 5"/>
          <p:cNvSpPr/>
          <p:nvPr/>
        </p:nvSpPr>
        <p:spPr>
          <a:xfrm>
            <a:off x="5214942" y="357166"/>
            <a:ext cx="3571900" cy="1000132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تعظيم شأن </a:t>
            </a:r>
            <a:r>
              <a:rPr lang="ar-S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الفتيا</a:t>
            </a: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7158" y="1643050"/>
            <a:ext cx="835823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dirty="0" smtClean="0"/>
              <a:t>كان السلف – رحمهم الله – يتحاشون </a:t>
            </a:r>
            <a:r>
              <a:rPr lang="ar-SA" sz="2800" dirty="0" err="1" smtClean="0"/>
              <a:t>الفتيا</a:t>
            </a:r>
            <a:r>
              <a:rPr lang="ar-SA" sz="2800" dirty="0" smtClean="0"/>
              <a:t> ويودون أن غيرهم يكفيهم إياها . وما ذلك إلا لعظم خشيتهم من الله – سبحانه وتعالى . وكمال علمهم بالكتاب </a:t>
            </a:r>
            <a:r>
              <a:rPr lang="ar-SA" sz="2800" dirty="0" err="1" smtClean="0"/>
              <a:t>و</a:t>
            </a:r>
            <a:r>
              <a:rPr lang="ar-SA" sz="2800" dirty="0" smtClean="0"/>
              <a:t> السنة . فقد قال الله تعالى : {</a:t>
            </a:r>
            <a:r>
              <a:rPr lang="ar-SA" sz="2400" b="1" dirty="0" smtClean="0">
                <a:solidFill>
                  <a:srgbClr val="216521"/>
                </a:solidFill>
              </a:rPr>
              <a:t>قُلْ إِنَّمَا حَرَّمَ رَبِّي الْفَوَاحِشَ مَا ظَهَرَ مِنْهَا وَمَا بَطَنَ وَالإِثْمَ وَالْبَغْيَ بِغَيْرِ الْحَقِّ وَأَنْ تُشْرِكُوا بِاللَّهِ وَأَنْ تُشْرِكُوا بِاللَّهِ مَا لَمْ يُنَزِّلْ </a:t>
            </a:r>
            <a:r>
              <a:rPr lang="ar-SA" sz="2400" b="1" dirty="0" err="1" smtClean="0">
                <a:solidFill>
                  <a:srgbClr val="216521"/>
                </a:solidFill>
              </a:rPr>
              <a:t>بِهِ</a:t>
            </a:r>
            <a:r>
              <a:rPr lang="ar-SA" sz="2400" b="1" dirty="0" smtClean="0">
                <a:solidFill>
                  <a:srgbClr val="216521"/>
                </a:solidFill>
              </a:rPr>
              <a:t> سُلْطَاناً وَأَنْ تَقُولُوا عَلَى اللَّهِ مَا لا تَعْلَمُونَ </a:t>
            </a:r>
            <a:r>
              <a:rPr lang="ar-SA" sz="2800" dirty="0" smtClean="0"/>
              <a:t>} .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428596" y="4071942"/>
            <a:ext cx="835823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dirty="0" smtClean="0"/>
              <a:t>وعن عبد الله بن عمرو رضي الله عنهما ، أن النبي </a:t>
            </a:r>
            <a:r>
              <a:rPr lang="ar-SA" sz="2800" dirty="0" smtClean="0">
                <a:sym typeface="AGA Arabesque"/>
              </a:rPr>
              <a:t> قال : (( </a:t>
            </a:r>
            <a:r>
              <a:rPr lang="ar-SA" sz="2800" b="1" dirty="0" smtClean="0">
                <a:solidFill>
                  <a:srgbClr val="602E04"/>
                </a:solidFill>
                <a:cs typeface="Akhbar MT" pitchFamily="2" charset="-78"/>
                <a:sym typeface="AGA Arabesque"/>
              </a:rPr>
              <a:t>إن الله لا يقبض العلم انتزاعا ينتزعه من العباد ، ولكن يقبض العلم بقبض العلماء حتى إذا لم يبق عالماً اتخذ الناس رؤوساً </a:t>
            </a:r>
            <a:r>
              <a:rPr lang="ar-SA" sz="2800" b="1" dirty="0" err="1" smtClean="0">
                <a:solidFill>
                  <a:srgbClr val="602E04"/>
                </a:solidFill>
                <a:cs typeface="Akhbar MT" pitchFamily="2" charset="-78"/>
                <a:sym typeface="AGA Arabesque"/>
              </a:rPr>
              <a:t>جهالاً</a:t>
            </a:r>
            <a:r>
              <a:rPr lang="ar-SA" sz="2800" b="1" dirty="0" smtClean="0">
                <a:solidFill>
                  <a:srgbClr val="602E04"/>
                </a:solidFill>
                <a:cs typeface="Akhbar MT" pitchFamily="2" charset="-78"/>
                <a:sym typeface="AGA Arabesque"/>
              </a:rPr>
              <a:t> ، فسئلوا فأفتوا بغير علم ، فضلوا وأضلوا </a:t>
            </a:r>
            <a:r>
              <a:rPr lang="ar-SA" sz="2800" dirty="0" smtClean="0">
                <a:sym typeface="AGA Arabesque"/>
              </a:rPr>
              <a:t>)) </a:t>
            </a:r>
            <a:r>
              <a:rPr lang="ar-SA" sz="2800" dirty="0" smtClean="0"/>
              <a:t>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71472" y="1142984"/>
            <a:ext cx="835823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قال عبد الرحمن بن أبي ليلى : أدركت مائة وعشرين من الأنصار من أصحاب رسول الله </a:t>
            </a:r>
            <a:r>
              <a:rPr lang="ar-SA" sz="2800" b="1" dirty="0" smtClean="0">
                <a:cs typeface="Akhbar MT" pitchFamily="2" charset="-78"/>
                <a:sym typeface="AGA Arabesque"/>
              </a:rPr>
              <a:t> يسأل أحدهم عن المسألة ، فرد هذا إلى هذا ، وهذا إلى هذا ، حتى يرجع الأول . </a:t>
            </a:r>
            <a:endParaRPr lang="ar-SA" sz="2800" b="1" dirty="0" smtClean="0">
              <a:cs typeface="Akhbar MT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71472" y="2500306"/>
            <a:ext cx="835823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602E04"/>
                </a:solidFill>
                <a:cs typeface="Akhbar MT" pitchFamily="2" charset="-78"/>
              </a:rPr>
              <a:t>وسئل الشعبي عن </a:t>
            </a:r>
            <a:r>
              <a:rPr lang="ar-SA" sz="2800" b="1" dirty="0" err="1" smtClean="0">
                <a:solidFill>
                  <a:srgbClr val="602E04"/>
                </a:solidFill>
                <a:cs typeface="Akhbar MT" pitchFamily="2" charset="-78"/>
              </a:rPr>
              <a:t>شئ</a:t>
            </a:r>
            <a:r>
              <a:rPr lang="ar-SA" sz="2800" b="1" dirty="0" smtClean="0">
                <a:solidFill>
                  <a:srgbClr val="602E04"/>
                </a:solidFill>
                <a:cs typeface="Akhbar MT" pitchFamily="2" charset="-78"/>
              </a:rPr>
              <a:t> فقال : لا أدري فقيل له : أم تستحي من قولك لا أدري وأنت فقيه العراق ؟ قال : لكن الملائكة لم تستح حين قالت : {</a:t>
            </a:r>
            <a:r>
              <a:rPr lang="ar-SA" sz="2400" b="1" dirty="0" smtClean="0">
                <a:solidFill>
                  <a:srgbClr val="216521"/>
                </a:solidFill>
              </a:rPr>
              <a:t>قَالُوا سُبْحَانَكَ لا عِلْمَ لَنَا إِلاَّ مَا عَلَّمْتَنَا</a:t>
            </a:r>
            <a:r>
              <a:rPr lang="ar-SA" sz="2800" b="1" dirty="0" smtClean="0">
                <a:solidFill>
                  <a:srgbClr val="602E04"/>
                </a:solidFill>
                <a:cs typeface="Akhbar MT" pitchFamily="2" charset="-78"/>
              </a:rPr>
              <a:t>} </a:t>
            </a:r>
            <a:endParaRPr lang="ar-SA" sz="2800" b="1" dirty="0" smtClean="0">
              <a:solidFill>
                <a:srgbClr val="602E04"/>
              </a:solidFill>
              <a:cs typeface="Akhbar M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1472" y="4143380"/>
            <a:ext cx="835823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وقال أبو حنيفة : من تكلم في شيء من العلم وتقلده وهو يظن أن الله عز وجل لا يسأله عنه : كيف أفتيت في دين الله ؟ فقد سهلت عليه نفسه ودينه . وقال : ولولا الفرق </a:t>
            </a:r>
            <a:r>
              <a:rPr lang="ar-SA" sz="2800" b="1" dirty="0" smtClean="0">
                <a:cs typeface="Akhbar MT" pitchFamily="2" charset="-78"/>
              </a:rPr>
              <a:t>من الله أن يضيع العلم ما أفتيت أحداً ، ويكون لهم المهنأ ، وعلي الوزر . </a:t>
            </a:r>
            <a:r>
              <a:rPr lang="ar-SA" sz="2800" b="1" dirty="0" smtClean="0">
                <a:cs typeface="Akhbar MT" pitchFamily="2" charset="-78"/>
              </a:rPr>
              <a:t> </a:t>
            </a:r>
            <a:endParaRPr lang="ar-SA" sz="2800" b="1" dirty="0" smtClean="0">
              <a:cs typeface="Akhbar MT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57158" y="1000108"/>
            <a:ext cx="857256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2060"/>
                </a:solidFill>
                <a:cs typeface="Akhbar MT" pitchFamily="2" charset="-78"/>
              </a:rPr>
              <a:t>وكان الإمام مالك يكثر من قول : لا أدي ، وسئل عن ثمان وأربعين مسألة فقال في اثنين وثلاثين منها : لا أدري ، وسئل عن مسألة فقال : لا أدري ، فقيل : </a:t>
            </a:r>
            <a:r>
              <a:rPr lang="ar-SA" sz="2800" b="1" dirty="0" smtClean="0">
                <a:solidFill>
                  <a:srgbClr val="002060"/>
                </a:solidFill>
                <a:cs typeface="Akhbar MT" pitchFamily="2" charset="-78"/>
              </a:rPr>
              <a:t>هي مسألة خفيفة سهلة ، فغضب وقال : ليس في العلم شيء خفيف . </a:t>
            </a:r>
            <a:endParaRPr lang="ar-SA" sz="2800" b="1" dirty="0">
              <a:solidFill>
                <a:srgbClr val="002060"/>
              </a:solidFill>
              <a:cs typeface="Akhbar MT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57158" y="2786058"/>
            <a:ext cx="857256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2060"/>
                </a:solidFill>
                <a:cs typeface="Akhbar MT" pitchFamily="2" charset="-78"/>
              </a:rPr>
              <a:t>وسئل الشافعي عن مسألة فلم يجب ، فقيل له ؛ حتى أدري إن الفضل في السكوت أو في الجواب . </a:t>
            </a:r>
            <a:endParaRPr lang="ar-SA" sz="2800" b="1" dirty="0">
              <a:solidFill>
                <a:srgbClr val="002060"/>
              </a:solidFill>
              <a:cs typeface="Akhbar M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7158" y="4000504"/>
            <a:ext cx="85725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2060"/>
                </a:solidFill>
                <a:cs typeface="Akhbar MT" pitchFamily="2" charset="-78"/>
              </a:rPr>
              <a:t>وعن </a:t>
            </a:r>
            <a:r>
              <a:rPr lang="ar-SA" sz="2800" b="1" dirty="0" err="1" smtClean="0">
                <a:solidFill>
                  <a:srgbClr val="002060"/>
                </a:solidFill>
                <a:cs typeface="Akhbar MT" pitchFamily="2" charset="-78"/>
              </a:rPr>
              <a:t>الآثرم</a:t>
            </a:r>
            <a:r>
              <a:rPr lang="ar-SA" sz="2800" b="1" dirty="0" smtClean="0">
                <a:solidFill>
                  <a:srgbClr val="002060"/>
                </a:solidFill>
                <a:cs typeface="Akhbar MT" pitchFamily="2" charset="-78"/>
              </a:rPr>
              <a:t> : سمعت أحمد بن حنبل يكثر أن يقول : لا أدري ، فيما عرف الأقاويل فيه </a:t>
            </a:r>
            <a:r>
              <a:rPr lang="ar-SA" sz="2800" b="1" dirty="0" smtClean="0">
                <a:solidFill>
                  <a:srgbClr val="002060"/>
                </a:solidFill>
                <a:cs typeface="Akhbar MT" pitchFamily="2" charset="-78"/>
              </a:rPr>
              <a:t>. </a:t>
            </a:r>
            <a:endParaRPr lang="ar-SA" sz="2800" b="1" dirty="0">
              <a:solidFill>
                <a:srgbClr val="002060"/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57224" y="2428868"/>
            <a:ext cx="792961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افتح الكتاب صفحة 19 – 20 -21 لمتابعة النشاط .</a:t>
            </a:r>
            <a:endParaRPr lang="ar-S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357950" y="857232"/>
            <a:ext cx="196239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6000" b="1" cap="all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نشــاط</a:t>
            </a:r>
            <a:r>
              <a:rPr lang="ar-SA" sz="6000" b="1" cap="all" spc="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  <a:endParaRPr lang="ar-SA" sz="6000" b="1" cap="all" spc="0" dirty="0">
              <a:ln w="0"/>
              <a:solidFill>
                <a:schemeClr val="bg2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rm9.staticflickr.com/8234/8544181751_6ef5bcb9bf_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718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463</Words>
  <Application>Microsoft Office PowerPoint</Application>
  <PresentationFormat>عرض على الشاشة (3:4)‏</PresentationFormat>
  <Paragraphs>20</Paragraphs>
  <Slides>10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الفتوى و الاستفتاء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Microsoft</dc:creator>
  <cp:lastModifiedBy>user1</cp:lastModifiedBy>
  <cp:revision>119</cp:revision>
  <dcterms:created xsi:type="dcterms:W3CDTF">2012-04-08T23:49:17Z</dcterms:created>
  <dcterms:modified xsi:type="dcterms:W3CDTF">2014-01-31T11:30:36Z</dcterms:modified>
</cp:coreProperties>
</file>