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8" r:id="rId4"/>
    <p:sldId id="261" r:id="rId5"/>
    <p:sldId id="263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102" autoAdjust="0"/>
    <p:restoredTop sz="94707" autoAdjust="0"/>
  </p:normalViewPr>
  <p:slideViewPr>
    <p:cSldViewPr>
      <p:cViewPr varScale="1">
        <p:scale>
          <a:sx n="74" d="100"/>
          <a:sy n="74" d="100"/>
        </p:scale>
        <p:origin x="-10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A729629-336E-40CF-9E44-FC97A304629D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65073A8-B36D-49B4-B52F-040B6A6EA0B2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C3D67-CFCC-4E86-AD63-8CB3DEAC88D9}" type="datetimeFigureOut">
              <a:rPr lang="ar-SA" smtClean="0"/>
              <a:pPr/>
              <a:t>20/01/1432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53A66-E810-469E-ACF9-BD639AB24FF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-اسلاميه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 descr="A_Dreamy_World_2863th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9144000" cy="6858000"/>
          </a:xfrm>
          <a:prstGeom prst="rect">
            <a:avLst/>
          </a:prstGeom>
        </p:spPr>
      </p:pic>
      <p:sp>
        <p:nvSpPr>
          <p:cNvPr id="5" name="شارة رتبة 4"/>
          <p:cNvSpPr/>
          <p:nvPr/>
        </p:nvSpPr>
        <p:spPr>
          <a:xfrm>
            <a:off x="6786578" y="1214422"/>
            <a:ext cx="2214546" cy="1143008"/>
          </a:xfrm>
          <a:prstGeom prst="chevron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32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حكمها </a:t>
            </a:r>
            <a:endParaRPr lang="ar-SA" sz="20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شارة رتبة 5"/>
          <p:cNvSpPr/>
          <p:nvPr/>
        </p:nvSpPr>
        <p:spPr>
          <a:xfrm>
            <a:off x="4857752" y="857232"/>
            <a:ext cx="2571768" cy="1000132"/>
          </a:xfrm>
          <a:prstGeom prst="chevron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24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مستحبة</a:t>
            </a:r>
            <a:endParaRPr lang="ar-SA" sz="24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شارة رتبة 6"/>
          <p:cNvSpPr/>
          <p:nvPr/>
        </p:nvSpPr>
        <p:spPr>
          <a:xfrm>
            <a:off x="6643702" y="2714620"/>
            <a:ext cx="2143140" cy="1143008"/>
          </a:xfrm>
          <a:prstGeom prst="chevron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الدليل</a:t>
            </a:r>
            <a:r>
              <a:rPr lang="ar-S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ar-S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شارة رتبة 7"/>
          <p:cNvSpPr/>
          <p:nvPr/>
        </p:nvSpPr>
        <p:spPr>
          <a:xfrm>
            <a:off x="3786182" y="2285992"/>
            <a:ext cx="3500462" cy="1071570"/>
          </a:xfrm>
          <a:prstGeom prst="chevron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لقوله صلى الله عليه وسلم  </a:t>
            </a:r>
            <a:r>
              <a:rPr lang="ar-SA" sz="2000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لعبدالرحمن</a:t>
            </a:r>
            <a:r>
              <a:rPr lang="ar-SA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بن عوف </a:t>
            </a:r>
            <a:r>
              <a:rPr lang="ar-SA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sym typeface="AGA Arabesque"/>
              </a:rPr>
              <a:t></a:t>
            </a:r>
            <a:r>
              <a:rPr lang="ar-SA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(أولم ولو بشاة )</a:t>
            </a:r>
            <a:endParaRPr lang="ar-SA" sz="2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شارة رتبة 9"/>
          <p:cNvSpPr/>
          <p:nvPr/>
        </p:nvSpPr>
        <p:spPr>
          <a:xfrm>
            <a:off x="5786446" y="4143380"/>
            <a:ext cx="2928958" cy="1214446"/>
          </a:xfrm>
          <a:prstGeom prst="chevron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24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الدليل الثاني</a:t>
            </a:r>
            <a:endParaRPr lang="ar-SA" sz="24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شارة رتبة 10"/>
          <p:cNvSpPr/>
          <p:nvPr/>
        </p:nvSpPr>
        <p:spPr>
          <a:xfrm>
            <a:off x="1214414" y="3214686"/>
            <a:ext cx="5429288" cy="1428760"/>
          </a:xfrm>
          <a:prstGeom prst="chevron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u="sng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وقد أولم النبي صلى الله عيه وسلم على نسائه فمن ذلك ما أولم على زينب بنت جحش رضي الله عنها أولم بشاة . </a:t>
            </a:r>
            <a:endParaRPr lang="en-US" sz="2000" b="1" u="sng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مربع نص 12"/>
          <p:cNvSpPr txBox="1"/>
          <p:nvPr/>
        </p:nvSpPr>
        <p:spPr>
          <a:xfrm rot="19556988">
            <a:off x="-61606" y="1488497"/>
            <a:ext cx="5367662" cy="1277995"/>
          </a:xfrm>
          <a:prstGeom prst="rect">
            <a:avLst/>
          </a:prstGeom>
          <a:noFill/>
        </p:spPr>
        <p:txBody>
          <a:bodyPr wrap="square" rtlCol="1">
            <a:prstTxWarp prst="textIn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Bradley Hand ITC" pitchFamily="66" charset="0"/>
                <a:cs typeface="DecoType Thuluth" pitchFamily="2" charset="-78"/>
              </a:rPr>
              <a:t>الوليمة </a:t>
            </a:r>
            <a:endParaRPr lang="ar-SA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60007" dir="5400000" sy="-100000" algn="bl" rotWithShape="0"/>
              </a:effectLst>
              <a:latin typeface="Bradley Hand ITC" pitchFamily="66" charset="0"/>
              <a:cs typeface="DecoType Thuluth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A_Dreamy_World_77th_by_grafixey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متقاطع 5"/>
          <p:cNvSpPr/>
          <p:nvPr/>
        </p:nvSpPr>
        <p:spPr>
          <a:xfrm>
            <a:off x="500034" y="857232"/>
            <a:ext cx="6000792" cy="1428760"/>
          </a:xfrm>
          <a:prstGeom prst="plu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0"/>
            <a:r>
              <a:rPr lang="ar-SA" sz="66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حكم إجابة الدعوة </a:t>
            </a:r>
            <a:endParaRPr lang="ar-SA" sz="66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سهم منحني إلى اليسار 17"/>
          <p:cNvSpPr/>
          <p:nvPr/>
        </p:nvSpPr>
        <p:spPr>
          <a:xfrm>
            <a:off x="7143768" y="1357298"/>
            <a:ext cx="1643074" cy="1428760"/>
          </a:xfrm>
          <a:prstGeom prst="curvedLeftArrow">
            <a:avLst>
              <a:gd name="adj1" fmla="val 23421"/>
              <a:gd name="adj2" fmla="val 35869"/>
              <a:gd name="adj3" fmla="val 24220"/>
            </a:avLst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" name="تمرير عمودي 19"/>
          <p:cNvSpPr/>
          <p:nvPr/>
        </p:nvSpPr>
        <p:spPr>
          <a:xfrm>
            <a:off x="428596" y="2500306"/>
            <a:ext cx="6500858" cy="2928958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reflection blurRad="6350" stA="50000" endA="295" endPos="92000" dist="101600" dir="5400000" sy="-100000" algn="bl" rotWithShape="0"/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إجابة الدعوة لوليمة العرس </a:t>
            </a:r>
            <a:r>
              <a:rPr lang="ar-SA" sz="4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واجبة</a:t>
            </a:r>
            <a:r>
              <a:rPr lang="ar-SA" sz="2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: لقوله </a:t>
            </a:r>
            <a:r>
              <a:rPr lang="ar-SA" sz="2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sym typeface="AGA Arabesque"/>
              </a:rPr>
              <a:t></a:t>
            </a:r>
            <a:r>
              <a:rPr lang="ar-SA" sz="2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 إذا دعي أحدكم إلى وليمة فليأتها )</a:t>
            </a:r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والحق في الدعوة للداعي ، فإذا كان المدعو لن يحضر فعليه أن يعتذر منه؛ فإن قبل العذر لم تلزمه الإجابة . </a:t>
            </a:r>
          </a:p>
          <a:p>
            <a:pPr algn="ctr"/>
            <a:endParaRPr lang="ar-S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20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A_Dreamy_World_78th_by_grafixey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428596" y="214290"/>
            <a:ext cx="8001056" cy="1277995"/>
          </a:xfrm>
          <a:prstGeom prst="rect">
            <a:avLst/>
          </a:prstGeom>
          <a:noFill/>
        </p:spPr>
        <p:txBody>
          <a:bodyPr wrap="square" rtlCol="1">
            <a:prstTxWarp prst="textIn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adley Hand ITC" pitchFamily="66" charset="0"/>
                <a:cs typeface="DecoType Thuluth" pitchFamily="2" charset="-78"/>
              </a:rPr>
              <a:t>لوجوب الإجابة شوط منها : </a:t>
            </a:r>
            <a:endParaRPr lang="ar-SA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radley Hand ITC" pitchFamily="66" charset="0"/>
              <a:cs typeface="DecoType Thuluth" pitchFamily="2" charset="-78"/>
            </a:endParaRPr>
          </a:p>
        </p:txBody>
      </p:sp>
      <p:sp>
        <p:nvSpPr>
          <p:cNvPr id="7" name="مخطط انسيابي: قرص ممغنط 6"/>
          <p:cNvSpPr/>
          <p:nvPr/>
        </p:nvSpPr>
        <p:spPr>
          <a:xfrm>
            <a:off x="1000100" y="1785926"/>
            <a:ext cx="7286676" cy="1643074"/>
          </a:xfrm>
          <a:prstGeom prst="flowChartMagneticDisk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1</a:t>
            </a:r>
            <a:r>
              <a:rPr lang="ar-SA" sz="24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/ </a:t>
            </a:r>
            <a:r>
              <a:rPr lang="ar-SA" sz="2400" b="1" u="sng" dirty="0" smtClean="0">
                <a:ln w="11430"/>
                <a:solidFill>
                  <a:srgbClr val="FFFF00"/>
                </a:solidFill>
              </a:rPr>
              <a:t>تعيين المدعو</a:t>
            </a:r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،أما إذا كانت الدعوة عامة من غير تخصيص لشخص بعينه فالإجابة هنا غير واجبه</a:t>
            </a:r>
            <a:endParaRPr lang="ar-SA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مخطط انسيابي: قرص ممغنط 7"/>
          <p:cNvSpPr/>
          <p:nvPr/>
        </p:nvSpPr>
        <p:spPr>
          <a:xfrm>
            <a:off x="857224" y="3857628"/>
            <a:ext cx="7572428" cy="2214578"/>
          </a:xfrm>
          <a:prstGeom prst="flowChartMagneticDisk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b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400" b="1" u="sng" dirty="0" smtClean="0">
                <a:ln w="11430"/>
                <a:solidFill>
                  <a:srgbClr val="FFFF00"/>
                </a:solidFill>
              </a:rPr>
              <a:t>2- عدم وجود منكر في الوليمة يراه ولا يستطيع تغييره </a:t>
            </a:r>
            <a:r>
              <a:rPr lang="ar-SA" sz="2400" b="1" dirty="0" smtClean="0">
                <a:ln w="11430"/>
                <a:solidFill>
                  <a:srgbClr val="FFFF00"/>
                </a:solidFill>
              </a:rPr>
              <a:t>، </a:t>
            </a:r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أما إن كان هناك منكر لا </a:t>
            </a:r>
            <a:r>
              <a:rPr lang="ar-SA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يراو</a:t>
            </a:r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أو يستطيع تغييره فإنه يجب عليه الحضور ، والدليل على ذلك قوله صلى الله عليه وسلم ( من كان يؤمن بالله واليوم الآخر فلا يقعد على </a:t>
            </a:r>
            <a:r>
              <a:rPr lang="ar-SA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مائده</a:t>
            </a:r>
            <a:r>
              <a:rPr lang="ar-SA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 يدار عليها بالخمر )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bdalrhman\photo\Wallpapers.Mania.vol.129\129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71472" y="285728"/>
            <a:ext cx="8158162" cy="714380"/>
          </a:xfrm>
          <a:solidFill>
            <a:schemeClr val="accent3">
              <a:lumMod val="60000"/>
              <a:lumOff val="40000"/>
              <a:alpha val="58000"/>
            </a:schemeClr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ar-SA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محظورات الوليمة :</a:t>
            </a:r>
            <a:endParaRPr lang="ar-JO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عنصر نائب للمحتوى 2"/>
          <p:cNvSpPr txBox="1">
            <a:spLocks/>
          </p:cNvSpPr>
          <p:nvPr/>
        </p:nvSpPr>
        <p:spPr>
          <a:xfrm>
            <a:off x="580996" y="1500174"/>
            <a:ext cx="8158162" cy="5072098"/>
          </a:xfrm>
          <a:prstGeom prst="rect">
            <a:avLst/>
          </a:prstGeom>
          <a:solidFill>
            <a:schemeClr val="accent3">
              <a:lumMod val="60000"/>
              <a:lumOff val="40000"/>
              <a:alpha val="58000"/>
            </a:schemeClr>
          </a:solidFill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1">
            <a:normAutofit fontScale="85000" lnSpcReduction="20000"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</a:t>
            </a:r>
            <a:r>
              <a:rPr kumimoji="0" lang="ar-JO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ولا</a:t>
            </a: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ً</a:t>
            </a:r>
            <a:r>
              <a:rPr kumimoji="0" lang="ar-JO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ar-JO" sz="3200" b="1" u="sng" dirty="0" smtClean="0">
                <a:solidFill>
                  <a:schemeClr val="tx1"/>
                </a:solidFill>
              </a:rPr>
              <a:t>الإسراف في </a:t>
            </a:r>
            <a:r>
              <a:rPr lang="ar-SA" sz="3200" b="1" u="sng" dirty="0" smtClean="0">
                <a:solidFill>
                  <a:schemeClr val="tx1"/>
                </a:solidFill>
              </a:rPr>
              <a:t>الولائم </a:t>
            </a:r>
            <a:r>
              <a:rPr lang="ar-JO" sz="3200" b="1" u="sng" dirty="0" smtClean="0">
                <a:solidFill>
                  <a:schemeClr val="tx1"/>
                </a:solidFill>
              </a:rPr>
              <a:t>،</a:t>
            </a:r>
            <a:r>
              <a:rPr lang="ar-SA" sz="3200" b="1" u="sng" dirty="0" smtClean="0">
                <a:solidFill>
                  <a:schemeClr val="tx1"/>
                </a:solidFill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</a:rPr>
              <a:t>ورمي الأطعمة </a:t>
            </a:r>
            <a:r>
              <a:rPr lang="ar-JO" sz="3200" b="1" dirty="0" smtClean="0">
                <a:solidFill>
                  <a:schemeClr val="tx1"/>
                </a:solidFill>
              </a:rPr>
              <a:t> لقوله تعالى 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ar-JO" sz="3200" b="1" dirty="0" smtClean="0">
                <a:solidFill>
                  <a:schemeClr val="tx1"/>
                </a:solidFill>
              </a:rPr>
              <a:t>(والذين إذا أنفقوا لم يسرفوا ولم يقتروا وكان بين ذلك قواماً )</a:t>
            </a:r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ar-JO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ثانيا</a:t>
            </a: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ً</a:t>
            </a:r>
            <a:r>
              <a:rPr kumimoji="0" lang="ar-JO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ar-JO" sz="3200" b="1" u="sng" dirty="0" err="1" smtClean="0">
                <a:solidFill>
                  <a:schemeClr val="tx1"/>
                </a:solidFill>
              </a:rPr>
              <a:t>الإقتصار</a:t>
            </a:r>
            <a:r>
              <a:rPr lang="ar-JO" sz="3200" b="1" u="sng" dirty="0" smtClean="0">
                <a:solidFill>
                  <a:schemeClr val="tx1"/>
                </a:solidFill>
              </a:rPr>
              <a:t> على دعوة الوجهاء ، والأغنياء حتى وإن كانوا بعيدين عنه ، وترك الأقارب الفقراء </a:t>
            </a:r>
            <a:r>
              <a:rPr lang="ar-JO" sz="3200" b="1" dirty="0" smtClean="0">
                <a:solidFill>
                  <a:schemeClr val="tx1"/>
                </a:solidFill>
              </a:rPr>
              <a:t>قال النبي صلى الله عليه وسلم ( شر الطعام طعام </a:t>
            </a:r>
            <a:r>
              <a:rPr lang="ar-JO" sz="3200" b="1" dirty="0" err="1" smtClean="0">
                <a:solidFill>
                  <a:schemeClr val="tx1"/>
                </a:solidFill>
              </a:rPr>
              <a:t>الولمية</a:t>
            </a:r>
            <a:r>
              <a:rPr lang="ar-JO" sz="3200" b="1" dirty="0" smtClean="0">
                <a:solidFill>
                  <a:schemeClr val="tx1"/>
                </a:solidFill>
              </a:rPr>
              <a:t> يمنعها من يأتيها ويدعى إليها من يأباها ، ومن لم يجب الدعوة فقد عصى الله ورسوله )  </a:t>
            </a:r>
            <a:endPara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kumimoji="0" lang="ar-JO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ثالثا</a:t>
            </a:r>
            <a:r>
              <a:rPr kumimoji="0" lang="ar-SA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ً </a:t>
            </a:r>
            <a:r>
              <a:rPr kumimoji="0" lang="ar-JO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ar-JO" sz="3200" b="1" u="sng" dirty="0" smtClean="0">
                <a:solidFill>
                  <a:schemeClr val="tx1"/>
                </a:solidFill>
              </a:rPr>
              <a:t>جعل بعض الناس وليمة العرس حفلاً غنائيا يستمع فيه إلى أنواع الأغاني </a:t>
            </a:r>
            <a:r>
              <a:rPr lang="ar-JO" sz="3200" b="1" u="sng" dirty="0" err="1" smtClean="0">
                <a:solidFill>
                  <a:schemeClr val="tx1"/>
                </a:solidFill>
              </a:rPr>
              <a:t>المحرمه</a:t>
            </a:r>
            <a:r>
              <a:rPr lang="ar-JO" sz="3200" b="1" u="sng" dirty="0" smtClean="0">
                <a:solidFill>
                  <a:schemeClr val="tx1"/>
                </a:solidFill>
              </a:rPr>
              <a:t> ، والواجب تطهير أفراح المسلمين مما</a:t>
            </a:r>
            <a:r>
              <a:rPr lang="ar-SA" sz="3200" b="1" u="sng" smtClean="0">
                <a:solidFill>
                  <a:schemeClr val="tx1"/>
                </a:solidFill>
              </a:rPr>
              <a:t> </a:t>
            </a:r>
            <a:r>
              <a:rPr lang="ar-JO" sz="3200" b="1" u="sng" smtClean="0">
                <a:solidFill>
                  <a:schemeClr val="tx1"/>
                </a:solidFill>
              </a:rPr>
              <a:t>لايرضى</a:t>
            </a:r>
            <a:r>
              <a:rPr lang="ar-JO" sz="3200" b="1" u="sng" dirty="0" smtClean="0">
                <a:solidFill>
                  <a:schemeClr val="tx1"/>
                </a:solidFill>
              </a:rPr>
              <a:t> الله تعالى </a:t>
            </a:r>
            <a:r>
              <a:rPr lang="ar-JO" sz="3200" b="1" dirty="0" smtClean="0">
                <a:solidFill>
                  <a:schemeClr val="tx1"/>
                </a:solidFill>
              </a:rPr>
              <a:t>، لعل الله تعالى يجعل ذلك النكاح نكاحا مباركا ، وإنما يستحب في النكاح الضرب بالدف للنساء ، وما يصاحبه من أهازيج </a:t>
            </a:r>
            <a:r>
              <a:rPr lang="ar-JO" sz="3200" b="1" dirty="0" err="1" smtClean="0">
                <a:solidFill>
                  <a:schemeClr val="tx1"/>
                </a:solidFill>
              </a:rPr>
              <a:t>مباحه</a:t>
            </a:r>
            <a:r>
              <a:rPr lang="ar-JO" sz="3200" b="1" dirty="0" smtClean="0">
                <a:solidFill>
                  <a:schemeClr val="tx1"/>
                </a:solidFill>
              </a:rPr>
              <a:t> ليس فيها من الفاحش القول شيء ، والدليل على ذلك قوله صلى الله عليه وسلم ( فصل مابين الحلال والحرام الدف والصوت في النكاح )</a:t>
            </a:r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r>
              <a:rPr kumimoji="0" lang="ar-SA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ar-JO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305</Words>
  <Application>Microsoft Office PowerPoint</Application>
  <PresentationFormat>عرض على الشاشة (3:4)‏</PresentationFormat>
  <Paragraphs>18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</vt:vector>
  </TitlesOfParts>
  <Company>BEST FORUM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www.arabswell.com</dc:creator>
  <cp:lastModifiedBy>Al Fajar</cp:lastModifiedBy>
  <cp:revision>28</cp:revision>
  <dcterms:created xsi:type="dcterms:W3CDTF">2009-10-22T13:06:28Z</dcterms:created>
  <dcterms:modified xsi:type="dcterms:W3CDTF">2010-12-26T14:42:39Z</dcterms:modified>
</cp:coreProperties>
</file>