
<file path=[Content_Types].xml><?xml version="1.0" encoding="utf-8"?>
<Types xmlns="http://schemas.openxmlformats.org/package/2006/content-types">
  <Default Extension="PNG" ContentType="image/png"/>
  <Default Extension="jfif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32"/>
  </p:notesMasterIdLst>
  <p:sldIdLst>
    <p:sldId id="257" r:id="rId2"/>
    <p:sldId id="258" r:id="rId3"/>
    <p:sldId id="259" r:id="rId4"/>
    <p:sldId id="260" r:id="rId5"/>
    <p:sldId id="291" r:id="rId6"/>
    <p:sldId id="263" r:id="rId7"/>
    <p:sldId id="261" r:id="rId8"/>
    <p:sldId id="265" r:id="rId9"/>
    <p:sldId id="267" r:id="rId10"/>
    <p:sldId id="268" r:id="rId11"/>
    <p:sldId id="269" r:id="rId12"/>
    <p:sldId id="272" r:id="rId13"/>
    <p:sldId id="271" r:id="rId14"/>
    <p:sldId id="273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rettykadooj" initials="P" lastIdx="1" clrIdx="0">
    <p:extLst>
      <p:ext uri="{19B8F6BF-5375-455C-9EA6-DF929625EA0E}">
        <p15:presenceInfo xmlns:p15="http://schemas.microsoft.com/office/powerpoint/2012/main" userId="0f7d709dc2dcff3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77FDD"/>
    <a:srgbClr val="F48364"/>
    <a:srgbClr val="EB5652"/>
    <a:srgbClr val="35A12F"/>
    <a:srgbClr val="6E6B0E"/>
    <a:srgbClr val="EF3161"/>
    <a:srgbClr val="FFFFFF"/>
    <a:srgbClr val="F5F6FA"/>
    <a:srgbClr val="7CA65F"/>
    <a:srgbClr val="647A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نمط متوسط 2 - تميي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6953" autoAdjust="0"/>
    <p:restoredTop sz="94660"/>
  </p:normalViewPr>
  <p:slideViewPr>
    <p:cSldViewPr snapToGrid="0">
      <p:cViewPr varScale="1">
        <p:scale>
          <a:sx n="73" d="100"/>
          <a:sy n="73" d="100"/>
        </p:scale>
        <p:origin x="77" y="3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0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F08B4C-9A81-4BD3-BD28-9CCD18ACF020}" type="doc">
      <dgm:prSet loTypeId="urn:microsoft.com/office/officeart/2005/8/layout/hProcess9" loCatId="process" qsTypeId="urn:microsoft.com/office/officeart/2005/8/quickstyle/3d1" qsCatId="3D" csTypeId="urn:microsoft.com/office/officeart/2005/8/colors/colorful5" csCatId="colorful" phldr="1"/>
      <dgm:spPr/>
    </dgm:pt>
    <dgm:pt modelId="{33009514-3687-4AEB-B8FD-B2BFD973602A}">
      <dgm:prSet phldrT="[نص]" custT="1"/>
      <dgm:spPr/>
      <dgm:t>
        <a:bodyPr/>
        <a:lstStyle/>
        <a:p>
          <a:pPr rtl="1"/>
          <a:r>
            <a:rPr lang="ar-SA" sz="4000" b="1" dirty="0" smtClean="0">
              <a:latin typeface="Traditional Arabic" panose="02020603050405020304" pitchFamily="18" charset="-78"/>
              <a:cs typeface="Traditional Arabic" panose="02020603050405020304" pitchFamily="18" charset="-78"/>
            </a:rPr>
            <a:t>إمكانية المقاصة بين الدينين</a:t>
          </a:r>
          <a:endParaRPr lang="ar-SA" sz="4000" b="1" dirty="0">
            <a:latin typeface="Traditional Arabic" panose="02020603050405020304" pitchFamily="18" charset="-78"/>
            <a:cs typeface="Traditional Arabic" panose="02020603050405020304" pitchFamily="18" charset="-78"/>
          </a:endParaRPr>
        </a:p>
      </dgm:t>
    </dgm:pt>
    <dgm:pt modelId="{33E1A4CC-1CF4-4655-B039-5EF6B3BA6409}" type="parTrans" cxnId="{324EE0C2-70BD-4049-92A1-C1A0463923DF}">
      <dgm:prSet/>
      <dgm:spPr/>
      <dgm:t>
        <a:bodyPr/>
        <a:lstStyle/>
        <a:p>
          <a:pPr rtl="1"/>
          <a:endParaRPr lang="ar-SA"/>
        </a:p>
      </dgm:t>
    </dgm:pt>
    <dgm:pt modelId="{33D4FF6E-7FE5-41F4-AB1A-ABDC78A98A99}" type="sibTrans" cxnId="{324EE0C2-70BD-4049-92A1-C1A0463923DF}">
      <dgm:prSet/>
      <dgm:spPr/>
      <dgm:t>
        <a:bodyPr/>
        <a:lstStyle/>
        <a:p>
          <a:pPr rtl="1"/>
          <a:endParaRPr lang="ar-SA"/>
        </a:p>
      </dgm:t>
    </dgm:pt>
    <dgm:pt modelId="{3D19A29E-E5FE-47E1-9C23-BCD5274FC821}">
      <dgm:prSet phldrT="[نص]" custT="1"/>
      <dgm:spPr/>
      <dgm:t>
        <a:bodyPr/>
        <a:lstStyle/>
        <a:p>
          <a:pPr rtl="1"/>
          <a:r>
            <a:rPr lang="ar-SA" sz="3200" b="1" dirty="0" smtClean="0">
              <a:latin typeface="Traditional Arabic" panose="02020603050405020304" pitchFamily="18" charset="-78"/>
              <a:cs typeface="Traditional Arabic" panose="02020603050405020304" pitchFamily="18" charset="-78"/>
            </a:rPr>
            <a:t>أن يكون المُحيل مُدانًا للمحال ، و المحال عليه مدينًا </a:t>
          </a:r>
          <a:r>
            <a:rPr lang="ar-SA" sz="3200" b="1" dirty="0" err="1" smtClean="0">
              <a:latin typeface="Traditional Arabic" panose="02020603050405020304" pitchFamily="18" charset="-78"/>
              <a:cs typeface="Traditional Arabic" panose="02020603050405020304" pitchFamily="18" charset="-78"/>
            </a:rPr>
            <a:t>للمحيل</a:t>
          </a:r>
          <a:r>
            <a:rPr lang="ar-SA" sz="3200" b="1" dirty="0" smtClean="0">
              <a:latin typeface="Traditional Arabic" panose="02020603050405020304" pitchFamily="18" charset="-78"/>
              <a:cs typeface="Traditional Arabic" panose="02020603050405020304" pitchFamily="18" charset="-78"/>
            </a:rPr>
            <a:t>.</a:t>
          </a:r>
          <a:endParaRPr lang="ar-SA" sz="3200" b="1" dirty="0">
            <a:latin typeface="Traditional Arabic" panose="02020603050405020304" pitchFamily="18" charset="-78"/>
            <a:cs typeface="Traditional Arabic" panose="02020603050405020304" pitchFamily="18" charset="-78"/>
          </a:endParaRPr>
        </a:p>
      </dgm:t>
    </dgm:pt>
    <dgm:pt modelId="{D2CC73E2-A833-403F-B2F5-2E7BA6AEB6A9}" type="parTrans" cxnId="{EA78775D-4D1F-4E77-AA60-B3AEFDEF9D64}">
      <dgm:prSet/>
      <dgm:spPr/>
      <dgm:t>
        <a:bodyPr/>
        <a:lstStyle/>
        <a:p>
          <a:pPr rtl="1"/>
          <a:endParaRPr lang="ar-SA"/>
        </a:p>
      </dgm:t>
    </dgm:pt>
    <dgm:pt modelId="{DAE61F3D-238C-435C-8CE0-E9A44DB14716}" type="sibTrans" cxnId="{EA78775D-4D1F-4E77-AA60-B3AEFDEF9D64}">
      <dgm:prSet/>
      <dgm:spPr/>
      <dgm:t>
        <a:bodyPr/>
        <a:lstStyle/>
        <a:p>
          <a:pPr rtl="1"/>
          <a:endParaRPr lang="ar-SA"/>
        </a:p>
      </dgm:t>
    </dgm:pt>
    <dgm:pt modelId="{03720E03-7805-4E4A-90E4-BB53475D40BC}">
      <dgm:prSet phldrT="[نص]" custT="1"/>
      <dgm:spPr/>
      <dgm:t>
        <a:bodyPr/>
        <a:lstStyle/>
        <a:p>
          <a:pPr rtl="1"/>
          <a:r>
            <a:rPr lang="ar-SA" sz="4000" b="1" dirty="0" smtClean="0">
              <a:latin typeface="Traditional Arabic" panose="02020603050405020304" pitchFamily="18" charset="-78"/>
              <a:cs typeface="Traditional Arabic" panose="02020603050405020304" pitchFamily="18" charset="-78"/>
            </a:rPr>
            <a:t>رضا المحيل</a:t>
          </a:r>
        </a:p>
        <a:p>
          <a:pPr rtl="1"/>
          <a:r>
            <a:rPr lang="ar-SA" sz="4000" b="1" dirty="0" smtClean="0">
              <a:latin typeface="Traditional Arabic" panose="02020603050405020304" pitchFamily="18" charset="-78"/>
              <a:cs typeface="Traditional Arabic" panose="02020603050405020304" pitchFamily="18" charset="-78"/>
            </a:rPr>
            <a:t>(حالة دُون الأخرى)</a:t>
          </a:r>
          <a:endParaRPr lang="ar-SA" sz="4000" b="1" dirty="0">
            <a:latin typeface="Traditional Arabic" panose="02020603050405020304" pitchFamily="18" charset="-78"/>
            <a:cs typeface="Traditional Arabic" panose="02020603050405020304" pitchFamily="18" charset="-78"/>
          </a:endParaRPr>
        </a:p>
      </dgm:t>
    </dgm:pt>
    <dgm:pt modelId="{950B9DCA-1FC9-4327-81E7-49A5005EBE19}" type="parTrans" cxnId="{8B400AB4-7825-460C-866E-79AAC185BC73}">
      <dgm:prSet/>
      <dgm:spPr/>
      <dgm:t>
        <a:bodyPr/>
        <a:lstStyle/>
        <a:p>
          <a:pPr rtl="1"/>
          <a:endParaRPr lang="ar-SA"/>
        </a:p>
      </dgm:t>
    </dgm:pt>
    <dgm:pt modelId="{96D4DEE3-2D7C-4A60-A533-E6E6016C3A50}" type="sibTrans" cxnId="{8B400AB4-7825-460C-866E-79AAC185BC73}">
      <dgm:prSet/>
      <dgm:spPr/>
      <dgm:t>
        <a:bodyPr/>
        <a:lstStyle/>
        <a:p>
          <a:pPr rtl="1"/>
          <a:endParaRPr lang="ar-SA"/>
        </a:p>
      </dgm:t>
    </dgm:pt>
    <dgm:pt modelId="{E5A98FB4-C4B3-4325-9EC6-79FD2778FF2A}" type="pres">
      <dgm:prSet presAssocID="{60F08B4C-9A81-4BD3-BD28-9CCD18ACF020}" presName="CompostProcess" presStyleCnt="0">
        <dgm:presLayoutVars>
          <dgm:dir/>
          <dgm:resizeHandles val="exact"/>
        </dgm:presLayoutVars>
      </dgm:prSet>
      <dgm:spPr/>
    </dgm:pt>
    <dgm:pt modelId="{77AE3B90-81B1-453E-A112-F4F78F50B37B}" type="pres">
      <dgm:prSet presAssocID="{60F08B4C-9A81-4BD3-BD28-9CCD18ACF020}" presName="arrow" presStyleLbl="bgShp" presStyleIdx="0" presStyleCnt="1"/>
      <dgm:spPr/>
    </dgm:pt>
    <dgm:pt modelId="{1EFA101E-AC8D-4050-895D-FAFE555025FB}" type="pres">
      <dgm:prSet presAssocID="{60F08B4C-9A81-4BD3-BD28-9CCD18ACF020}" presName="linearProcess" presStyleCnt="0"/>
      <dgm:spPr/>
    </dgm:pt>
    <dgm:pt modelId="{B85C3ADD-8E0F-409D-9155-EE30573FA0A0}" type="pres">
      <dgm:prSet presAssocID="{33009514-3687-4AEB-B8FD-B2BFD973602A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6BECA953-7A63-44AB-9338-08A3971211E2}" type="pres">
      <dgm:prSet presAssocID="{33D4FF6E-7FE5-41F4-AB1A-ABDC78A98A99}" presName="sibTrans" presStyleCnt="0"/>
      <dgm:spPr/>
    </dgm:pt>
    <dgm:pt modelId="{1A2DD9D1-CE3F-46FD-973B-D00FA8EEA1E3}" type="pres">
      <dgm:prSet presAssocID="{3D19A29E-E5FE-47E1-9C23-BCD5274FC821}" presName="textNode" presStyleLbl="node1" presStyleIdx="1" presStyleCnt="3" custScaleX="11686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4027BA4C-B19E-4690-97A4-170CA07EA58B}" type="pres">
      <dgm:prSet presAssocID="{DAE61F3D-238C-435C-8CE0-E9A44DB14716}" presName="sibTrans" presStyleCnt="0"/>
      <dgm:spPr/>
    </dgm:pt>
    <dgm:pt modelId="{532D1B9E-4984-458F-8BC2-F6647B01FE22}" type="pres">
      <dgm:prSet presAssocID="{03720E03-7805-4E4A-90E4-BB53475D40BC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13A5BE71-38A5-45D8-B06E-A3AF0FCBD51F}" type="presOf" srcId="{33009514-3687-4AEB-B8FD-B2BFD973602A}" destId="{B85C3ADD-8E0F-409D-9155-EE30573FA0A0}" srcOrd="0" destOrd="0" presId="urn:microsoft.com/office/officeart/2005/8/layout/hProcess9"/>
    <dgm:cxn modelId="{EA78775D-4D1F-4E77-AA60-B3AEFDEF9D64}" srcId="{60F08B4C-9A81-4BD3-BD28-9CCD18ACF020}" destId="{3D19A29E-E5FE-47E1-9C23-BCD5274FC821}" srcOrd="1" destOrd="0" parTransId="{D2CC73E2-A833-403F-B2F5-2E7BA6AEB6A9}" sibTransId="{DAE61F3D-238C-435C-8CE0-E9A44DB14716}"/>
    <dgm:cxn modelId="{8B400AB4-7825-460C-866E-79AAC185BC73}" srcId="{60F08B4C-9A81-4BD3-BD28-9CCD18ACF020}" destId="{03720E03-7805-4E4A-90E4-BB53475D40BC}" srcOrd="2" destOrd="0" parTransId="{950B9DCA-1FC9-4327-81E7-49A5005EBE19}" sibTransId="{96D4DEE3-2D7C-4A60-A533-E6E6016C3A50}"/>
    <dgm:cxn modelId="{AF8B4933-8A5C-41AA-9F39-34C7C7B2ED70}" type="presOf" srcId="{03720E03-7805-4E4A-90E4-BB53475D40BC}" destId="{532D1B9E-4984-458F-8BC2-F6647B01FE22}" srcOrd="0" destOrd="0" presId="urn:microsoft.com/office/officeart/2005/8/layout/hProcess9"/>
    <dgm:cxn modelId="{7A786CC4-F997-4FE0-A447-754D7755DE7C}" type="presOf" srcId="{3D19A29E-E5FE-47E1-9C23-BCD5274FC821}" destId="{1A2DD9D1-CE3F-46FD-973B-D00FA8EEA1E3}" srcOrd="0" destOrd="0" presId="urn:microsoft.com/office/officeart/2005/8/layout/hProcess9"/>
    <dgm:cxn modelId="{324EE0C2-70BD-4049-92A1-C1A0463923DF}" srcId="{60F08B4C-9A81-4BD3-BD28-9CCD18ACF020}" destId="{33009514-3687-4AEB-B8FD-B2BFD973602A}" srcOrd="0" destOrd="0" parTransId="{33E1A4CC-1CF4-4655-B039-5EF6B3BA6409}" sibTransId="{33D4FF6E-7FE5-41F4-AB1A-ABDC78A98A99}"/>
    <dgm:cxn modelId="{DAC7E7A7-5A0E-4B37-BCE2-775B6D33D5BA}" type="presOf" srcId="{60F08B4C-9A81-4BD3-BD28-9CCD18ACF020}" destId="{E5A98FB4-C4B3-4325-9EC6-79FD2778FF2A}" srcOrd="0" destOrd="0" presId="urn:microsoft.com/office/officeart/2005/8/layout/hProcess9"/>
    <dgm:cxn modelId="{68728E62-30C7-4F8B-8E1C-2E815B0BFB74}" type="presParOf" srcId="{E5A98FB4-C4B3-4325-9EC6-79FD2778FF2A}" destId="{77AE3B90-81B1-453E-A112-F4F78F50B37B}" srcOrd="0" destOrd="0" presId="urn:microsoft.com/office/officeart/2005/8/layout/hProcess9"/>
    <dgm:cxn modelId="{09339F52-03E3-4F12-9243-F3C3C5B19200}" type="presParOf" srcId="{E5A98FB4-C4B3-4325-9EC6-79FD2778FF2A}" destId="{1EFA101E-AC8D-4050-895D-FAFE555025FB}" srcOrd="1" destOrd="0" presId="urn:microsoft.com/office/officeart/2005/8/layout/hProcess9"/>
    <dgm:cxn modelId="{44CB7089-03F5-4546-8B68-55C898D25E41}" type="presParOf" srcId="{1EFA101E-AC8D-4050-895D-FAFE555025FB}" destId="{B85C3ADD-8E0F-409D-9155-EE30573FA0A0}" srcOrd="0" destOrd="0" presId="urn:microsoft.com/office/officeart/2005/8/layout/hProcess9"/>
    <dgm:cxn modelId="{0E988113-8DE3-47C6-B368-5713D7B74A9E}" type="presParOf" srcId="{1EFA101E-AC8D-4050-895D-FAFE555025FB}" destId="{6BECA953-7A63-44AB-9338-08A3971211E2}" srcOrd="1" destOrd="0" presId="urn:microsoft.com/office/officeart/2005/8/layout/hProcess9"/>
    <dgm:cxn modelId="{10E24490-5922-4CB1-B930-32348D426A74}" type="presParOf" srcId="{1EFA101E-AC8D-4050-895D-FAFE555025FB}" destId="{1A2DD9D1-CE3F-46FD-973B-D00FA8EEA1E3}" srcOrd="2" destOrd="0" presId="urn:microsoft.com/office/officeart/2005/8/layout/hProcess9"/>
    <dgm:cxn modelId="{6827BD25-D316-4C00-A1DF-5FDDE5179D81}" type="presParOf" srcId="{1EFA101E-AC8D-4050-895D-FAFE555025FB}" destId="{4027BA4C-B19E-4690-97A4-170CA07EA58B}" srcOrd="3" destOrd="0" presId="urn:microsoft.com/office/officeart/2005/8/layout/hProcess9"/>
    <dgm:cxn modelId="{ECB9005B-81FB-4A6D-9129-E9320EB6C0E4}" type="presParOf" srcId="{1EFA101E-AC8D-4050-895D-FAFE555025FB}" destId="{532D1B9E-4984-458F-8BC2-F6647B01FE22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0F08B4C-9A81-4BD3-BD28-9CCD18ACF020}" type="doc">
      <dgm:prSet loTypeId="urn:microsoft.com/office/officeart/2005/8/layout/hProcess9" loCatId="process" qsTypeId="urn:microsoft.com/office/officeart/2005/8/quickstyle/3d1" qsCatId="3D" csTypeId="urn:microsoft.com/office/officeart/2005/8/colors/colorful5" csCatId="colorful" phldr="1"/>
      <dgm:spPr/>
    </dgm:pt>
    <dgm:pt modelId="{03720E03-7805-4E4A-90E4-BB53475D40BC}">
      <dgm:prSet phldrT="[نص]" custT="1"/>
      <dgm:spPr/>
      <dgm:t>
        <a:bodyPr/>
        <a:lstStyle/>
        <a:p>
          <a:pPr rtl="1"/>
          <a:r>
            <a:rPr lang="ar-SA" sz="3600" b="1" dirty="0" smtClean="0">
              <a:latin typeface="Traditional Arabic" panose="02020603050405020304" pitchFamily="18" charset="-78"/>
              <a:cs typeface="Traditional Arabic" panose="02020603050405020304" pitchFamily="18" charset="-78"/>
            </a:rPr>
            <a:t>رضا المحيل</a:t>
          </a:r>
        </a:p>
        <a:p>
          <a:pPr rtl="1"/>
          <a:r>
            <a:rPr lang="ar-SA" sz="3600" b="1" dirty="0" smtClean="0">
              <a:latin typeface="Traditional Arabic" panose="02020603050405020304" pitchFamily="18" charset="-78"/>
              <a:cs typeface="Traditional Arabic" panose="02020603050405020304" pitchFamily="18" charset="-78"/>
            </a:rPr>
            <a:t>(حالة دُون الأخرى)</a:t>
          </a:r>
          <a:endParaRPr lang="ar-SA" sz="3600" b="1" dirty="0">
            <a:latin typeface="Traditional Arabic" panose="02020603050405020304" pitchFamily="18" charset="-78"/>
            <a:cs typeface="Traditional Arabic" panose="02020603050405020304" pitchFamily="18" charset="-78"/>
          </a:endParaRPr>
        </a:p>
      </dgm:t>
    </dgm:pt>
    <dgm:pt modelId="{950B9DCA-1FC9-4327-81E7-49A5005EBE19}" type="parTrans" cxnId="{8B400AB4-7825-460C-866E-79AAC185BC73}">
      <dgm:prSet/>
      <dgm:spPr/>
      <dgm:t>
        <a:bodyPr/>
        <a:lstStyle/>
        <a:p>
          <a:pPr rtl="1"/>
          <a:endParaRPr lang="ar-SA"/>
        </a:p>
      </dgm:t>
    </dgm:pt>
    <dgm:pt modelId="{96D4DEE3-2D7C-4A60-A533-E6E6016C3A50}" type="sibTrans" cxnId="{8B400AB4-7825-460C-866E-79AAC185BC73}">
      <dgm:prSet/>
      <dgm:spPr/>
      <dgm:t>
        <a:bodyPr/>
        <a:lstStyle/>
        <a:p>
          <a:pPr rtl="1"/>
          <a:endParaRPr lang="ar-SA"/>
        </a:p>
      </dgm:t>
    </dgm:pt>
    <dgm:pt modelId="{E5A98FB4-C4B3-4325-9EC6-79FD2778FF2A}" type="pres">
      <dgm:prSet presAssocID="{60F08B4C-9A81-4BD3-BD28-9CCD18ACF020}" presName="CompostProcess" presStyleCnt="0">
        <dgm:presLayoutVars>
          <dgm:dir/>
          <dgm:resizeHandles val="exact"/>
        </dgm:presLayoutVars>
      </dgm:prSet>
      <dgm:spPr/>
    </dgm:pt>
    <dgm:pt modelId="{77AE3B90-81B1-453E-A112-F4F78F50B37B}" type="pres">
      <dgm:prSet presAssocID="{60F08B4C-9A81-4BD3-BD28-9CCD18ACF020}" presName="arrow" presStyleLbl="bgShp" presStyleIdx="0" presStyleCnt="1"/>
      <dgm:spPr/>
    </dgm:pt>
    <dgm:pt modelId="{1EFA101E-AC8D-4050-895D-FAFE555025FB}" type="pres">
      <dgm:prSet presAssocID="{60F08B4C-9A81-4BD3-BD28-9CCD18ACF020}" presName="linearProcess" presStyleCnt="0"/>
      <dgm:spPr/>
    </dgm:pt>
    <dgm:pt modelId="{532D1B9E-4984-458F-8BC2-F6647B01FE22}" type="pres">
      <dgm:prSet presAssocID="{03720E03-7805-4E4A-90E4-BB53475D40BC}" presName="textNode" presStyleLbl="node1" presStyleIdx="0" presStyleCnt="1" custScaleY="106062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8B400AB4-7825-460C-866E-79AAC185BC73}" srcId="{60F08B4C-9A81-4BD3-BD28-9CCD18ACF020}" destId="{03720E03-7805-4E4A-90E4-BB53475D40BC}" srcOrd="0" destOrd="0" parTransId="{950B9DCA-1FC9-4327-81E7-49A5005EBE19}" sibTransId="{96D4DEE3-2D7C-4A60-A533-E6E6016C3A50}"/>
    <dgm:cxn modelId="{AF8B4933-8A5C-41AA-9F39-34C7C7B2ED70}" type="presOf" srcId="{03720E03-7805-4E4A-90E4-BB53475D40BC}" destId="{532D1B9E-4984-458F-8BC2-F6647B01FE22}" srcOrd="0" destOrd="0" presId="urn:microsoft.com/office/officeart/2005/8/layout/hProcess9"/>
    <dgm:cxn modelId="{DAC7E7A7-5A0E-4B37-BCE2-775B6D33D5BA}" type="presOf" srcId="{60F08B4C-9A81-4BD3-BD28-9CCD18ACF020}" destId="{E5A98FB4-C4B3-4325-9EC6-79FD2778FF2A}" srcOrd="0" destOrd="0" presId="urn:microsoft.com/office/officeart/2005/8/layout/hProcess9"/>
    <dgm:cxn modelId="{68728E62-30C7-4F8B-8E1C-2E815B0BFB74}" type="presParOf" srcId="{E5A98FB4-C4B3-4325-9EC6-79FD2778FF2A}" destId="{77AE3B90-81B1-453E-A112-F4F78F50B37B}" srcOrd="0" destOrd="0" presId="urn:microsoft.com/office/officeart/2005/8/layout/hProcess9"/>
    <dgm:cxn modelId="{09339F52-03E3-4F12-9243-F3C3C5B19200}" type="presParOf" srcId="{E5A98FB4-C4B3-4325-9EC6-79FD2778FF2A}" destId="{1EFA101E-AC8D-4050-895D-FAFE555025FB}" srcOrd="1" destOrd="0" presId="urn:microsoft.com/office/officeart/2005/8/layout/hProcess9"/>
    <dgm:cxn modelId="{ECB9005B-81FB-4A6D-9129-E9320EB6C0E4}" type="presParOf" srcId="{1EFA101E-AC8D-4050-895D-FAFE555025FB}" destId="{532D1B9E-4984-458F-8BC2-F6647B01FE22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AE3B90-81B1-453E-A112-F4F78F50B37B}">
      <dsp:nvSpPr>
        <dsp:cNvPr id="0" name=""/>
        <dsp:cNvSpPr/>
      </dsp:nvSpPr>
      <dsp:spPr>
        <a:xfrm>
          <a:off x="700094" y="0"/>
          <a:ext cx="7934401" cy="6170895"/>
        </a:xfrm>
        <a:prstGeom prst="rightArrow">
          <a:avLst/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B85C3ADD-8E0F-409D-9155-EE30573FA0A0}">
      <dsp:nvSpPr>
        <dsp:cNvPr id="0" name=""/>
        <dsp:cNvSpPr/>
      </dsp:nvSpPr>
      <dsp:spPr>
        <a:xfrm>
          <a:off x="2590" y="1851268"/>
          <a:ext cx="2709532" cy="2468358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000" b="1" kern="1200" dirty="0" smtClean="0">
              <a:latin typeface="Traditional Arabic" panose="02020603050405020304" pitchFamily="18" charset="-78"/>
              <a:cs typeface="Traditional Arabic" panose="02020603050405020304" pitchFamily="18" charset="-78"/>
            </a:rPr>
            <a:t>إمكانية المقاصة بين الدينين</a:t>
          </a:r>
          <a:endParaRPr lang="ar-SA" sz="4000" b="1" kern="1200" dirty="0">
            <a:latin typeface="Traditional Arabic" panose="02020603050405020304" pitchFamily="18" charset="-78"/>
            <a:cs typeface="Traditional Arabic" panose="02020603050405020304" pitchFamily="18" charset="-78"/>
          </a:endParaRPr>
        </a:p>
      </dsp:txBody>
      <dsp:txXfrm>
        <a:off x="123085" y="1971763"/>
        <a:ext cx="2468542" cy="2227368"/>
      </dsp:txXfrm>
    </dsp:sp>
    <dsp:sp modelId="{1A2DD9D1-CE3F-46FD-973B-D00FA8EEA1E3}">
      <dsp:nvSpPr>
        <dsp:cNvPr id="0" name=""/>
        <dsp:cNvSpPr/>
      </dsp:nvSpPr>
      <dsp:spPr>
        <a:xfrm>
          <a:off x="3084047" y="1851268"/>
          <a:ext cx="3166494" cy="2468358"/>
        </a:xfrm>
        <a:prstGeom prst="roundRect">
          <a:avLst/>
        </a:prstGeom>
        <a:gradFill rotWithShape="0">
          <a:gsLst>
            <a:gs pos="0">
              <a:schemeClr val="accent5">
                <a:hueOff val="-3676672"/>
                <a:satOff val="-5114"/>
                <a:lumOff val="-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676672"/>
                <a:satOff val="-5114"/>
                <a:lumOff val="-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676672"/>
                <a:satOff val="-5114"/>
                <a:lumOff val="-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200" b="1" kern="1200" dirty="0" smtClean="0">
              <a:latin typeface="Traditional Arabic" panose="02020603050405020304" pitchFamily="18" charset="-78"/>
              <a:cs typeface="Traditional Arabic" panose="02020603050405020304" pitchFamily="18" charset="-78"/>
            </a:rPr>
            <a:t>أن يكون المُحيل مُدانًا للمحال ، و المحال عليه مدينًا </a:t>
          </a:r>
          <a:r>
            <a:rPr lang="ar-SA" sz="3200" b="1" kern="1200" dirty="0" err="1" smtClean="0">
              <a:latin typeface="Traditional Arabic" panose="02020603050405020304" pitchFamily="18" charset="-78"/>
              <a:cs typeface="Traditional Arabic" panose="02020603050405020304" pitchFamily="18" charset="-78"/>
            </a:rPr>
            <a:t>للمحيل</a:t>
          </a:r>
          <a:r>
            <a:rPr lang="ar-SA" sz="3200" b="1" kern="1200" dirty="0" smtClean="0">
              <a:latin typeface="Traditional Arabic" panose="02020603050405020304" pitchFamily="18" charset="-78"/>
              <a:cs typeface="Traditional Arabic" panose="02020603050405020304" pitchFamily="18" charset="-78"/>
            </a:rPr>
            <a:t>.</a:t>
          </a:r>
          <a:endParaRPr lang="ar-SA" sz="3200" b="1" kern="1200" dirty="0">
            <a:latin typeface="Traditional Arabic" panose="02020603050405020304" pitchFamily="18" charset="-78"/>
            <a:cs typeface="Traditional Arabic" panose="02020603050405020304" pitchFamily="18" charset="-78"/>
          </a:endParaRPr>
        </a:p>
      </dsp:txBody>
      <dsp:txXfrm>
        <a:off x="3204542" y="1971763"/>
        <a:ext cx="2925504" cy="2227368"/>
      </dsp:txXfrm>
    </dsp:sp>
    <dsp:sp modelId="{532D1B9E-4984-458F-8BC2-F6647B01FE22}">
      <dsp:nvSpPr>
        <dsp:cNvPr id="0" name=""/>
        <dsp:cNvSpPr/>
      </dsp:nvSpPr>
      <dsp:spPr>
        <a:xfrm>
          <a:off x="6622467" y="1851268"/>
          <a:ext cx="2709532" cy="2468358"/>
        </a:xfrm>
        <a:prstGeom prst="roundRect">
          <a:avLst/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000" b="1" kern="1200" dirty="0" smtClean="0">
              <a:latin typeface="Traditional Arabic" panose="02020603050405020304" pitchFamily="18" charset="-78"/>
              <a:cs typeface="Traditional Arabic" panose="02020603050405020304" pitchFamily="18" charset="-78"/>
            </a:rPr>
            <a:t>رضا المحيل</a:t>
          </a:r>
        </a:p>
        <a:p>
          <a:pPr lvl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000" b="1" kern="1200" dirty="0" smtClean="0">
              <a:latin typeface="Traditional Arabic" panose="02020603050405020304" pitchFamily="18" charset="-78"/>
              <a:cs typeface="Traditional Arabic" panose="02020603050405020304" pitchFamily="18" charset="-78"/>
            </a:rPr>
            <a:t>(حالة دُون الأخرى)</a:t>
          </a:r>
          <a:endParaRPr lang="ar-SA" sz="4000" b="1" kern="1200" dirty="0">
            <a:latin typeface="Traditional Arabic" panose="02020603050405020304" pitchFamily="18" charset="-78"/>
            <a:cs typeface="Traditional Arabic" panose="02020603050405020304" pitchFamily="18" charset="-78"/>
          </a:endParaRPr>
        </a:p>
      </dsp:txBody>
      <dsp:txXfrm>
        <a:off x="6742962" y="1971763"/>
        <a:ext cx="2468542" cy="22273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AE3B90-81B1-453E-A112-F4F78F50B37B}">
      <dsp:nvSpPr>
        <dsp:cNvPr id="0" name=""/>
        <dsp:cNvSpPr/>
      </dsp:nvSpPr>
      <dsp:spPr>
        <a:xfrm>
          <a:off x="439201" y="0"/>
          <a:ext cx="4977612" cy="3564990"/>
        </a:xfrm>
        <a:prstGeom prst="rightArrow">
          <a:avLst/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532D1B9E-4984-458F-8BC2-F6647B01FE22}">
      <dsp:nvSpPr>
        <dsp:cNvPr id="0" name=""/>
        <dsp:cNvSpPr/>
      </dsp:nvSpPr>
      <dsp:spPr>
        <a:xfrm>
          <a:off x="1473153" y="1026275"/>
          <a:ext cx="2909707" cy="1512439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600" b="1" kern="1200" dirty="0" smtClean="0">
              <a:latin typeface="Traditional Arabic" panose="02020603050405020304" pitchFamily="18" charset="-78"/>
              <a:cs typeface="Traditional Arabic" panose="02020603050405020304" pitchFamily="18" charset="-78"/>
            </a:rPr>
            <a:t>رضا المحيل</a:t>
          </a:r>
        </a:p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600" b="1" kern="1200" dirty="0" smtClean="0">
              <a:latin typeface="Traditional Arabic" panose="02020603050405020304" pitchFamily="18" charset="-78"/>
              <a:cs typeface="Traditional Arabic" panose="02020603050405020304" pitchFamily="18" charset="-78"/>
            </a:rPr>
            <a:t>(حالة دُون الأخرى)</a:t>
          </a:r>
          <a:endParaRPr lang="ar-SA" sz="3600" b="1" kern="1200" dirty="0">
            <a:latin typeface="Traditional Arabic" panose="02020603050405020304" pitchFamily="18" charset="-78"/>
            <a:cs typeface="Traditional Arabic" panose="02020603050405020304" pitchFamily="18" charset="-78"/>
          </a:endParaRPr>
        </a:p>
      </dsp:txBody>
      <dsp:txXfrm>
        <a:off x="1546984" y="1100106"/>
        <a:ext cx="2762045" cy="13647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A4609868-245F-4E92-98A8-0888127E41D1}" type="datetimeFigureOut">
              <a:rPr lang="ar-SA" smtClean="0"/>
              <a:t>14/06/41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8CA4CA6-8062-47CD-B7C6-BFFD8FB3FCD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44506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1BF30-85BF-42C1-84F6-C38B2167594A}" type="datetimeFigureOut">
              <a:rPr lang="ar-SA" smtClean="0"/>
              <a:t>14/06/41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78C65-1D19-465D-9BDD-A61D8182927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0092198"/>
      </p:ext>
    </p:extLst>
  </p:cSld>
  <p:clrMapOvr>
    <a:masterClrMapping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1BF30-85BF-42C1-84F6-C38B2167594A}" type="datetimeFigureOut">
              <a:rPr lang="ar-SA" smtClean="0"/>
              <a:t>14/06/41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78C65-1D19-465D-9BDD-A61D8182927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68700522"/>
      </p:ext>
    </p:extLst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1BF30-85BF-42C1-84F6-C38B2167594A}" type="datetimeFigureOut">
              <a:rPr lang="ar-SA" smtClean="0"/>
              <a:t>14/06/41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78C65-1D19-465D-9BDD-A61D8182927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54892395"/>
      </p:ext>
    </p:extLst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1BF30-85BF-42C1-84F6-C38B2167594A}" type="datetimeFigureOut">
              <a:rPr lang="ar-SA" smtClean="0"/>
              <a:t>14/06/41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78C65-1D19-465D-9BDD-A61D8182927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73674917"/>
      </p:ext>
    </p:extLst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1BF30-85BF-42C1-84F6-C38B2167594A}" type="datetimeFigureOut">
              <a:rPr lang="ar-SA" smtClean="0"/>
              <a:t>14/06/41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78C65-1D19-465D-9BDD-A61D8182927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90405096"/>
      </p:ext>
    </p:extLst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1BF30-85BF-42C1-84F6-C38B2167594A}" type="datetimeFigureOut">
              <a:rPr lang="ar-SA" smtClean="0"/>
              <a:t>14/06/41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78C65-1D19-465D-9BDD-A61D8182927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01353443"/>
      </p:ext>
    </p:extLst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1BF30-85BF-42C1-84F6-C38B2167594A}" type="datetimeFigureOut">
              <a:rPr lang="ar-SA" smtClean="0"/>
              <a:t>14/06/41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78C65-1D19-465D-9BDD-A61D8182927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95332739"/>
      </p:ext>
    </p:extLst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1BF30-85BF-42C1-84F6-C38B2167594A}" type="datetimeFigureOut">
              <a:rPr lang="ar-SA" smtClean="0"/>
              <a:t>14/06/41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78C65-1D19-465D-9BDD-A61D8182927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02695435"/>
      </p:ext>
    </p:extLst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1BF30-85BF-42C1-84F6-C38B2167594A}" type="datetimeFigureOut">
              <a:rPr lang="ar-SA" smtClean="0"/>
              <a:t>14/06/41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78C65-1D19-465D-9BDD-A61D8182927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95435614"/>
      </p:ext>
    </p:extLst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1BF30-85BF-42C1-84F6-C38B2167594A}" type="datetimeFigureOut">
              <a:rPr lang="ar-SA" smtClean="0"/>
              <a:t>14/06/41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78C65-1D19-465D-9BDD-A61D8182927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08472527"/>
      </p:ext>
    </p:extLst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1BF30-85BF-42C1-84F6-C38B2167594A}" type="datetimeFigureOut">
              <a:rPr lang="ar-SA" smtClean="0"/>
              <a:t>14/06/41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78C65-1D19-465D-9BDD-A61D8182927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88939206"/>
      </p:ext>
    </p:extLst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B1BF30-85BF-42C1-84F6-C38B2167594A}" type="datetimeFigureOut">
              <a:rPr lang="ar-SA" smtClean="0"/>
              <a:t>14/06/41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F78C65-1D19-465D-9BDD-A61D8182927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4785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 dir="r"/>
  </p:transition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t.me/abd_fegh_1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6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f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g"/><Relationship Id="rId4" Type="http://schemas.microsoft.com/office/2007/relationships/hdphoto" Target="../media/hdphoto5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microsoft.com/office/2007/relationships/hdphoto" Target="../media/hdphoto5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t.me/abd_fegh_1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ذو زاويتين مستديرتين في نفس الجانب 3"/>
          <p:cNvSpPr/>
          <p:nvPr/>
        </p:nvSpPr>
        <p:spPr>
          <a:xfrm>
            <a:off x="1080655" y="1545822"/>
            <a:ext cx="10557164" cy="4455621"/>
          </a:xfrm>
          <a:prstGeom prst="round2SameRect">
            <a:avLst/>
          </a:prstGeom>
          <a:solidFill>
            <a:schemeClr val="bg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5400" b="1" i="0" u="none" strike="noStrike" kern="1200" cap="none" spc="0" normalizeH="0" baseline="0" noProof="0" dirty="0">
              <a:ln>
                <a:noFill/>
              </a:ln>
              <a:solidFill>
                <a:srgbClr val="63CAEB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5067" y="461019"/>
            <a:ext cx="2876933" cy="2876933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78" y="211637"/>
            <a:ext cx="3961804" cy="2123527"/>
          </a:xfrm>
          <a:prstGeom prst="rect">
            <a:avLst/>
          </a:prstGeom>
        </p:spPr>
      </p:pic>
      <p:cxnSp>
        <p:nvCxnSpPr>
          <p:cNvPr id="3" name="رابط مستقيم 2"/>
          <p:cNvCxnSpPr/>
          <p:nvPr/>
        </p:nvCxnSpPr>
        <p:spPr>
          <a:xfrm flipH="1">
            <a:off x="2718262" y="2335164"/>
            <a:ext cx="7281949" cy="0"/>
          </a:xfrm>
          <a:prstGeom prst="line">
            <a:avLst/>
          </a:prstGeom>
          <a:ln w="76200">
            <a:solidFill>
              <a:srgbClr val="7CA6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صورة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13"/>
          <a:stretch/>
        </p:blipFill>
        <p:spPr>
          <a:xfrm>
            <a:off x="1974896" y="2231469"/>
            <a:ext cx="4865336" cy="3769974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5076" y="3419968"/>
            <a:ext cx="2985135" cy="1240489"/>
          </a:xfrm>
          <a:prstGeom prst="rect">
            <a:avLst/>
          </a:prstGeom>
        </p:spPr>
      </p:pic>
      <p:sp>
        <p:nvSpPr>
          <p:cNvPr id="2" name="مستطيل مستدير الزوايا 1"/>
          <p:cNvSpPr/>
          <p:nvPr/>
        </p:nvSpPr>
        <p:spPr>
          <a:xfrm>
            <a:off x="0" y="5023413"/>
            <a:ext cx="12192000" cy="1865067"/>
          </a:xfrm>
          <a:prstGeom prst="roundRect">
            <a:avLst>
              <a:gd name="adj" fmla="val 0"/>
            </a:avLst>
          </a:prstGeom>
          <a:solidFill>
            <a:srgbClr val="7CA65F">
              <a:alpha val="7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جميع العروض لمقرر </a:t>
            </a:r>
            <a:r>
              <a:rPr lang="ar-SA" sz="3600" b="1" dirty="0" err="1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فقة</a:t>
            </a:r>
            <a:r>
              <a:rPr lang="ar-SA" sz="36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2 </a:t>
            </a:r>
          </a:p>
          <a:p>
            <a:pPr algn="ctr"/>
            <a:r>
              <a:rPr lang="ar-SA" sz="36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راجعها وأشرف عليها: الأستاذ / عبدالرحمن الشراري</a:t>
            </a:r>
          </a:p>
          <a:p>
            <a:pPr algn="ctr"/>
            <a:r>
              <a:rPr lang="en-US" sz="36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  <a:hlinkClick r:id="rId6"/>
              </a:rPr>
              <a:t>http://t.me/abd_fegh_1</a:t>
            </a:r>
            <a:r>
              <a:rPr lang="en-US" sz="36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endParaRPr lang="ar-SA" sz="3600" b="1" dirty="0" smtClean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165308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مستطيل مستدير الزوايا 44"/>
          <p:cNvSpPr/>
          <p:nvPr/>
        </p:nvSpPr>
        <p:spPr>
          <a:xfrm>
            <a:off x="2423160" y="45721"/>
            <a:ext cx="7040880" cy="923330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ستطيل 3"/>
          <p:cNvSpPr/>
          <p:nvPr/>
        </p:nvSpPr>
        <p:spPr>
          <a:xfrm>
            <a:off x="-243840" y="0"/>
            <a:ext cx="1243584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يشترط لصحة الحوالة ثلاثة شروط: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197775" y="6244629"/>
            <a:ext cx="1783425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خريطة المفاهيم</a:t>
            </a:r>
            <a:endParaRPr lang="ar-SA" sz="2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graphicFrame>
        <p:nvGraphicFramePr>
          <p:cNvPr id="25" name="رسم تخطيطي 24"/>
          <p:cNvGraphicFramePr/>
          <p:nvPr>
            <p:extLst>
              <p:ext uri="{D42A27DB-BD31-4B8C-83A1-F6EECF244321}">
                <p14:modId xmlns:p14="http://schemas.microsoft.com/office/powerpoint/2010/main" val="4044226750"/>
              </p:ext>
            </p:extLst>
          </p:nvPr>
        </p:nvGraphicFramePr>
        <p:xfrm>
          <a:off x="1306785" y="616064"/>
          <a:ext cx="9334590" cy="61708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4576079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25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مستطيل مستدير الزوايا 44"/>
          <p:cNvSpPr/>
          <p:nvPr/>
        </p:nvSpPr>
        <p:spPr>
          <a:xfrm>
            <a:off x="2423160" y="45721"/>
            <a:ext cx="7040880" cy="923330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ستطيل 3"/>
          <p:cNvSpPr/>
          <p:nvPr/>
        </p:nvSpPr>
        <p:spPr>
          <a:xfrm>
            <a:off x="-243840" y="0"/>
            <a:ext cx="1243584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رضا المحيل (حالةً دون الأخرى)</a:t>
            </a:r>
          </a:p>
        </p:txBody>
      </p:sp>
      <p:graphicFrame>
        <p:nvGraphicFramePr>
          <p:cNvPr id="25" name="رسم تخطيطي 24"/>
          <p:cNvGraphicFramePr/>
          <p:nvPr>
            <p:extLst>
              <p:ext uri="{D42A27DB-BD31-4B8C-83A1-F6EECF244321}">
                <p14:modId xmlns:p14="http://schemas.microsoft.com/office/powerpoint/2010/main" val="836812550"/>
              </p:ext>
            </p:extLst>
          </p:nvPr>
        </p:nvGraphicFramePr>
        <p:xfrm>
          <a:off x="-415335" y="2301262"/>
          <a:ext cx="5856015" cy="35649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مستطيل 6"/>
          <p:cNvSpPr/>
          <p:nvPr/>
        </p:nvSpPr>
        <p:spPr>
          <a:xfrm>
            <a:off x="4223914" y="3624413"/>
            <a:ext cx="8125942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6600" b="1" cap="none" spc="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وضحـ/ـي متى لا يُشترط</a:t>
            </a:r>
          </a:p>
          <a:p>
            <a:pPr algn="ctr"/>
            <a:r>
              <a:rPr lang="ar-SA" sz="6600" b="1" cap="none" spc="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 رضا المُحيل من الحديث الشريف !</a:t>
            </a:r>
            <a:endParaRPr lang="ar-SA" sz="6600" b="1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57668"/>
            <a:ext cx="3825240" cy="2780806"/>
          </a:xfrm>
          <a:prstGeom prst="rect">
            <a:avLst/>
          </a:prstGeom>
        </p:spPr>
      </p:pic>
      <p:sp>
        <p:nvSpPr>
          <p:cNvPr id="8" name="مستطيل 7"/>
          <p:cNvSpPr/>
          <p:nvPr/>
        </p:nvSpPr>
        <p:spPr>
          <a:xfrm>
            <a:off x="0" y="1271132"/>
            <a:ext cx="1234985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dirty="0" smtClean="0">
                <a:solidFill>
                  <a:srgbClr val="757575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عن</a:t>
            </a:r>
            <a:r>
              <a:rPr lang="ar-SA" sz="5400" b="1" dirty="0">
                <a:solidFill>
                  <a:schemeClr val="bg1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 أَبِي هُرَيْرَةَ، </a:t>
            </a:r>
            <a:r>
              <a:rPr lang="ar-SA" sz="5400" b="1" dirty="0">
                <a:solidFill>
                  <a:srgbClr val="757575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أَنَّ رَسُولَ اللهِ صَلَّى اللهُ عَلَيْهِ وَسَلَّمَ </a:t>
            </a:r>
            <a:r>
              <a:rPr lang="ar-SA" sz="5400" b="1" dirty="0" err="1">
                <a:solidFill>
                  <a:srgbClr val="757575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قَالَ</a:t>
            </a:r>
            <a:r>
              <a:rPr lang="ar-SA" sz="5400" b="1" dirty="0" err="1" smtClean="0">
                <a:solidFill>
                  <a:srgbClr val="757575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:</a:t>
            </a:r>
            <a:r>
              <a:rPr lang="ar-SA" sz="5400" b="1" dirty="0" err="1" smtClean="0">
                <a:solidFill>
                  <a:schemeClr val="accent2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"مَطْلُ</a:t>
            </a:r>
            <a:r>
              <a:rPr lang="ar-SA" sz="5400" b="1" dirty="0" smtClean="0">
                <a:solidFill>
                  <a:schemeClr val="accent2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الْغَنِيِّ</a:t>
            </a:r>
          </a:p>
          <a:p>
            <a:pPr algn="ctr"/>
            <a:r>
              <a:rPr lang="ar-SA" sz="5400" b="1" dirty="0" smtClean="0">
                <a:solidFill>
                  <a:schemeClr val="accent2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ظُلْمٌ، وَإِذَا أُتْبِعَ أَحَدُكُمْ عَلَى مَلِيءٍ فَلْيَتْبَعْ".</a:t>
            </a:r>
            <a:endParaRPr lang="ar-SA" sz="5400" b="1" cap="none" spc="0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5176788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" y="-228600"/>
            <a:ext cx="11612880" cy="6473228"/>
          </a:xfrm>
          <a:prstGeom prst="rect">
            <a:avLst/>
          </a:prstGeom>
        </p:spPr>
      </p:pic>
      <p:sp>
        <p:nvSpPr>
          <p:cNvPr id="5" name="مستطيل مستدير الزوايا 4"/>
          <p:cNvSpPr/>
          <p:nvPr/>
        </p:nvSpPr>
        <p:spPr>
          <a:xfrm>
            <a:off x="3151822" y="45721"/>
            <a:ext cx="5852160" cy="923330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ستطيل 6"/>
          <p:cNvSpPr/>
          <p:nvPr/>
        </p:nvSpPr>
        <p:spPr>
          <a:xfrm>
            <a:off x="4151064" y="45721"/>
            <a:ext cx="41889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ar-SA" sz="5400" b="1" dirty="0" smtClean="0">
                <a:ln w="0"/>
                <a:solidFill>
                  <a:srgbClr val="70AD47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ما يترتب على الحوالة!</a:t>
            </a:r>
            <a:endParaRPr lang="ar-SA" sz="5400" b="1" dirty="0">
              <a:ln w="0"/>
              <a:solidFill>
                <a:srgbClr val="70AD47">
                  <a:lumMod val="50000"/>
                </a:srgbClr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0" name="وسيلة شرح مستطيلة مستديرة الزوايا 9"/>
          <p:cNvSpPr/>
          <p:nvPr/>
        </p:nvSpPr>
        <p:spPr>
          <a:xfrm>
            <a:off x="4820602" y="1371600"/>
            <a:ext cx="2514600" cy="1005840"/>
          </a:xfrm>
          <a:prstGeom prst="wedgeRoundRectCallout">
            <a:avLst>
              <a:gd name="adj1" fmla="val 75043"/>
              <a:gd name="adj2" fmla="val 94318"/>
              <a:gd name="adj3" fmla="val 16667"/>
            </a:avLst>
          </a:prstGeom>
          <a:solidFill>
            <a:srgbClr val="647A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 smtClean="0"/>
              <a:t>المُحيل</a:t>
            </a:r>
            <a:endParaRPr lang="ar-SA" sz="4000" b="1" dirty="0"/>
          </a:p>
        </p:txBody>
      </p:sp>
      <p:sp>
        <p:nvSpPr>
          <p:cNvPr id="2" name="شكل بيضاوي 1"/>
          <p:cNvSpPr/>
          <p:nvPr/>
        </p:nvSpPr>
        <p:spPr>
          <a:xfrm>
            <a:off x="243840" y="45721"/>
            <a:ext cx="1874520" cy="1828799"/>
          </a:xfrm>
          <a:prstGeom prst="ellipse">
            <a:avLst/>
          </a:prstGeom>
          <a:solidFill>
            <a:srgbClr val="7CA65F">
              <a:alpha val="6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9600" b="1" dirty="0" smtClean="0"/>
              <a:t>1</a:t>
            </a:r>
            <a:endParaRPr lang="ar-SA" sz="9600" b="1" dirty="0"/>
          </a:p>
        </p:txBody>
      </p:sp>
      <p:sp>
        <p:nvSpPr>
          <p:cNvPr id="3" name="مستطيل مستدير الزوايا 2"/>
          <p:cNvSpPr/>
          <p:nvPr/>
        </p:nvSpPr>
        <p:spPr>
          <a:xfrm>
            <a:off x="243840" y="5339159"/>
            <a:ext cx="6236018" cy="807720"/>
          </a:xfrm>
          <a:prstGeom prst="roundRect">
            <a:avLst/>
          </a:prstGeom>
          <a:solidFill>
            <a:srgbClr val="7CA65F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براءة ذمة المُحيل بمجرد قبول الحوالة</a:t>
            </a:r>
            <a:endParaRPr lang="ar-SA" sz="48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197775" y="6244628"/>
            <a:ext cx="2614005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استراتيجية </a:t>
            </a:r>
            <a:r>
              <a:rPr lang="ar-SA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التعلم بالصور</a:t>
            </a:r>
            <a:endParaRPr lang="ar-SA" sz="2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3048694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مستدير الزوايا 4"/>
          <p:cNvSpPr/>
          <p:nvPr/>
        </p:nvSpPr>
        <p:spPr>
          <a:xfrm>
            <a:off x="3151822" y="45721"/>
            <a:ext cx="5852160" cy="923330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ستطيل 6"/>
          <p:cNvSpPr/>
          <p:nvPr/>
        </p:nvSpPr>
        <p:spPr>
          <a:xfrm>
            <a:off x="4151064" y="45721"/>
            <a:ext cx="41889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ar-SA" sz="5400" b="1" dirty="0" smtClean="0">
                <a:ln w="0"/>
                <a:solidFill>
                  <a:srgbClr val="70AD47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ما يترتب على الحوالة!</a:t>
            </a:r>
            <a:endParaRPr lang="ar-SA" sz="5400" b="1" dirty="0">
              <a:ln w="0"/>
              <a:solidFill>
                <a:srgbClr val="70AD47">
                  <a:lumMod val="50000"/>
                </a:srgbClr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" name="شكل بيضاوي 1"/>
          <p:cNvSpPr/>
          <p:nvPr/>
        </p:nvSpPr>
        <p:spPr>
          <a:xfrm>
            <a:off x="243840" y="45721"/>
            <a:ext cx="1874520" cy="1828799"/>
          </a:xfrm>
          <a:prstGeom prst="ellipse">
            <a:avLst/>
          </a:prstGeom>
          <a:solidFill>
            <a:srgbClr val="7CA65F">
              <a:alpha val="6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9600" b="1" dirty="0"/>
              <a:t>2</a:t>
            </a: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992" y="1874520"/>
            <a:ext cx="5279008" cy="5707036"/>
          </a:xfrm>
          <a:prstGeom prst="rect">
            <a:avLst/>
          </a:prstGeom>
        </p:spPr>
      </p:pic>
      <p:sp>
        <p:nvSpPr>
          <p:cNvPr id="8" name="وسيلة شرح مستطيلة مستديرة الزوايا 7"/>
          <p:cNvSpPr/>
          <p:nvPr/>
        </p:nvSpPr>
        <p:spPr>
          <a:xfrm>
            <a:off x="6245547" y="2133600"/>
            <a:ext cx="2514600" cy="1005840"/>
          </a:xfrm>
          <a:prstGeom prst="wedgeRoundRectCallout">
            <a:avLst>
              <a:gd name="adj1" fmla="val 75043"/>
              <a:gd name="adj2" fmla="val 94318"/>
              <a:gd name="adj3" fmla="val 16667"/>
            </a:avLst>
          </a:prstGeom>
          <a:solidFill>
            <a:srgbClr val="647A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 smtClean="0"/>
              <a:t>المحال عليه</a:t>
            </a:r>
            <a:endParaRPr lang="ar-SA" sz="4000" b="1" dirty="0"/>
          </a:p>
        </p:txBody>
      </p:sp>
      <p:sp>
        <p:nvSpPr>
          <p:cNvPr id="11" name="مستطيل مستدير الزوايا 10"/>
          <p:cNvSpPr/>
          <p:nvPr/>
        </p:nvSpPr>
        <p:spPr>
          <a:xfrm>
            <a:off x="160715" y="3398520"/>
            <a:ext cx="6982779" cy="1735456"/>
          </a:xfrm>
          <a:prstGeom prst="roundRect">
            <a:avLst/>
          </a:prstGeom>
          <a:solidFill>
            <a:srgbClr val="7CA65F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وجوب قبول المحال للحوالة اذا كان المُحال عليه مليئًا، ولا يحق له الرجوع الى المُحيل.</a:t>
            </a:r>
            <a:endParaRPr lang="ar-SA" sz="44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197775" y="6244628"/>
            <a:ext cx="2614005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استراتيجية </a:t>
            </a:r>
            <a:r>
              <a:rPr lang="ar-SA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التعلم بالصور</a:t>
            </a:r>
            <a:endParaRPr lang="ar-SA" sz="2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1449326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مستدير الزوايا 4"/>
          <p:cNvSpPr/>
          <p:nvPr/>
        </p:nvSpPr>
        <p:spPr>
          <a:xfrm>
            <a:off x="3151822" y="45721"/>
            <a:ext cx="5852160" cy="923330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ستطيل 6"/>
          <p:cNvSpPr/>
          <p:nvPr/>
        </p:nvSpPr>
        <p:spPr>
          <a:xfrm>
            <a:off x="4151064" y="45721"/>
            <a:ext cx="41889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ar-SA" sz="5400" b="1" dirty="0" smtClean="0">
                <a:ln w="0"/>
                <a:solidFill>
                  <a:srgbClr val="70AD47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ما يترتب على الحوالة!</a:t>
            </a:r>
            <a:endParaRPr lang="ar-SA" sz="5400" b="1" dirty="0">
              <a:ln w="0"/>
              <a:solidFill>
                <a:srgbClr val="70AD47">
                  <a:lumMod val="50000"/>
                </a:srgbClr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" name="شكل بيضاوي 1"/>
          <p:cNvSpPr/>
          <p:nvPr/>
        </p:nvSpPr>
        <p:spPr>
          <a:xfrm>
            <a:off x="243840" y="45721"/>
            <a:ext cx="1874520" cy="1828799"/>
          </a:xfrm>
          <a:prstGeom prst="ellipse">
            <a:avLst/>
          </a:prstGeom>
          <a:solidFill>
            <a:srgbClr val="7CA65F">
              <a:alpha val="6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9600" b="1" dirty="0" smtClean="0"/>
              <a:t>3</a:t>
            </a:r>
            <a:endParaRPr lang="ar-SA" sz="9600" b="1" dirty="0"/>
          </a:p>
        </p:txBody>
      </p:sp>
      <p:sp>
        <p:nvSpPr>
          <p:cNvPr id="8" name="وسيلة شرح مستطيلة مستديرة الزوايا 7"/>
          <p:cNvSpPr/>
          <p:nvPr/>
        </p:nvSpPr>
        <p:spPr>
          <a:xfrm>
            <a:off x="8873430" y="2194560"/>
            <a:ext cx="2514600" cy="1005840"/>
          </a:xfrm>
          <a:prstGeom prst="wedgeRoundRectCallout">
            <a:avLst>
              <a:gd name="adj1" fmla="val 7770"/>
              <a:gd name="adj2" fmla="val 107954"/>
              <a:gd name="adj3" fmla="val 16667"/>
            </a:avLst>
          </a:prstGeom>
          <a:solidFill>
            <a:srgbClr val="647A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 smtClean="0"/>
              <a:t>المحال عليه</a:t>
            </a:r>
            <a:endParaRPr lang="ar-SA" sz="4000" b="1" dirty="0"/>
          </a:p>
        </p:txBody>
      </p:sp>
      <p:sp>
        <p:nvSpPr>
          <p:cNvPr id="11" name="مستطيل مستدير الزوايا 10"/>
          <p:cNvSpPr/>
          <p:nvPr/>
        </p:nvSpPr>
        <p:spPr>
          <a:xfrm>
            <a:off x="160715" y="3398520"/>
            <a:ext cx="6982779" cy="1735456"/>
          </a:xfrm>
          <a:prstGeom prst="roundRect">
            <a:avLst/>
          </a:prstGeom>
          <a:solidFill>
            <a:srgbClr val="7CA65F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وجوب قبول المحال عليه للحوالة ، وأداء الدين الذي عليه للمحال.</a:t>
            </a:r>
            <a:endParaRPr lang="ar-SA" sz="44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6406" l="3452" r="97619">
                        <a14:foregroundMark x1="70476" y1="37421" x2="70476" y2="37421"/>
                        <a14:foregroundMark x1="75000" y1="64059" x2="75000" y2="64059"/>
                        <a14:foregroundMark x1="81429" y1="80550" x2="81429" y2="80550"/>
                        <a14:foregroundMark x1="73690" y1="78858" x2="73690" y2="78858"/>
                        <a14:foregroundMark x1="61548" y1="73573" x2="61548" y2="73573"/>
                        <a14:foregroundMark x1="54881" y1="69767" x2="54881" y2="69767"/>
                        <a14:foregroundMark x1="64524" y1="70613" x2="64524" y2="70613"/>
                        <a14:foregroundMark x1="70476" y1="59197" x2="70476" y2="59197"/>
                        <a14:foregroundMark x1="56429" y1="67442" x2="56429" y2="67442"/>
                        <a14:foregroundMark x1="80952" y1="74419" x2="80952" y2="74419"/>
                        <a14:foregroundMark x1="79881" y1="82452" x2="79881" y2="82452"/>
                        <a14:foregroundMark x1="79286" y1="82030" x2="79286" y2="82030"/>
                        <a14:foregroundMark x1="63690" y1="30655" x2="63690" y2="30655"/>
                        <a14:foregroundMark x1="26429" y1="40803" x2="26429" y2="40803"/>
                        <a14:foregroundMark x1="62619" y1="89852" x2="62619" y2="89852"/>
                        <a14:foregroundMark x1="26190" y1="48414" x2="26190" y2="484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890" y="2985992"/>
            <a:ext cx="7117081" cy="4007594"/>
          </a:xfrm>
          <a:prstGeom prst="rect">
            <a:avLst/>
          </a:prstGeom>
        </p:spPr>
      </p:pic>
      <p:sp>
        <p:nvSpPr>
          <p:cNvPr id="9" name="وسيلة شرح مستطيلة مستديرة الزوايا 8"/>
          <p:cNvSpPr/>
          <p:nvPr/>
        </p:nvSpPr>
        <p:spPr>
          <a:xfrm>
            <a:off x="5646361" y="1874520"/>
            <a:ext cx="2514600" cy="1005840"/>
          </a:xfrm>
          <a:prstGeom prst="wedgeRoundRectCallout">
            <a:avLst>
              <a:gd name="adj1" fmla="val 33225"/>
              <a:gd name="adj2" fmla="val 68560"/>
              <a:gd name="adj3" fmla="val 16667"/>
            </a:avLst>
          </a:prstGeom>
          <a:solidFill>
            <a:srgbClr val="647A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 smtClean="0"/>
              <a:t>المحال</a:t>
            </a:r>
            <a:endParaRPr lang="ar-SA" sz="4000" b="1" dirty="0"/>
          </a:p>
        </p:txBody>
      </p:sp>
      <p:sp>
        <p:nvSpPr>
          <p:cNvPr id="10" name="مستطيل 9"/>
          <p:cNvSpPr/>
          <p:nvPr/>
        </p:nvSpPr>
        <p:spPr>
          <a:xfrm>
            <a:off x="197775" y="6244628"/>
            <a:ext cx="2614005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استراتيجية </a:t>
            </a:r>
            <a:r>
              <a:rPr lang="ar-SA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التعلم بالصور</a:t>
            </a:r>
            <a:endParaRPr lang="ar-SA" sz="2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605021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11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مستدير الزوايا 4"/>
          <p:cNvSpPr/>
          <p:nvPr/>
        </p:nvSpPr>
        <p:spPr>
          <a:xfrm>
            <a:off x="3151820" y="22861"/>
            <a:ext cx="5852160" cy="923330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ستطيل 6"/>
          <p:cNvSpPr/>
          <p:nvPr/>
        </p:nvSpPr>
        <p:spPr>
          <a:xfrm>
            <a:off x="3326186" y="45721"/>
            <a:ext cx="550343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ar-SA" sz="5400" b="1" dirty="0" smtClean="0">
                <a:ln w="0"/>
                <a:solidFill>
                  <a:srgbClr val="70AD47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تطبيقات معاصرة على الحوالة</a:t>
            </a:r>
            <a:endParaRPr lang="ar-SA" sz="5400" b="1" dirty="0">
              <a:ln w="0"/>
              <a:solidFill>
                <a:srgbClr val="70AD47">
                  <a:lumMod val="50000"/>
                </a:srgbClr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777" y="1680209"/>
            <a:ext cx="9042248" cy="9107211"/>
          </a:xfrm>
          <a:prstGeom prst="rect">
            <a:avLst/>
          </a:prstGeom>
        </p:spPr>
      </p:pic>
      <p:sp>
        <p:nvSpPr>
          <p:cNvPr id="8" name="مستطيل مستدير الزوايا 7"/>
          <p:cNvSpPr/>
          <p:nvPr/>
        </p:nvSpPr>
        <p:spPr>
          <a:xfrm>
            <a:off x="4334824" y="969051"/>
            <a:ext cx="3486151" cy="585429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9" name="مستطيل 8"/>
          <p:cNvSpPr/>
          <p:nvPr/>
        </p:nvSpPr>
        <p:spPr>
          <a:xfrm>
            <a:off x="4905142" y="934673"/>
            <a:ext cx="234551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ar-SA" sz="4000" b="1" dirty="0" smtClean="0">
                <a:ln w="0"/>
                <a:solidFill>
                  <a:srgbClr val="70AD47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الحوالة بالشيك.</a:t>
            </a:r>
            <a:endParaRPr lang="ar-SA" sz="4000" b="1" dirty="0">
              <a:ln w="0"/>
              <a:solidFill>
                <a:srgbClr val="70AD47">
                  <a:lumMod val="50000"/>
                </a:srgbClr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10" name="صورة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31" y="4714240"/>
            <a:ext cx="3175336" cy="1942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96085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 مستدير الزوايا 7"/>
          <p:cNvSpPr/>
          <p:nvPr/>
        </p:nvSpPr>
        <p:spPr>
          <a:xfrm>
            <a:off x="4919191" y="1563456"/>
            <a:ext cx="1791965" cy="585429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9" name="مستطيل 8"/>
          <p:cNvSpPr/>
          <p:nvPr/>
        </p:nvSpPr>
        <p:spPr>
          <a:xfrm>
            <a:off x="5190460" y="1502227"/>
            <a:ext cx="126829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ar-SA" sz="4000" b="1" dirty="0" smtClean="0">
                <a:ln w="0"/>
                <a:solidFill>
                  <a:srgbClr val="70AD47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الشيك:</a:t>
            </a:r>
            <a:endParaRPr lang="ar-SA" sz="4000" b="1" dirty="0">
              <a:ln w="0"/>
              <a:solidFill>
                <a:srgbClr val="70AD47">
                  <a:lumMod val="50000"/>
                </a:srgbClr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10698" y="2296332"/>
            <a:ext cx="6680034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ar-SA" sz="4000" b="1" cap="none" spc="0" dirty="0" smtClean="0">
                <a:ln w="0"/>
                <a:solidFill>
                  <a:srgbClr val="477FD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أداة وفاء حالة ، يحرر وفقًا لشكل مُعين، يتضمن</a:t>
            </a:r>
          </a:p>
          <a:p>
            <a:r>
              <a:rPr lang="ar-SA" sz="4000" b="1" cap="none" spc="0" dirty="0" smtClean="0">
                <a:ln w="0"/>
                <a:solidFill>
                  <a:srgbClr val="477FD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أمرًا </a:t>
            </a:r>
            <a:r>
              <a:rPr lang="ar-SA" sz="4000" b="1" dirty="0" smtClean="0">
                <a:ln w="0"/>
                <a:solidFill>
                  <a:srgbClr val="477FD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من محرره الى المصرف المسحوب منه، بدفع</a:t>
            </a:r>
          </a:p>
          <a:p>
            <a:r>
              <a:rPr lang="ar-SA" sz="4000" b="1" dirty="0" smtClean="0">
                <a:ln w="0"/>
                <a:solidFill>
                  <a:srgbClr val="477FD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مبلغ مُعين للمستفيد.</a:t>
            </a:r>
            <a:endParaRPr lang="ar-SA" sz="4000" b="1" cap="none" spc="0" dirty="0">
              <a:ln w="0"/>
              <a:solidFill>
                <a:srgbClr val="477FDD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40167" l="29167" r="100000">
                        <a14:foregroundMark x1="30208" y1="65332" x2="30208" y2="65332"/>
                        <a14:foregroundMark x1="31667" y1="66826" x2="31667" y2="66826"/>
                        <a14:foregroundMark x1="32240" y1="68679" x2="32240" y2="68679"/>
                        <a14:foregroundMark x1="12865" y1="87268" x2="12865" y2="872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744" t="6945" r="37102" b="64702"/>
          <a:stretch/>
        </p:blipFill>
        <p:spPr>
          <a:xfrm>
            <a:off x="6458756" y="1050079"/>
            <a:ext cx="6004599" cy="6003249"/>
          </a:xfrm>
          <a:prstGeom prst="rect">
            <a:avLst/>
          </a:prstGeom>
        </p:spPr>
      </p:pic>
      <p:sp>
        <p:nvSpPr>
          <p:cNvPr id="11" name="مستطيل 10"/>
          <p:cNvSpPr/>
          <p:nvPr/>
        </p:nvSpPr>
        <p:spPr>
          <a:xfrm>
            <a:off x="6261317" y="2580388"/>
            <a:ext cx="6399475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4000" b="1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شارك المجموعة في </a:t>
            </a:r>
          </a:p>
          <a:p>
            <a:pPr algn="ctr"/>
            <a:r>
              <a:rPr lang="ar-SA" sz="4000" b="1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كتابة مثال على الشيك ،</a:t>
            </a:r>
          </a:p>
          <a:p>
            <a:pPr algn="ctr"/>
            <a:r>
              <a:rPr lang="ar-SA" sz="4000" b="1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و اربـط/ـي الشيك بالحوالة</a:t>
            </a:r>
          </a:p>
          <a:p>
            <a:pPr algn="ctr"/>
            <a:r>
              <a:rPr lang="ar-SA" sz="4000" b="1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من خلال تحديد اركان </a:t>
            </a:r>
          </a:p>
          <a:p>
            <a:pPr algn="ctr"/>
            <a:r>
              <a:rPr lang="ar-SA" sz="4000" b="1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الحوالة من المثال.</a:t>
            </a:r>
          </a:p>
        </p:txBody>
      </p:sp>
      <p:sp>
        <p:nvSpPr>
          <p:cNvPr id="12" name="مستطيل مستدير الزوايا 11"/>
          <p:cNvSpPr/>
          <p:nvPr/>
        </p:nvSpPr>
        <p:spPr>
          <a:xfrm>
            <a:off x="8549640" y="45721"/>
            <a:ext cx="3590290" cy="923330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مستطيل 12"/>
          <p:cNvSpPr/>
          <p:nvPr/>
        </p:nvSpPr>
        <p:spPr>
          <a:xfrm>
            <a:off x="8793719" y="45721"/>
            <a:ext cx="310213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ar-SA" sz="5400" b="1" dirty="0" smtClean="0">
                <a:ln w="0"/>
                <a:solidFill>
                  <a:srgbClr val="70AD47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الحوالة بالشيك:</a:t>
            </a:r>
            <a:endParaRPr lang="ar-SA" sz="5400" b="1" dirty="0">
              <a:ln w="0"/>
              <a:solidFill>
                <a:srgbClr val="70AD47">
                  <a:lumMod val="50000"/>
                </a:srgbClr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14" name="صورة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" y="3510892"/>
            <a:ext cx="3966942" cy="3347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54169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2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مستدير الزوايا 4"/>
          <p:cNvSpPr/>
          <p:nvPr/>
        </p:nvSpPr>
        <p:spPr>
          <a:xfrm>
            <a:off x="8549640" y="45721"/>
            <a:ext cx="3590290" cy="923330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ستطيل 6"/>
          <p:cNvSpPr/>
          <p:nvPr/>
        </p:nvSpPr>
        <p:spPr>
          <a:xfrm>
            <a:off x="8793719" y="45721"/>
            <a:ext cx="310213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ar-SA" sz="5400" b="1" dirty="0" smtClean="0">
                <a:ln w="0"/>
                <a:solidFill>
                  <a:srgbClr val="70AD47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الحوالة بالشيك:</a:t>
            </a:r>
            <a:endParaRPr lang="ar-SA" sz="5400" b="1" dirty="0">
              <a:ln w="0"/>
              <a:solidFill>
                <a:srgbClr val="70AD47">
                  <a:lumMod val="50000"/>
                </a:srgbClr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3916681" y="1365336"/>
            <a:ext cx="7808436" cy="608288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SA" dirty="0"/>
          </a:p>
        </p:txBody>
      </p:sp>
      <p:sp>
        <p:nvSpPr>
          <p:cNvPr id="9" name="مستطيل 8"/>
          <p:cNvSpPr/>
          <p:nvPr/>
        </p:nvSpPr>
        <p:spPr>
          <a:xfrm>
            <a:off x="4475779" y="1365336"/>
            <a:ext cx="696056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ar-SA" sz="4000" b="1" dirty="0" smtClean="0">
                <a:ln w="0"/>
                <a:solidFill>
                  <a:srgbClr val="70AD47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استخرجـ/ـي حُكم من أحكام الشيك من الصورة:!</a:t>
            </a:r>
            <a:endParaRPr lang="ar-SA" sz="4000" b="1" dirty="0">
              <a:ln w="0"/>
              <a:solidFill>
                <a:srgbClr val="70AD47">
                  <a:lumMod val="50000"/>
                </a:srgbClr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11" y="2073222"/>
            <a:ext cx="11146710" cy="4826279"/>
          </a:xfrm>
          <a:prstGeom prst="rect">
            <a:avLst/>
          </a:prstGeom>
        </p:spPr>
      </p:pic>
      <p:sp>
        <p:nvSpPr>
          <p:cNvPr id="12" name="شكل بيضاوي 11"/>
          <p:cNvSpPr/>
          <p:nvPr/>
        </p:nvSpPr>
        <p:spPr>
          <a:xfrm>
            <a:off x="374643" y="2453640"/>
            <a:ext cx="2581917" cy="8686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مستطيل 12"/>
          <p:cNvSpPr/>
          <p:nvPr/>
        </p:nvSpPr>
        <p:spPr>
          <a:xfrm>
            <a:off x="197775" y="6244628"/>
            <a:ext cx="2614005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استراتيجية </a:t>
            </a:r>
            <a:r>
              <a:rPr lang="ar-SA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التعلم بالصور</a:t>
            </a:r>
            <a:endParaRPr lang="ar-SA" sz="2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2313321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 مستدير الزوايا 7"/>
          <p:cNvSpPr/>
          <p:nvPr/>
        </p:nvSpPr>
        <p:spPr>
          <a:xfrm>
            <a:off x="7095985" y="1091016"/>
            <a:ext cx="4519691" cy="1323438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SA" dirty="0"/>
          </a:p>
        </p:txBody>
      </p:sp>
      <p:sp>
        <p:nvSpPr>
          <p:cNvPr id="9" name="مستطيل 8"/>
          <p:cNvSpPr/>
          <p:nvPr/>
        </p:nvSpPr>
        <p:spPr>
          <a:xfrm>
            <a:off x="5654337" y="1091016"/>
            <a:ext cx="579060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ar-SA" sz="4000" b="1" dirty="0" smtClean="0">
                <a:ln w="0"/>
                <a:solidFill>
                  <a:srgbClr val="70AD47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استخرجـ/ـي حُكم من أحكام</a:t>
            </a:r>
          </a:p>
          <a:p>
            <a:pPr lvl="0"/>
            <a:r>
              <a:rPr lang="ar-SA" sz="4000" b="1" dirty="0" smtClean="0">
                <a:ln w="0"/>
                <a:solidFill>
                  <a:srgbClr val="70AD47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الشيك من الصورة:!</a:t>
            </a:r>
            <a:endParaRPr lang="ar-SA" sz="4000" b="1" dirty="0">
              <a:ln w="0"/>
              <a:solidFill>
                <a:srgbClr val="70AD47">
                  <a:lumMod val="50000"/>
                </a:srgbClr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52" r="17424"/>
          <a:stretch/>
        </p:blipFill>
        <p:spPr>
          <a:xfrm>
            <a:off x="335280" y="259080"/>
            <a:ext cx="6553200" cy="629170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0" name="مستطيل مستدير الزوايا 9"/>
          <p:cNvSpPr/>
          <p:nvPr/>
        </p:nvSpPr>
        <p:spPr>
          <a:xfrm>
            <a:off x="8549640" y="45721"/>
            <a:ext cx="3590290" cy="923330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 10"/>
          <p:cNvSpPr/>
          <p:nvPr/>
        </p:nvSpPr>
        <p:spPr>
          <a:xfrm>
            <a:off x="8793719" y="45721"/>
            <a:ext cx="310213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ar-SA" sz="5400" b="1" dirty="0" smtClean="0">
                <a:ln w="0"/>
                <a:solidFill>
                  <a:srgbClr val="70AD47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الحوالة بالشيك:</a:t>
            </a:r>
            <a:endParaRPr lang="ar-SA" sz="5400" b="1" dirty="0">
              <a:ln w="0"/>
              <a:solidFill>
                <a:srgbClr val="70AD47">
                  <a:lumMod val="50000"/>
                </a:srgbClr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197775" y="6244628"/>
            <a:ext cx="2614005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استراتيجية </a:t>
            </a:r>
            <a:r>
              <a:rPr lang="ar-SA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التعلم بالصور</a:t>
            </a:r>
            <a:endParaRPr lang="ar-SA" sz="2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8128278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مستدير الزوايا 4"/>
          <p:cNvSpPr/>
          <p:nvPr/>
        </p:nvSpPr>
        <p:spPr>
          <a:xfrm>
            <a:off x="3151820" y="22861"/>
            <a:ext cx="5852160" cy="923330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ستطيل 6"/>
          <p:cNvSpPr/>
          <p:nvPr/>
        </p:nvSpPr>
        <p:spPr>
          <a:xfrm>
            <a:off x="3326186" y="45721"/>
            <a:ext cx="550343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ar-SA" sz="5400" b="1" dirty="0" smtClean="0">
                <a:ln w="0"/>
                <a:solidFill>
                  <a:srgbClr val="70AD47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تطبيقات معاصرة على الحوالة</a:t>
            </a:r>
            <a:endParaRPr lang="ar-SA" sz="5400" b="1" dirty="0">
              <a:ln w="0"/>
              <a:solidFill>
                <a:srgbClr val="70AD47">
                  <a:lumMod val="50000"/>
                </a:srgbClr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4334824" y="969051"/>
            <a:ext cx="3486151" cy="585429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9" name="مستطيل 8"/>
          <p:cNvSpPr/>
          <p:nvPr/>
        </p:nvSpPr>
        <p:spPr>
          <a:xfrm>
            <a:off x="4338484" y="934673"/>
            <a:ext cx="347883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ar-SA" sz="4000" b="1" dirty="0" smtClean="0">
                <a:ln w="0"/>
                <a:solidFill>
                  <a:srgbClr val="70AD47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الحوالة المصرفية </a:t>
            </a:r>
            <a:r>
              <a:rPr lang="ar-SA" sz="4000" b="1" dirty="0" err="1" smtClean="0">
                <a:ln w="0"/>
                <a:solidFill>
                  <a:srgbClr val="70AD47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القيدية</a:t>
            </a:r>
            <a:r>
              <a:rPr lang="ar-SA" sz="4000" b="1" dirty="0" smtClean="0">
                <a:ln w="0"/>
                <a:solidFill>
                  <a:srgbClr val="70AD47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.</a:t>
            </a:r>
            <a:endParaRPr lang="ar-SA" sz="4000" b="1" dirty="0">
              <a:ln w="0"/>
              <a:solidFill>
                <a:srgbClr val="70AD47">
                  <a:lumMod val="50000"/>
                </a:srgbClr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15" name="صورة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2254" y="991911"/>
            <a:ext cx="7378381" cy="4520089"/>
          </a:xfrm>
          <a:prstGeom prst="rect">
            <a:avLst/>
          </a:prstGeom>
        </p:spPr>
      </p:pic>
      <p:pic>
        <p:nvPicPr>
          <p:cNvPr id="17" name="صورة 16"/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105" b="64077" l="30625" r="706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399" t="34683" r="35939" b="37570"/>
          <a:stretch/>
        </p:blipFill>
        <p:spPr>
          <a:xfrm flipH="1">
            <a:off x="-718055" y="228371"/>
            <a:ext cx="6065198" cy="6247089"/>
          </a:xfrm>
          <a:prstGeom prst="rect">
            <a:avLst/>
          </a:prstGeom>
        </p:spPr>
      </p:pic>
      <p:sp>
        <p:nvSpPr>
          <p:cNvPr id="18" name="مستطيل 17"/>
          <p:cNvSpPr/>
          <p:nvPr/>
        </p:nvSpPr>
        <p:spPr>
          <a:xfrm>
            <a:off x="399963" y="2379035"/>
            <a:ext cx="4297971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اشرحـ/ـي لمجموعتك التعريف</a:t>
            </a:r>
          </a:p>
          <a:p>
            <a:pPr algn="ctr"/>
            <a:r>
              <a:rPr lang="ar-SA" sz="44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ثم اوجد/ي تعريفًا آخر </a:t>
            </a:r>
          </a:p>
          <a:p>
            <a:pPr algn="ctr"/>
            <a:r>
              <a:rPr lang="ar-SA" sz="44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مبسطًا </a:t>
            </a:r>
            <a:r>
              <a:rPr lang="ar-SA" sz="44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بالتعاون بينكم،</a:t>
            </a:r>
          </a:p>
          <a:p>
            <a:pPr algn="ctr"/>
            <a:r>
              <a:rPr lang="ar-SA" sz="44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مع ذكر مِثال.</a:t>
            </a:r>
            <a:endParaRPr lang="ar-SA" sz="4400" b="1" cap="none" spc="0" dirty="0" smtClean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1" name="مستطيل 20"/>
          <p:cNvSpPr/>
          <p:nvPr/>
        </p:nvSpPr>
        <p:spPr>
          <a:xfrm>
            <a:off x="197775" y="6244628"/>
            <a:ext cx="2614005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استراتيجية التعلم التعاوني</a:t>
            </a:r>
            <a:endParaRPr lang="ar-SA" sz="2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2109638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3375" y="434340"/>
            <a:ext cx="4286250" cy="2857500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204" y="-160020"/>
            <a:ext cx="7471410" cy="7471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13090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مستدير الزوايا 4"/>
          <p:cNvSpPr/>
          <p:nvPr/>
        </p:nvSpPr>
        <p:spPr>
          <a:xfrm>
            <a:off x="3151820" y="22861"/>
            <a:ext cx="5852160" cy="923330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ستطيل 6"/>
          <p:cNvSpPr/>
          <p:nvPr/>
        </p:nvSpPr>
        <p:spPr>
          <a:xfrm>
            <a:off x="3326186" y="45721"/>
            <a:ext cx="550343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ar-SA" sz="5400" b="1" dirty="0" smtClean="0">
                <a:ln w="0"/>
                <a:solidFill>
                  <a:srgbClr val="70AD47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تطبيقات معاصرة على الحوالة</a:t>
            </a:r>
            <a:endParaRPr lang="ar-SA" sz="5400" b="1" dirty="0">
              <a:ln w="0"/>
              <a:solidFill>
                <a:srgbClr val="70AD47">
                  <a:lumMod val="50000"/>
                </a:srgbClr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8495346" y="999531"/>
            <a:ext cx="3486151" cy="585429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9" name="مستطيل 8"/>
          <p:cNvSpPr/>
          <p:nvPr/>
        </p:nvSpPr>
        <p:spPr>
          <a:xfrm>
            <a:off x="8499004" y="991911"/>
            <a:ext cx="347883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ar-SA" sz="4000" b="1" dirty="0" smtClean="0">
                <a:ln w="0"/>
                <a:solidFill>
                  <a:srgbClr val="70AD47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الحوالة المصرفية </a:t>
            </a:r>
            <a:r>
              <a:rPr lang="ar-SA" sz="4000" b="1" dirty="0" err="1" smtClean="0">
                <a:ln w="0"/>
                <a:solidFill>
                  <a:srgbClr val="70AD47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القيدية</a:t>
            </a:r>
            <a:r>
              <a:rPr lang="ar-SA" sz="4000" b="1" dirty="0" smtClean="0">
                <a:ln w="0"/>
                <a:solidFill>
                  <a:srgbClr val="70AD47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.</a:t>
            </a:r>
            <a:endParaRPr lang="ar-SA" sz="4000" b="1" dirty="0">
              <a:ln w="0"/>
              <a:solidFill>
                <a:srgbClr val="70AD47">
                  <a:lumMod val="50000"/>
                </a:srgbClr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3178" y="2642736"/>
            <a:ext cx="2499360" cy="1665198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" y="2642736"/>
            <a:ext cx="2522798" cy="1679670"/>
          </a:xfrm>
          <a:prstGeom prst="rect">
            <a:avLst/>
          </a:prstGeom>
        </p:spPr>
      </p:pic>
      <p:pic>
        <p:nvPicPr>
          <p:cNvPr id="11" name="صورة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28531"/>
            <a:ext cx="2068722" cy="1552438"/>
          </a:xfrm>
          <a:prstGeom prst="rect">
            <a:avLst/>
          </a:prstGeom>
        </p:spPr>
      </p:pic>
      <p:pic>
        <p:nvPicPr>
          <p:cNvPr id="12" name="صورة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2822" y="3531715"/>
            <a:ext cx="2068722" cy="1552438"/>
          </a:xfrm>
          <a:prstGeom prst="rect">
            <a:avLst/>
          </a:prstGeom>
        </p:spPr>
      </p:pic>
      <p:cxnSp>
        <p:nvCxnSpPr>
          <p:cNvPr id="13" name="رابط منحني 12"/>
          <p:cNvCxnSpPr/>
          <p:nvPr/>
        </p:nvCxnSpPr>
        <p:spPr>
          <a:xfrm rot="10800000" flipV="1">
            <a:off x="3582246" y="3099932"/>
            <a:ext cx="5508993" cy="514078"/>
          </a:xfrm>
          <a:prstGeom prst="curvedConnector3">
            <a:avLst/>
          </a:prstGeom>
          <a:ln w="5715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صورة 1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2" t="53141"/>
          <a:stretch/>
        </p:blipFill>
        <p:spPr>
          <a:xfrm>
            <a:off x="9157404" y="4029370"/>
            <a:ext cx="1356079" cy="2051390"/>
          </a:xfrm>
          <a:prstGeom prst="rect">
            <a:avLst/>
          </a:prstGeom>
        </p:spPr>
      </p:pic>
      <p:sp>
        <p:nvSpPr>
          <p:cNvPr id="19" name="شكل بيضاوي 18"/>
          <p:cNvSpPr/>
          <p:nvPr/>
        </p:nvSpPr>
        <p:spPr>
          <a:xfrm>
            <a:off x="5383815" y="2355595"/>
            <a:ext cx="2311716" cy="2002749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-5%</a:t>
            </a:r>
          </a:p>
          <a:p>
            <a:pPr algn="ctr"/>
            <a:r>
              <a:rPr lang="ar-SA" sz="32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أجرة نقل النقود</a:t>
            </a:r>
            <a:endParaRPr lang="ar-SA" sz="32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2816978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مستدير الزوايا 4"/>
          <p:cNvSpPr/>
          <p:nvPr/>
        </p:nvSpPr>
        <p:spPr>
          <a:xfrm>
            <a:off x="3151820" y="22861"/>
            <a:ext cx="5852160" cy="923330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ستطيل 6"/>
          <p:cNvSpPr/>
          <p:nvPr/>
        </p:nvSpPr>
        <p:spPr>
          <a:xfrm>
            <a:off x="3326186" y="45721"/>
            <a:ext cx="550343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ar-SA" sz="5400" b="1" dirty="0" smtClean="0">
                <a:ln w="0"/>
                <a:solidFill>
                  <a:srgbClr val="70AD47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تطبيقات معاصرة على الحوالة</a:t>
            </a:r>
            <a:endParaRPr lang="ar-SA" sz="5400" b="1" dirty="0">
              <a:ln w="0"/>
              <a:solidFill>
                <a:srgbClr val="70AD47">
                  <a:lumMod val="50000"/>
                </a:srgbClr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8495346" y="999531"/>
            <a:ext cx="3486151" cy="585429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9" name="مستطيل 8"/>
          <p:cNvSpPr/>
          <p:nvPr/>
        </p:nvSpPr>
        <p:spPr>
          <a:xfrm>
            <a:off x="8499004" y="991911"/>
            <a:ext cx="347883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ar-SA" sz="4000" b="1" dirty="0" smtClean="0">
                <a:ln w="0"/>
                <a:solidFill>
                  <a:srgbClr val="70AD47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الحوالة المصرفية </a:t>
            </a:r>
            <a:r>
              <a:rPr lang="ar-SA" sz="4000" b="1" dirty="0" err="1" smtClean="0">
                <a:ln w="0"/>
                <a:solidFill>
                  <a:srgbClr val="70AD47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القيدية</a:t>
            </a:r>
            <a:r>
              <a:rPr lang="ar-SA" sz="4000" b="1" dirty="0" smtClean="0">
                <a:ln w="0"/>
                <a:solidFill>
                  <a:srgbClr val="70AD47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.</a:t>
            </a:r>
            <a:endParaRPr lang="ar-SA" sz="4000" b="1" dirty="0">
              <a:ln w="0"/>
              <a:solidFill>
                <a:srgbClr val="70AD47">
                  <a:lumMod val="50000"/>
                </a:srgbClr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4" name="مستطيل 13"/>
          <p:cNvSpPr/>
          <p:nvPr/>
        </p:nvSpPr>
        <p:spPr>
          <a:xfrm>
            <a:off x="197775" y="6244628"/>
            <a:ext cx="2614005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استراتيجية التدريس التبادلي</a:t>
            </a:r>
            <a:endParaRPr lang="ar-SA" sz="2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221389" y="1345854"/>
            <a:ext cx="6657592" cy="517064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ar-SA" sz="6600" b="1" cap="none" spc="0" dirty="0" smtClean="0">
                <a:ln w="0"/>
                <a:solidFill>
                  <a:srgbClr val="35A12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ناقِشـ/ـي مع زُملائك النص</a:t>
            </a:r>
          </a:p>
          <a:p>
            <a:r>
              <a:rPr lang="ar-SA" sz="6600" b="1" cap="none" spc="0" dirty="0" smtClean="0">
                <a:ln w="0"/>
                <a:solidFill>
                  <a:srgbClr val="35A12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في الكتاب </a:t>
            </a:r>
            <a:r>
              <a:rPr lang="ar-SA" sz="6600" b="1" dirty="0" smtClean="0">
                <a:ln w="0"/>
                <a:solidFill>
                  <a:srgbClr val="35A12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، ثم لخّصـ/ـي أهم</a:t>
            </a:r>
          </a:p>
          <a:p>
            <a:r>
              <a:rPr lang="ar-SA" sz="6600" b="1" dirty="0" smtClean="0">
                <a:ln w="0"/>
                <a:solidFill>
                  <a:srgbClr val="35A12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الأفكار الرئيسية ، وشاركـ/ـي</a:t>
            </a:r>
          </a:p>
          <a:p>
            <a:r>
              <a:rPr lang="ar-SA" sz="6600" b="1" dirty="0" smtClean="0">
                <a:ln w="0"/>
                <a:solidFill>
                  <a:srgbClr val="35A12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مع الجميع الأفكار التي تم </a:t>
            </a:r>
          </a:p>
          <a:p>
            <a:r>
              <a:rPr lang="ar-SA" sz="6600" b="1" dirty="0" smtClean="0">
                <a:ln w="0"/>
                <a:solidFill>
                  <a:srgbClr val="35A12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تدوينها .</a:t>
            </a:r>
            <a:endParaRPr lang="ar-SA" sz="6600" b="1" cap="none" spc="0" dirty="0" smtClean="0">
              <a:ln w="0"/>
              <a:solidFill>
                <a:srgbClr val="35A12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10" name="صورة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8981" y="1699797"/>
            <a:ext cx="5098860" cy="3346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48236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مستدير الزوايا 4"/>
          <p:cNvSpPr/>
          <p:nvPr/>
        </p:nvSpPr>
        <p:spPr>
          <a:xfrm>
            <a:off x="3548286" y="22861"/>
            <a:ext cx="8597993" cy="923330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ستطيل 6"/>
          <p:cNvSpPr/>
          <p:nvPr/>
        </p:nvSpPr>
        <p:spPr>
          <a:xfrm>
            <a:off x="3548287" y="22861"/>
            <a:ext cx="864371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ar-SA" sz="5400" b="1" dirty="0" smtClean="0">
                <a:ln w="0"/>
                <a:solidFill>
                  <a:srgbClr val="70AD47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الوسائل المشروعة لاستيفاء الدين من المماطل</a:t>
            </a:r>
            <a:endParaRPr lang="ar-SA" sz="5400" b="1" dirty="0">
              <a:ln w="0"/>
              <a:solidFill>
                <a:srgbClr val="70AD47">
                  <a:lumMod val="50000"/>
                </a:srgbClr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5" y="1324207"/>
            <a:ext cx="8493446" cy="5488073"/>
          </a:xfrm>
          <a:prstGeom prst="rect">
            <a:avLst/>
          </a:prstGeom>
        </p:spPr>
      </p:pic>
      <p:sp>
        <p:nvSpPr>
          <p:cNvPr id="3" name="خماسي 2"/>
          <p:cNvSpPr/>
          <p:nvPr/>
        </p:nvSpPr>
        <p:spPr>
          <a:xfrm flipH="1">
            <a:off x="8519159" y="1889760"/>
            <a:ext cx="3672839" cy="3291840"/>
          </a:xfrm>
          <a:prstGeom prst="homePlate">
            <a:avLst>
              <a:gd name="adj" fmla="val 37290"/>
            </a:avLst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استخرجـ/ـي آية من</a:t>
            </a:r>
          </a:p>
          <a:p>
            <a:pPr algn="ctr"/>
            <a:r>
              <a:rPr lang="ar-SA" sz="32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القرآن الكريم </a:t>
            </a:r>
          </a:p>
          <a:p>
            <a:pPr algn="ctr"/>
            <a:r>
              <a:rPr lang="ar-SA" sz="32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تحث على كتابة الديون لأجل المحافظة على حقوق الناس؟!</a:t>
            </a:r>
            <a:endParaRPr lang="ar-SA" sz="32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6" name="شكل بيضاوي 5"/>
          <p:cNvSpPr/>
          <p:nvPr/>
        </p:nvSpPr>
        <p:spPr>
          <a:xfrm>
            <a:off x="381000" y="22861"/>
            <a:ext cx="1356360" cy="1301346"/>
          </a:xfrm>
          <a:prstGeom prst="ellipse">
            <a:avLst/>
          </a:prstGeom>
          <a:solidFill>
            <a:schemeClr val="accent1">
              <a:lumMod val="50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 smtClean="0"/>
              <a:t>1</a:t>
            </a:r>
            <a:endParaRPr lang="ar-SA" sz="5400" b="1" dirty="0"/>
          </a:p>
        </p:txBody>
      </p:sp>
    </p:spTree>
    <p:extLst>
      <p:ext uri="{BB962C8B-B14F-4D97-AF65-F5344CB8AC3E}">
        <p14:creationId xmlns:p14="http://schemas.microsoft.com/office/powerpoint/2010/main" val="204921812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مستدير الزوايا 4"/>
          <p:cNvSpPr/>
          <p:nvPr/>
        </p:nvSpPr>
        <p:spPr>
          <a:xfrm>
            <a:off x="3548286" y="22861"/>
            <a:ext cx="8597993" cy="923330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ستطيل 6"/>
          <p:cNvSpPr/>
          <p:nvPr/>
        </p:nvSpPr>
        <p:spPr>
          <a:xfrm>
            <a:off x="3548287" y="22861"/>
            <a:ext cx="864371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ar-SA" sz="5400" b="1" dirty="0" smtClean="0">
                <a:ln w="0"/>
                <a:solidFill>
                  <a:srgbClr val="70AD47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الوسائل المشروعة لاستيفاء الدين من المماطل</a:t>
            </a:r>
            <a:endParaRPr lang="ar-SA" sz="5400" b="1" dirty="0">
              <a:ln w="0"/>
              <a:solidFill>
                <a:srgbClr val="70AD47">
                  <a:lumMod val="50000"/>
                </a:srgbClr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6" name="شكل بيضاوي 5"/>
          <p:cNvSpPr/>
          <p:nvPr/>
        </p:nvSpPr>
        <p:spPr>
          <a:xfrm>
            <a:off x="381000" y="22861"/>
            <a:ext cx="1356360" cy="1301346"/>
          </a:xfrm>
          <a:prstGeom prst="ellipse">
            <a:avLst/>
          </a:prstGeom>
          <a:solidFill>
            <a:schemeClr val="accent1">
              <a:lumMod val="50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/>
              <a:t>2</a:t>
            </a: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3040"/>
            <a:ext cx="7451108" cy="5591560"/>
          </a:xfrm>
          <a:prstGeom prst="rect">
            <a:avLst/>
          </a:prstGeom>
        </p:spPr>
      </p:pic>
      <p:sp>
        <p:nvSpPr>
          <p:cNvPr id="8" name="مستطيل 7"/>
          <p:cNvSpPr/>
          <p:nvPr/>
        </p:nvSpPr>
        <p:spPr>
          <a:xfrm>
            <a:off x="3672840" y="1760696"/>
            <a:ext cx="81534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400" b="1" dirty="0" smtClean="0">
                <a:ln w="0"/>
                <a:solidFill>
                  <a:srgbClr val="EF316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توثيق الدين بأحد عقود التوثيق السابقة: </a:t>
            </a:r>
          </a:p>
          <a:p>
            <a:r>
              <a:rPr lang="ar-SA" sz="4400" b="1" dirty="0" smtClean="0">
                <a:ln w="0"/>
                <a:solidFill>
                  <a:srgbClr val="EF316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وهي الضمان والكفالة والرهن ، ولا مانع أن يجمع اكثر من عقد توثيق في عقد مداينة.</a:t>
            </a:r>
            <a:endParaRPr lang="ar-SA" sz="4400" b="1" dirty="0">
              <a:ln w="0"/>
              <a:solidFill>
                <a:srgbClr val="EF316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303203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مستدير الزوايا 4"/>
          <p:cNvSpPr/>
          <p:nvPr/>
        </p:nvSpPr>
        <p:spPr>
          <a:xfrm>
            <a:off x="3548286" y="22861"/>
            <a:ext cx="8597993" cy="923330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ستطيل 6"/>
          <p:cNvSpPr/>
          <p:nvPr/>
        </p:nvSpPr>
        <p:spPr>
          <a:xfrm>
            <a:off x="3548287" y="22861"/>
            <a:ext cx="864371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ar-SA" sz="5400" b="1" dirty="0" smtClean="0">
                <a:ln w="0"/>
                <a:solidFill>
                  <a:srgbClr val="70AD47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الوسائل المشروعة لاستيفاء الدين من المماطل</a:t>
            </a:r>
            <a:endParaRPr lang="ar-SA" sz="5400" b="1" dirty="0">
              <a:ln w="0"/>
              <a:solidFill>
                <a:srgbClr val="70AD47">
                  <a:lumMod val="50000"/>
                </a:srgbClr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6" name="شكل بيضاوي 5"/>
          <p:cNvSpPr/>
          <p:nvPr/>
        </p:nvSpPr>
        <p:spPr>
          <a:xfrm>
            <a:off x="381000" y="22861"/>
            <a:ext cx="1356360" cy="1301346"/>
          </a:xfrm>
          <a:prstGeom prst="ellipse">
            <a:avLst/>
          </a:prstGeom>
          <a:solidFill>
            <a:schemeClr val="accent1">
              <a:lumMod val="50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/>
              <a:t>3</a:t>
            </a:r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992" y="1874520"/>
            <a:ext cx="5279008" cy="5707036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754997" y="3850875"/>
            <a:ext cx="586090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dirty="0" smtClean="0">
                <a:ln w="0"/>
                <a:solidFill>
                  <a:srgbClr val="6E6B0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قبول تحول المدين بدينه من</a:t>
            </a:r>
          </a:p>
          <a:p>
            <a:pPr algn="ctr"/>
            <a:r>
              <a:rPr lang="ar-SA" sz="5400" b="1" dirty="0" smtClean="0">
                <a:ln w="0"/>
                <a:solidFill>
                  <a:srgbClr val="6E6B0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 مدينه المماطل الى مدين مليء.</a:t>
            </a:r>
            <a:endParaRPr lang="ar-SA" sz="5400" b="1" cap="none" spc="0" dirty="0">
              <a:ln w="0"/>
              <a:solidFill>
                <a:srgbClr val="6E6B0E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320" y="1324207"/>
            <a:ext cx="2682240" cy="2676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82663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مستدير الزوايا 4"/>
          <p:cNvSpPr/>
          <p:nvPr/>
        </p:nvSpPr>
        <p:spPr>
          <a:xfrm>
            <a:off x="3548286" y="22861"/>
            <a:ext cx="8597993" cy="923330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ستطيل 6"/>
          <p:cNvSpPr/>
          <p:nvPr/>
        </p:nvSpPr>
        <p:spPr>
          <a:xfrm>
            <a:off x="3548287" y="22861"/>
            <a:ext cx="864371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ar-SA" sz="5400" b="1" dirty="0" smtClean="0">
                <a:ln w="0"/>
                <a:solidFill>
                  <a:srgbClr val="70AD47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الوسائل المشروعة لاستيفاء الدين من المماطل</a:t>
            </a:r>
            <a:endParaRPr lang="ar-SA" sz="5400" b="1" dirty="0">
              <a:ln w="0"/>
              <a:solidFill>
                <a:srgbClr val="70AD47">
                  <a:lumMod val="50000"/>
                </a:srgbClr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6" name="شكل بيضاوي 5"/>
          <p:cNvSpPr/>
          <p:nvPr/>
        </p:nvSpPr>
        <p:spPr>
          <a:xfrm>
            <a:off x="381000" y="22861"/>
            <a:ext cx="1356360" cy="1301346"/>
          </a:xfrm>
          <a:prstGeom prst="ellipse">
            <a:avLst/>
          </a:prstGeom>
          <a:solidFill>
            <a:schemeClr val="accent1">
              <a:lumMod val="50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 smtClean="0"/>
              <a:t>4</a:t>
            </a:r>
            <a:endParaRPr lang="ar-SA" sz="5400" b="1" dirty="0"/>
          </a:p>
        </p:txBody>
      </p:sp>
      <p:sp>
        <p:nvSpPr>
          <p:cNvPr id="2" name="مستطيل 1"/>
          <p:cNvSpPr/>
          <p:nvPr/>
        </p:nvSpPr>
        <p:spPr>
          <a:xfrm>
            <a:off x="-51001" y="1828686"/>
            <a:ext cx="4188967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ar-SA" sz="5400" b="1" dirty="0" smtClean="0">
                <a:ln w="0"/>
                <a:solidFill>
                  <a:srgbClr val="6E6B0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يحق للدائن الشكاية</a:t>
            </a:r>
          </a:p>
          <a:p>
            <a:r>
              <a:rPr lang="ar-SA" sz="5400" b="1" dirty="0" smtClean="0">
                <a:ln w="0"/>
                <a:solidFill>
                  <a:srgbClr val="6E6B0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لدى الجهات القضائية</a:t>
            </a:r>
          </a:p>
          <a:p>
            <a:r>
              <a:rPr lang="ar-SA" sz="5400" b="1" dirty="0" smtClean="0">
                <a:ln w="0"/>
                <a:solidFill>
                  <a:srgbClr val="6E6B0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اذا تأخر المدين في</a:t>
            </a:r>
          </a:p>
          <a:p>
            <a:r>
              <a:rPr lang="ar-SA" sz="5400" b="1" dirty="0" smtClean="0">
                <a:ln w="0"/>
                <a:solidFill>
                  <a:srgbClr val="6E6B0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تسليمه حقه.</a:t>
            </a:r>
            <a:endParaRPr lang="ar-SA" sz="5400" b="1" cap="none" spc="0" dirty="0">
              <a:ln w="0"/>
              <a:solidFill>
                <a:srgbClr val="6E6B0E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4084" y="1828686"/>
            <a:ext cx="2682240" cy="2676991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520" y="1098591"/>
            <a:ext cx="5974079" cy="51375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87756381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مستدير الزوايا 4"/>
          <p:cNvSpPr/>
          <p:nvPr/>
        </p:nvSpPr>
        <p:spPr>
          <a:xfrm>
            <a:off x="3548286" y="22861"/>
            <a:ext cx="8597993" cy="923330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ستطيل 6"/>
          <p:cNvSpPr/>
          <p:nvPr/>
        </p:nvSpPr>
        <p:spPr>
          <a:xfrm>
            <a:off x="3548287" y="22861"/>
            <a:ext cx="864371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ar-SA" sz="5400" b="1" dirty="0" smtClean="0">
                <a:ln w="0"/>
                <a:solidFill>
                  <a:srgbClr val="70AD47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الوسائل المشروعة لاستيفاء الدين من المماطل</a:t>
            </a:r>
            <a:endParaRPr lang="ar-SA" sz="5400" b="1" dirty="0">
              <a:ln w="0"/>
              <a:solidFill>
                <a:srgbClr val="70AD47">
                  <a:lumMod val="50000"/>
                </a:srgbClr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6" name="شكل بيضاوي 5"/>
          <p:cNvSpPr/>
          <p:nvPr/>
        </p:nvSpPr>
        <p:spPr>
          <a:xfrm>
            <a:off x="381000" y="22861"/>
            <a:ext cx="1356360" cy="1301346"/>
          </a:xfrm>
          <a:prstGeom prst="ellipse">
            <a:avLst/>
          </a:prstGeom>
          <a:solidFill>
            <a:schemeClr val="accent1">
              <a:lumMod val="50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/>
              <a:t>5</a:t>
            </a:r>
          </a:p>
        </p:txBody>
      </p:sp>
      <p:sp>
        <p:nvSpPr>
          <p:cNvPr id="2" name="مستطيل 1"/>
          <p:cNvSpPr/>
          <p:nvPr/>
        </p:nvSpPr>
        <p:spPr>
          <a:xfrm>
            <a:off x="121920" y="3061270"/>
            <a:ext cx="6065520" cy="34778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ar-SA" sz="4400" b="1" dirty="0" smtClean="0">
                <a:ln w="0"/>
                <a:solidFill>
                  <a:srgbClr val="6E6B0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للدائن أن يشترط على </a:t>
            </a:r>
            <a:r>
              <a:rPr lang="ar-SA" sz="4400" b="1" cap="none" spc="0" dirty="0" smtClean="0">
                <a:ln w="0"/>
                <a:solidFill>
                  <a:srgbClr val="6E6B0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المدين بأنه في حال م</a:t>
            </a:r>
            <a:r>
              <a:rPr lang="ar-SA" sz="4400" b="1" dirty="0" smtClean="0">
                <a:ln w="0"/>
                <a:solidFill>
                  <a:srgbClr val="6E6B0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ماطلته في دفع بعض </a:t>
            </a:r>
            <a:r>
              <a:rPr lang="ar-SA" sz="4400" b="1" cap="none" spc="0" dirty="0" smtClean="0">
                <a:ln w="0"/>
                <a:solidFill>
                  <a:srgbClr val="6E6B0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الأقساط ، أن يحل من </a:t>
            </a:r>
            <a:r>
              <a:rPr lang="ar-SA" sz="4400" b="1" dirty="0" smtClean="0">
                <a:ln w="0"/>
                <a:solidFill>
                  <a:srgbClr val="6E6B0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الأقساط الآتية لها بعدد </a:t>
            </a:r>
            <a:r>
              <a:rPr lang="ar-SA" sz="4400" b="1" cap="none" spc="0" dirty="0" smtClean="0">
                <a:ln w="0"/>
                <a:solidFill>
                  <a:srgbClr val="6E6B0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الأقساط المتأخرة أو بأي عدد </a:t>
            </a:r>
            <a:r>
              <a:rPr lang="ar-SA" sz="4400" b="1" dirty="0" smtClean="0">
                <a:ln w="0"/>
                <a:solidFill>
                  <a:srgbClr val="6E6B0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يتفقان عليه.</a:t>
            </a:r>
            <a:endParaRPr lang="ar-SA" sz="4400" b="1" cap="none" spc="0" dirty="0">
              <a:ln w="0"/>
              <a:solidFill>
                <a:srgbClr val="6E6B0E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160" y="673534"/>
            <a:ext cx="2682240" cy="2676991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320" y="1112932"/>
            <a:ext cx="5775959" cy="5906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83687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مستدير الزوايا 4"/>
          <p:cNvSpPr/>
          <p:nvPr/>
        </p:nvSpPr>
        <p:spPr>
          <a:xfrm>
            <a:off x="3548286" y="22861"/>
            <a:ext cx="8597993" cy="923330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ستطيل 6"/>
          <p:cNvSpPr/>
          <p:nvPr/>
        </p:nvSpPr>
        <p:spPr>
          <a:xfrm>
            <a:off x="3725419" y="22861"/>
            <a:ext cx="828944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ar-SA" sz="5400" b="1" dirty="0" smtClean="0">
                <a:ln w="0"/>
                <a:solidFill>
                  <a:srgbClr val="70AD47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الوسائل الممنوعة لاستيفاء الدين من المماطل</a:t>
            </a:r>
            <a:endParaRPr lang="ar-SA" sz="5400" b="1" dirty="0">
              <a:ln w="0"/>
              <a:solidFill>
                <a:srgbClr val="70AD47">
                  <a:lumMod val="50000"/>
                </a:srgbClr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6191"/>
            <a:ext cx="6873509" cy="5570220"/>
          </a:xfrm>
          <a:prstGeom prst="rect">
            <a:avLst/>
          </a:prstGeom>
        </p:spPr>
      </p:pic>
      <p:sp>
        <p:nvSpPr>
          <p:cNvPr id="9" name="مستطيل 8"/>
          <p:cNvSpPr/>
          <p:nvPr/>
        </p:nvSpPr>
        <p:spPr>
          <a:xfrm>
            <a:off x="5862794" y="946191"/>
            <a:ext cx="6024405" cy="600164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ar-SA" sz="5400" b="1" dirty="0" smtClean="0">
                <a:ln w="0"/>
                <a:solidFill>
                  <a:srgbClr val="35A12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الطالب المبدع/ الطالبة المبدعة :</a:t>
            </a:r>
          </a:p>
          <a:p>
            <a:r>
              <a:rPr lang="ar-SA" sz="6600" b="1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ناقشـ/ـي مع مجموعتك </a:t>
            </a:r>
          </a:p>
          <a:p>
            <a:r>
              <a:rPr lang="ar-SA" sz="6600" b="1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أهم الوسائل الممنوعة</a:t>
            </a:r>
          </a:p>
          <a:p>
            <a:r>
              <a:rPr lang="ar-SA" sz="6600" b="1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لاستيفاء الدين من </a:t>
            </a:r>
          </a:p>
          <a:p>
            <a:r>
              <a:rPr lang="ar-SA" sz="6600" b="1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المماطل ، </a:t>
            </a:r>
            <a:r>
              <a:rPr lang="ar-SA" sz="6600" b="1" cap="none" spc="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مع ذكر</a:t>
            </a:r>
          </a:p>
          <a:p>
            <a:r>
              <a:rPr lang="ar-SA" sz="6600" b="1" cap="none" spc="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 سبب تحريمها !</a:t>
            </a:r>
            <a:endParaRPr lang="ar-SA" sz="6600" b="1" cap="none" spc="0" dirty="0">
              <a:ln w="0"/>
              <a:solidFill>
                <a:srgbClr val="FFC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197775" y="6244628"/>
            <a:ext cx="2614005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استراتيجية العصف الذهني.</a:t>
            </a:r>
            <a:endParaRPr lang="ar-SA" sz="2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3302180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75" y="3310858"/>
            <a:ext cx="8461094" cy="3292499"/>
          </a:xfrm>
          <a:prstGeom prst="rect">
            <a:avLst/>
          </a:prstGeom>
        </p:spPr>
      </p:pic>
      <p:sp>
        <p:nvSpPr>
          <p:cNvPr id="10" name="مستطيل 9"/>
          <p:cNvSpPr/>
          <p:nvPr/>
        </p:nvSpPr>
        <p:spPr>
          <a:xfrm>
            <a:off x="197775" y="6244628"/>
            <a:ext cx="2614005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استراتيجية الرؤوس المرقمة</a:t>
            </a:r>
            <a:endParaRPr lang="ar-SA" sz="2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1004085" y="658116"/>
            <a:ext cx="10299614" cy="184665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6000" b="1" dirty="0" smtClean="0">
                <a:ln w="0"/>
                <a:solidFill>
                  <a:srgbClr val="EB565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عزيزي الطالب المبدع / عزيزتي الطالبة المُبدعة :</a:t>
            </a:r>
          </a:p>
          <a:p>
            <a:pPr algn="ctr"/>
            <a:r>
              <a:rPr lang="ar-SA" sz="5400" b="1" cap="none" spc="0" dirty="0" smtClean="0">
                <a:ln w="0"/>
                <a:solidFill>
                  <a:srgbClr val="F4836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بناءً على ما درسنا عرّف الحوالة ؟ وا</a:t>
            </a:r>
            <a:r>
              <a:rPr lang="ar-SA" sz="5400" b="1" dirty="0" smtClean="0">
                <a:ln w="0"/>
                <a:solidFill>
                  <a:srgbClr val="F4836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ذكر حُكمها شرعًا.</a:t>
            </a:r>
            <a:endParaRPr lang="ar-SA" sz="5400" b="1" cap="none" spc="0" dirty="0">
              <a:ln w="0"/>
              <a:solidFill>
                <a:srgbClr val="F48364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4617311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75" y="3310858"/>
            <a:ext cx="8461094" cy="3292499"/>
          </a:xfrm>
          <a:prstGeom prst="rect">
            <a:avLst/>
          </a:prstGeom>
        </p:spPr>
      </p:pic>
      <p:sp>
        <p:nvSpPr>
          <p:cNvPr id="10" name="مستطيل 9"/>
          <p:cNvSpPr/>
          <p:nvPr/>
        </p:nvSpPr>
        <p:spPr>
          <a:xfrm>
            <a:off x="197775" y="6244628"/>
            <a:ext cx="2614005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استراتيجية الرؤوس المرقمة</a:t>
            </a:r>
            <a:endParaRPr lang="ar-SA" sz="2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628982" y="334025"/>
            <a:ext cx="11049820" cy="267765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6000" b="1" dirty="0" smtClean="0">
                <a:ln w="0"/>
                <a:solidFill>
                  <a:srgbClr val="EB565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عزيزي الطالب المبدع / عزيزتي الطالبة المُبدعة :</a:t>
            </a:r>
          </a:p>
          <a:p>
            <a:pPr algn="ctr"/>
            <a:r>
              <a:rPr lang="ar-SA" sz="5400" b="1" cap="none" spc="0" dirty="0" smtClean="0">
                <a:ln w="0"/>
                <a:solidFill>
                  <a:srgbClr val="F4836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بناءً على ما درسنا من احكام الحوالة ، قم/قومي </a:t>
            </a:r>
          </a:p>
          <a:p>
            <a:pPr algn="ctr"/>
            <a:r>
              <a:rPr lang="ar-SA" sz="5400" b="1" cap="none" spc="0" dirty="0" smtClean="0">
                <a:ln w="0"/>
                <a:solidFill>
                  <a:srgbClr val="F4836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بصياغة تعبير ل</a:t>
            </a:r>
            <a:r>
              <a:rPr lang="ar-SA" sz="5400" b="1" dirty="0" smtClean="0">
                <a:ln w="0"/>
                <a:solidFill>
                  <a:srgbClr val="F4836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حوالة صحيحة تتحقق فيها الشروط والأركان!</a:t>
            </a:r>
            <a:endParaRPr lang="ar-SA" sz="5400" b="1" cap="none" spc="0" dirty="0">
              <a:ln w="0"/>
              <a:solidFill>
                <a:srgbClr val="F48364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4047579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787333" y="255165"/>
            <a:ext cx="9634368" cy="923330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راجع/ي الدرس السابق باستخدام شريط الذكريات!</a:t>
            </a: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8466" b="98083" l="3195" r="8977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8691" r="50767"/>
          <a:stretch/>
        </p:blipFill>
        <p:spPr>
          <a:xfrm>
            <a:off x="-144237" y="3540628"/>
            <a:ext cx="3500896" cy="2937480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52" b="89894" l="0" r="9946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666" y="-487680"/>
            <a:ext cx="6511290" cy="6096000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52" b="89894" l="0" r="9946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991" y="2138424"/>
            <a:ext cx="6511290" cy="6096000"/>
          </a:xfrm>
          <a:prstGeom prst="rect">
            <a:avLst/>
          </a:prstGeom>
        </p:spPr>
      </p:pic>
      <p:sp>
        <p:nvSpPr>
          <p:cNvPr id="11" name="مستطيل 10"/>
          <p:cNvSpPr/>
          <p:nvPr/>
        </p:nvSpPr>
        <p:spPr>
          <a:xfrm>
            <a:off x="197775" y="6244628"/>
            <a:ext cx="2614005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استراتيجية شريط الذكريات</a:t>
            </a:r>
            <a:endParaRPr lang="ar-SA" sz="2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1357415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7 L 0.05912 0.0013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6" y="6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11022E-16 L 0.16367 0.00162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77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>
          <a:xfrm>
            <a:off x="770856" y="334025"/>
            <a:ext cx="10766088" cy="276998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6000" b="1" dirty="0" err="1" smtClean="0">
                <a:ln w="0"/>
                <a:solidFill>
                  <a:srgbClr val="EB565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الحمدلله</a:t>
            </a:r>
            <a:r>
              <a:rPr lang="ar-SA" sz="6000" b="1" dirty="0" smtClean="0">
                <a:ln w="0"/>
                <a:solidFill>
                  <a:srgbClr val="EB565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 الذي بنعمته تتم الصالحات.</a:t>
            </a:r>
            <a:endParaRPr lang="ar-SA" sz="6000" b="1" cap="none" spc="0" dirty="0">
              <a:ln w="0"/>
              <a:solidFill>
                <a:srgbClr val="EB565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ctr"/>
            <a:r>
              <a:rPr lang="ar-SA" sz="6000" b="1" dirty="0" smtClean="0">
                <a:ln w="0"/>
                <a:solidFill>
                  <a:srgbClr val="EB565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شكرًا على تعاونكم ابنائي الطلاب / بناتي الطالبات.</a:t>
            </a:r>
          </a:p>
          <a:p>
            <a:pPr algn="ctr"/>
            <a:endParaRPr lang="ar-SA" sz="5400" b="1" cap="none" spc="0" dirty="0">
              <a:ln w="0"/>
              <a:solidFill>
                <a:srgbClr val="F48364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0" y="5023413"/>
            <a:ext cx="12192000" cy="1865067"/>
          </a:xfrm>
          <a:prstGeom prst="roundRect">
            <a:avLst>
              <a:gd name="adj" fmla="val 0"/>
            </a:avLst>
          </a:prstGeom>
          <a:solidFill>
            <a:srgbClr val="7CA65F">
              <a:alpha val="7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جميع العروض لمقرر </a:t>
            </a:r>
            <a:r>
              <a:rPr lang="ar-SA" sz="3600" b="1" dirty="0" err="1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فقة</a:t>
            </a:r>
            <a:r>
              <a:rPr lang="ar-SA" sz="36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2 </a:t>
            </a:r>
          </a:p>
          <a:p>
            <a:pPr algn="ctr"/>
            <a:r>
              <a:rPr lang="ar-SA" sz="36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راجعها وأشرف عليها: الأستاذ / عبدالرحمن الشراري</a:t>
            </a:r>
          </a:p>
          <a:p>
            <a:pPr algn="ctr"/>
            <a:r>
              <a:rPr lang="en-US" sz="36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  <a:hlinkClick r:id="rId3"/>
              </a:rPr>
              <a:t>http://t.me/abd_fegh_1</a:t>
            </a:r>
            <a:r>
              <a:rPr lang="en-US" sz="36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endParaRPr lang="ar-SA" sz="3600" b="1" dirty="0" smtClean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514" y="1455643"/>
            <a:ext cx="7405967" cy="4799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57172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مستطيل 9"/>
          <p:cNvSpPr/>
          <p:nvPr/>
        </p:nvSpPr>
        <p:spPr>
          <a:xfrm>
            <a:off x="197775" y="6244628"/>
            <a:ext cx="2614005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استراتيجية المحادثة المكتوبة</a:t>
            </a:r>
            <a:endParaRPr lang="ar-SA" sz="2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46" t="19756" r="49677" b="10561"/>
          <a:stretch/>
        </p:blipFill>
        <p:spPr>
          <a:xfrm>
            <a:off x="7757651" y="-110219"/>
            <a:ext cx="4277032" cy="7130452"/>
          </a:xfrm>
          <a:prstGeom prst="rect">
            <a:avLst/>
          </a:prstGeom>
        </p:spPr>
      </p:pic>
      <p:sp>
        <p:nvSpPr>
          <p:cNvPr id="4" name="مستطيل 3"/>
          <p:cNvSpPr/>
          <p:nvPr/>
        </p:nvSpPr>
        <p:spPr>
          <a:xfrm>
            <a:off x="-299670" y="1124970"/>
            <a:ext cx="8300670" cy="452431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ar-SA" sz="7200" b="1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تابعـ/ـي المحادثة بين أحمد ومحمد ، </a:t>
            </a:r>
          </a:p>
          <a:p>
            <a:r>
              <a:rPr lang="ar-SA" sz="7200" b="1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وتوقعـ/ي المعاملة الفقهية المقرر</a:t>
            </a:r>
          </a:p>
          <a:p>
            <a:r>
              <a:rPr lang="ar-SA" sz="7200" b="1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دراستها اليوم من</a:t>
            </a:r>
          </a:p>
          <a:p>
            <a:r>
              <a:rPr lang="ar-SA" sz="7200" b="1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 المُحادثة :</a:t>
            </a:r>
            <a:endParaRPr lang="ar-SA" sz="7200" b="1" cap="none" spc="0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75" y="3387128"/>
            <a:ext cx="2857500" cy="2857500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5745" y="789709"/>
            <a:ext cx="3419129" cy="5237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61383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إدخال يدوي 1"/>
          <p:cNvSpPr/>
          <p:nvPr/>
        </p:nvSpPr>
        <p:spPr>
          <a:xfrm>
            <a:off x="8258969" y="166255"/>
            <a:ext cx="3591048" cy="858981"/>
          </a:xfrm>
          <a:prstGeom prst="flowChartManualInpu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ستطيل 9"/>
          <p:cNvSpPr/>
          <p:nvPr/>
        </p:nvSpPr>
        <p:spPr>
          <a:xfrm>
            <a:off x="197775" y="6244628"/>
            <a:ext cx="2614005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استراتيجية المُحادثة المكتوبة</a:t>
            </a:r>
            <a:endParaRPr lang="ar-SA" sz="2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8258969" y="0"/>
            <a:ext cx="359104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ar-SA" sz="7200" b="1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ماذا سنتعلم؟!</a:t>
            </a:r>
            <a:endParaRPr lang="ar-SA" sz="7200" b="1" cap="none" spc="0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7" name="مستطيل 16"/>
          <p:cNvSpPr/>
          <p:nvPr/>
        </p:nvSpPr>
        <p:spPr>
          <a:xfrm>
            <a:off x="5827214" y="1025236"/>
            <a:ext cx="6022803" cy="50783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1143000" indent="-1143000">
              <a:buAutoNum type="arabicPeriod"/>
            </a:pPr>
            <a:r>
              <a:rPr lang="ar-SA" sz="5400" b="1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المراد بالحوالة.</a:t>
            </a:r>
          </a:p>
          <a:p>
            <a:pPr marL="1143000" indent="-1143000">
              <a:buAutoNum type="arabicPeriod"/>
            </a:pPr>
            <a:r>
              <a:rPr lang="ar-SA" sz="5400" b="1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مكونات عقد الحوالة .</a:t>
            </a:r>
          </a:p>
          <a:p>
            <a:pPr marL="1143000" indent="-1143000">
              <a:buAutoNum type="arabicPeriod"/>
            </a:pPr>
            <a:r>
              <a:rPr lang="ar-SA" sz="5400" b="1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حُكم الحوالة.</a:t>
            </a:r>
          </a:p>
          <a:p>
            <a:pPr marL="1143000" indent="-1143000">
              <a:buAutoNum type="arabicPeriod"/>
            </a:pPr>
            <a:r>
              <a:rPr lang="ar-SA" sz="5400" b="1" cap="none" spc="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الحكمة من اباحة الحوالة.</a:t>
            </a:r>
            <a:endParaRPr lang="ar-SA" sz="5400" b="1" dirty="0" smtClean="0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1143000" indent="-1143000">
              <a:buAutoNum type="arabicPeriod"/>
            </a:pPr>
            <a:r>
              <a:rPr lang="ar-SA" sz="5400" b="1" cap="none" spc="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شروط صحة الحوالة.</a:t>
            </a:r>
          </a:p>
          <a:p>
            <a:pPr marL="1143000" indent="-1143000">
              <a:buAutoNum type="arabicPeriod"/>
            </a:pPr>
            <a:r>
              <a:rPr lang="ar-SA" sz="5400" b="1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الآثار المترتبة على الحوالة.</a:t>
            </a:r>
            <a:endParaRPr lang="ar-SA" sz="5400" b="1" cap="none" spc="0" dirty="0" smtClean="0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19" name="صورة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8230"/>
            <a:ext cx="5715000" cy="349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94874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مستطيل مستدير الزوايا 12"/>
          <p:cNvSpPr/>
          <p:nvPr/>
        </p:nvSpPr>
        <p:spPr>
          <a:xfrm>
            <a:off x="9563886" y="5166733"/>
            <a:ext cx="2368269" cy="77671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8695312" y="5984161"/>
            <a:ext cx="3236844" cy="77671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10284482" y="1744989"/>
            <a:ext cx="1647673" cy="77671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10269348" y="2600425"/>
            <a:ext cx="1647673" cy="77671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 مستدير الزوايا 10"/>
          <p:cNvSpPr/>
          <p:nvPr/>
        </p:nvSpPr>
        <p:spPr>
          <a:xfrm>
            <a:off x="9548751" y="3455861"/>
            <a:ext cx="2368269" cy="77671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ستطيل مستدير الزوايا 11"/>
          <p:cNvSpPr/>
          <p:nvPr/>
        </p:nvSpPr>
        <p:spPr>
          <a:xfrm>
            <a:off x="9548751" y="4311297"/>
            <a:ext cx="2368269" cy="77671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ستطيل 9"/>
          <p:cNvSpPr/>
          <p:nvPr/>
        </p:nvSpPr>
        <p:spPr>
          <a:xfrm>
            <a:off x="197775" y="6244628"/>
            <a:ext cx="2614005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استراتيجية المُحادثة المكتوبة</a:t>
            </a:r>
            <a:endParaRPr lang="ar-SA" sz="2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7387013" y="1719907"/>
            <a:ext cx="4545142" cy="59093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ar-SA" sz="5400" b="1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المُحيل :</a:t>
            </a:r>
          </a:p>
          <a:p>
            <a:r>
              <a:rPr lang="ar-SA" sz="5400" b="1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المُحال :</a:t>
            </a:r>
          </a:p>
          <a:p>
            <a:r>
              <a:rPr lang="ar-SA" sz="5400" b="1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المُحال عليه:</a:t>
            </a:r>
          </a:p>
          <a:p>
            <a:r>
              <a:rPr lang="ar-SA" sz="5400" b="1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قيمة الحوالة:</a:t>
            </a:r>
          </a:p>
          <a:p>
            <a:r>
              <a:rPr lang="ar-SA" sz="5400" b="1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المحال به:</a:t>
            </a:r>
          </a:p>
          <a:p>
            <a:r>
              <a:rPr lang="ar-SA" sz="5400" b="1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الدين المحال عليه:</a:t>
            </a:r>
          </a:p>
          <a:p>
            <a:endParaRPr lang="ar-SA" sz="5400" b="1" dirty="0" smtClean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8" name="صورة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75" y="4674562"/>
            <a:ext cx="1570065" cy="1570065"/>
          </a:xfrm>
          <a:prstGeom prst="rect">
            <a:avLst/>
          </a:prstGeom>
        </p:spPr>
      </p:pic>
      <p:sp>
        <p:nvSpPr>
          <p:cNvPr id="15" name="مستطيل 14"/>
          <p:cNvSpPr/>
          <p:nvPr/>
        </p:nvSpPr>
        <p:spPr>
          <a:xfrm>
            <a:off x="6930624" y="64197"/>
            <a:ext cx="5261376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ar-SA" sz="6000" b="1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حدد/ي أركان الحوالة من</a:t>
            </a:r>
          </a:p>
          <a:p>
            <a:r>
              <a:rPr lang="ar-SA" sz="6000" b="1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المُحادثة السابقة:</a:t>
            </a:r>
            <a:endParaRPr lang="ar-SA" sz="6000" b="1" cap="none" spc="0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18" name="صورة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46" t="19756" r="49677" b="10561"/>
          <a:stretch/>
        </p:blipFill>
        <p:spPr>
          <a:xfrm>
            <a:off x="2850137" y="-121920"/>
            <a:ext cx="4277032" cy="7130452"/>
          </a:xfrm>
          <a:prstGeom prst="rect">
            <a:avLst/>
          </a:prstGeom>
        </p:spPr>
      </p:pic>
      <p:pic>
        <p:nvPicPr>
          <p:cNvPr id="19" name="صورة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8231" y="778008"/>
            <a:ext cx="3419129" cy="5237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09980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7" grpId="0" animBg="1"/>
      <p:bldP spid="9" grpId="0" animBg="1"/>
      <p:bldP spid="11" grpId="0" animBg="1"/>
      <p:bldP spid="12" grpId="0" animBg="1"/>
      <p:bldP spid="6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مستطيل مستدير الزوايا 13"/>
          <p:cNvSpPr/>
          <p:nvPr/>
        </p:nvSpPr>
        <p:spPr>
          <a:xfrm>
            <a:off x="4267200" y="194246"/>
            <a:ext cx="3931920" cy="1040194"/>
          </a:xfrm>
          <a:prstGeom prst="roundRect">
            <a:avLst>
              <a:gd name="adj" fmla="val 41574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10652760" y="1483657"/>
            <a:ext cx="1164204" cy="77671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9468625" y="3128053"/>
            <a:ext cx="2368270" cy="77671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ستطيل 5"/>
          <p:cNvSpPr/>
          <p:nvPr/>
        </p:nvSpPr>
        <p:spPr>
          <a:xfrm>
            <a:off x="7293133" y="1483657"/>
            <a:ext cx="4545142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ar-SA" sz="5400" b="1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لغةً :</a:t>
            </a:r>
          </a:p>
          <a:p>
            <a:endParaRPr lang="ar-SA" sz="5400" b="1" dirty="0" smtClean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r>
              <a:rPr lang="ar-SA" sz="5400" b="1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اصطلاحًا :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2781166" y="84471"/>
            <a:ext cx="668745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7200" b="1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تعريف الحوالة.</a:t>
            </a:r>
            <a:endParaRPr lang="ar-SA" sz="7200" b="1" cap="none" spc="0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13" name="صورة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3684" y="3516412"/>
            <a:ext cx="5715000" cy="3495675"/>
          </a:xfrm>
          <a:prstGeom prst="rect">
            <a:avLst/>
          </a:prstGeom>
        </p:spPr>
      </p:pic>
      <p:sp>
        <p:nvSpPr>
          <p:cNvPr id="15" name="مستطيل 14"/>
          <p:cNvSpPr/>
          <p:nvPr/>
        </p:nvSpPr>
        <p:spPr>
          <a:xfrm>
            <a:off x="2424317" y="1483657"/>
            <a:ext cx="83824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 مشتقة من الـ         ،   بمعنى الـ        !   </a:t>
            </a:r>
            <a:endParaRPr lang="ar-SA" sz="5400" b="1" cap="none" spc="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6" name="مستطيل 15"/>
          <p:cNvSpPr/>
          <p:nvPr/>
        </p:nvSpPr>
        <p:spPr>
          <a:xfrm>
            <a:off x="3105992" y="3054747"/>
            <a:ext cx="63914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نقل الدين من ذمة الى ذمة أخرى.</a:t>
            </a:r>
            <a:endParaRPr lang="ar-SA" sz="5400" b="1" cap="none" spc="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7" name="مستطيل 16"/>
          <p:cNvSpPr/>
          <p:nvPr/>
        </p:nvSpPr>
        <p:spPr>
          <a:xfrm>
            <a:off x="6871776" y="1471311"/>
            <a:ext cx="12971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ـتحول</a:t>
            </a:r>
            <a:endParaRPr lang="ar-SA" sz="54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3511512" y="1483657"/>
            <a:ext cx="12666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انتقال</a:t>
            </a:r>
            <a:endParaRPr lang="ar-SA" sz="54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3105992" y="4175923"/>
            <a:ext cx="9086009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ar-SA" sz="4400" b="1" cap="none" spc="0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ويدخل فيها جميع الحقوق المالية الثابتة في الذمة </a:t>
            </a:r>
          </a:p>
          <a:p>
            <a:r>
              <a:rPr lang="ar-SA" sz="4400" b="1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من </a:t>
            </a:r>
            <a:r>
              <a:rPr lang="ar-SA" sz="4400" b="1" dirty="0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قرض</a:t>
            </a:r>
            <a:r>
              <a:rPr lang="ar-SA" sz="4400" b="1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 أو </a:t>
            </a:r>
            <a:r>
              <a:rPr lang="ar-SA" sz="4400" b="1" dirty="0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مهر مؤجل</a:t>
            </a:r>
            <a:r>
              <a:rPr lang="ar-SA" sz="4400" b="1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 ، أو </a:t>
            </a:r>
            <a:r>
              <a:rPr lang="ar-SA" sz="4400" b="1" dirty="0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ثمن سلعة </a:t>
            </a:r>
            <a:r>
              <a:rPr lang="ar-SA" sz="4400" b="1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،</a:t>
            </a:r>
          </a:p>
          <a:p>
            <a:r>
              <a:rPr lang="ar-SA" sz="4400" b="1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أو </a:t>
            </a:r>
            <a:r>
              <a:rPr lang="ar-SA" sz="4400" b="1" dirty="0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أجرة منزل مؤجلة </a:t>
            </a:r>
            <a:r>
              <a:rPr lang="ar-SA" sz="4400" b="1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، أو غير ذلك.</a:t>
            </a:r>
            <a:endParaRPr lang="ar-SA" sz="4400" b="1" cap="none" spc="0" dirty="0">
              <a:ln w="0"/>
              <a:solidFill>
                <a:schemeClr val="accent6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7374829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6" grpId="0"/>
      <p:bldP spid="15" grpId="0"/>
      <p:bldP spid="16" grpId="0"/>
      <p:bldP spid="17" grpId="0"/>
      <p:bldP spid="18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مستطيل مستدير الزوايا 13"/>
          <p:cNvSpPr/>
          <p:nvPr/>
        </p:nvSpPr>
        <p:spPr>
          <a:xfrm>
            <a:off x="1143000" y="510693"/>
            <a:ext cx="9509760" cy="1103011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ستطيل 3"/>
          <p:cNvSpPr/>
          <p:nvPr/>
        </p:nvSpPr>
        <p:spPr>
          <a:xfrm>
            <a:off x="0" y="571653"/>
            <a:ext cx="1184148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6000" b="1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استنبطـ/ـي حُكم الحوالة من الحديث الشريف:</a:t>
            </a:r>
            <a:endParaRPr lang="ar-SA" sz="6000" b="1" cap="none" spc="0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500"/>
            <a:ext cx="6000750" cy="2857500"/>
          </a:xfrm>
          <a:prstGeom prst="rect">
            <a:avLst/>
          </a:prstGeom>
        </p:spPr>
      </p:pic>
      <p:sp>
        <p:nvSpPr>
          <p:cNvPr id="9" name="مستطيل 8"/>
          <p:cNvSpPr/>
          <p:nvPr/>
        </p:nvSpPr>
        <p:spPr>
          <a:xfrm>
            <a:off x="0" y="1943133"/>
            <a:ext cx="1234985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dirty="0" smtClean="0">
                <a:solidFill>
                  <a:srgbClr val="757575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عن</a:t>
            </a:r>
            <a:r>
              <a:rPr lang="ar-SA" sz="5400" b="1" dirty="0">
                <a:solidFill>
                  <a:schemeClr val="bg1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 أَبِي هُرَيْرَةَ، </a:t>
            </a:r>
            <a:r>
              <a:rPr lang="ar-SA" sz="5400" b="1" dirty="0">
                <a:solidFill>
                  <a:srgbClr val="757575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أَنَّ رَسُولَ اللهِ صَلَّى اللهُ عَلَيْهِ وَسَلَّمَ </a:t>
            </a:r>
            <a:r>
              <a:rPr lang="ar-SA" sz="5400" b="1" dirty="0" err="1">
                <a:solidFill>
                  <a:srgbClr val="757575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قَالَ</a:t>
            </a:r>
            <a:r>
              <a:rPr lang="ar-SA" sz="5400" b="1" dirty="0" err="1" smtClean="0">
                <a:solidFill>
                  <a:srgbClr val="757575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:</a:t>
            </a:r>
            <a:r>
              <a:rPr lang="ar-SA" sz="5400" b="1" dirty="0" err="1" smtClean="0">
                <a:solidFill>
                  <a:schemeClr val="accent2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"مَطْلُ</a:t>
            </a:r>
            <a:r>
              <a:rPr lang="ar-SA" sz="5400" b="1" dirty="0" smtClean="0">
                <a:solidFill>
                  <a:schemeClr val="accent2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الْغَنِيِّ</a:t>
            </a:r>
          </a:p>
          <a:p>
            <a:pPr algn="ctr"/>
            <a:r>
              <a:rPr lang="ar-SA" sz="5400" b="1" dirty="0" smtClean="0">
                <a:solidFill>
                  <a:schemeClr val="accent2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ظُلْمٌ، وَإِذَا أُتْبِعَ أَحَدُكُمْ عَلَى مَلِيءٍ فَلْيَتْبَعْ".</a:t>
            </a:r>
            <a:endParaRPr lang="ar-SA" sz="5400" b="1" cap="none" spc="0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5183651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-243840" y="0"/>
            <a:ext cx="1243584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عزيزي الطالب /عزيزتي الطالبة:</a:t>
            </a:r>
          </a:p>
          <a:p>
            <a:r>
              <a:rPr lang="ar-SA" sz="5400" b="1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شرع الله الحوالة للناس لحكمٍ عديدة ، استنتجـ/ـي الحكمة من مشروعيتها بالنسبة لجميع أطراف الحوالة.</a:t>
            </a: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137"/>
          <a:stretch/>
        </p:blipFill>
        <p:spPr>
          <a:xfrm>
            <a:off x="0" y="4165790"/>
            <a:ext cx="2438745" cy="2078838"/>
          </a:xfrm>
          <a:prstGeom prst="rect">
            <a:avLst/>
          </a:prstGeom>
        </p:spPr>
      </p:pic>
      <p:sp>
        <p:nvSpPr>
          <p:cNvPr id="6" name="مستطيل 5"/>
          <p:cNvSpPr/>
          <p:nvPr/>
        </p:nvSpPr>
        <p:spPr>
          <a:xfrm>
            <a:off x="197775" y="6244628"/>
            <a:ext cx="2614005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استراتيجية العصف الذهني</a:t>
            </a:r>
            <a:endParaRPr lang="ar-SA" sz="2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graphicFrame>
        <p:nvGraphicFramePr>
          <p:cNvPr id="2" name="جدول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0001589"/>
              </p:ext>
            </p:extLst>
          </p:nvPr>
        </p:nvGraphicFramePr>
        <p:xfrm>
          <a:off x="2811780" y="2585323"/>
          <a:ext cx="8127999" cy="3136053"/>
        </p:xfrm>
        <a:graphic>
          <a:graphicData uri="http://schemas.openxmlformats.org/drawingml/2006/table">
            <a:tbl>
              <a:tblPr rtl="1" firstRow="1" bandRow="1">
                <a:tableStyleId>{93296810-A885-4BE3-A3E7-6D5BEEA58F35}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523968198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68568848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756666778"/>
                    </a:ext>
                  </a:extLst>
                </a:gridCol>
              </a:tblGrid>
              <a:tr h="1045351"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 smtClean="0"/>
                        <a:t>المُحيل</a:t>
                      </a:r>
                      <a:endParaRPr lang="ar-SA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 smtClean="0"/>
                        <a:t>المحال</a:t>
                      </a:r>
                      <a:endParaRPr lang="ar-SA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 smtClean="0"/>
                        <a:t>المُحال</a:t>
                      </a:r>
                      <a:r>
                        <a:rPr lang="ar-SA" sz="4000" baseline="0" dirty="0" smtClean="0"/>
                        <a:t> عليه</a:t>
                      </a:r>
                      <a:endParaRPr lang="ar-SA" sz="4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55297230"/>
                  </a:ext>
                </a:extLst>
              </a:tr>
              <a:tr h="1045351">
                <a:tc>
                  <a:txBody>
                    <a:bodyPr/>
                    <a:lstStyle/>
                    <a:p>
                      <a:pPr algn="ctr" rtl="1"/>
                      <a:endParaRPr lang="ar-SA" sz="4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sz="4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sz="4000" b="1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73373736"/>
                  </a:ext>
                </a:extLst>
              </a:tr>
              <a:tr h="1045351">
                <a:tc>
                  <a:txBody>
                    <a:bodyPr/>
                    <a:lstStyle/>
                    <a:p>
                      <a:pPr algn="ctr" rtl="1"/>
                      <a:endParaRPr lang="ar-SA" sz="4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sz="4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sz="4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26921479"/>
                  </a:ext>
                </a:extLst>
              </a:tr>
            </a:tbl>
          </a:graphicData>
        </a:graphic>
      </p:graphicFrame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64"/>
          <a:stretch/>
        </p:blipFill>
        <p:spPr>
          <a:xfrm>
            <a:off x="10027920" y="4181163"/>
            <a:ext cx="2164080" cy="2401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41745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TM03090434[[fn=نوع الخشب]]</Template>
  <TotalTime>956</TotalTime>
  <Words>715</Words>
  <Application>Microsoft Office PowerPoint</Application>
  <PresentationFormat>شاشة عريضة</PresentationFormat>
  <Paragraphs>156</Paragraphs>
  <Slides>30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30</vt:i4>
      </vt:variant>
    </vt:vector>
  </HeadingPairs>
  <TitlesOfParts>
    <vt:vector size="36" baseType="lpstr">
      <vt:lpstr>Arial</vt:lpstr>
      <vt:lpstr>Calibri</vt:lpstr>
      <vt:lpstr>Calibri Light</vt:lpstr>
      <vt:lpstr>Times New Roman</vt:lpstr>
      <vt:lpstr>Traditional Arabic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Prettykadooj</dc:creator>
  <cp:lastModifiedBy>Prettykadooj</cp:lastModifiedBy>
  <cp:revision>42</cp:revision>
  <dcterms:created xsi:type="dcterms:W3CDTF">2020-02-06T19:52:11Z</dcterms:created>
  <dcterms:modified xsi:type="dcterms:W3CDTF">2020-02-08T10:50:36Z</dcterms:modified>
</cp:coreProperties>
</file>