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48" r:id="rId2"/>
    <p:sldId id="349" r:id="rId3"/>
    <p:sldId id="360" r:id="rId4"/>
    <p:sldId id="350" r:id="rId5"/>
    <p:sldId id="351" r:id="rId6"/>
    <p:sldId id="352" r:id="rId7"/>
    <p:sldId id="353" r:id="rId8"/>
    <p:sldId id="354" r:id="rId9"/>
    <p:sldId id="361" r:id="rId10"/>
    <p:sldId id="355" r:id="rId11"/>
    <p:sldId id="356" r:id="rId12"/>
    <p:sldId id="357" r:id="rId13"/>
    <p:sldId id="358" r:id="rId14"/>
    <p:sldId id="35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5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0DD107-4FF4-41F8-A193-8AD8E1778D43}" type="datetimeFigureOut">
              <a:rPr lang="ar-SA" smtClean="0"/>
              <a:pPr/>
              <a:t>29/12/1431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73544F5-0F82-479D-8E4E-33E1295CAF00}"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0DD107-4FF4-41F8-A193-8AD8E1778D43}" type="datetimeFigureOut">
              <a:rPr lang="ar-SA" smtClean="0"/>
              <a:pPr/>
              <a:t>29/12/1431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3544F5-0F82-479D-8E4E-33E1295CAF0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428596" y="571480"/>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lgn="ctr">
              <a:spcBef>
                <a:spcPct val="20000"/>
              </a:spcBef>
            </a:pPr>
            <a:r>
              <a:rPr lang="ar-SA" sz="4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rPr>
              <a:t>الموضوع : البطاقات المصرفية</a:t>
            </a:r>
            <a:endParaRPr lang="ar-JO" sz="40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endParaRPr>
          </a:p>
        </p:txBody>
      </p:sp>
      <p:sp>
        <p:nvSpPr>
          <p:cNvPr id="5" name="عنصر نائب للمحتوى 2"/>
          <p:cNvSpPr txBox="1">
            <a:spLocks/>
          </p:cNvSpPr>
          <p:nvPr/>
        </p:nvSpPr>
        <p:spPr>
          <a:xfrm>
            <a:off x="628680" y="2357430"/>
            <a:ext cx="8158162" cy="2786082"/>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indent="-342900" algn="ctr">
              <a:spcBef>
                <a:spcPct val="20000"/>
              </a:spcBef>
              <a:defRPr/>
            </a:pPr>
            <a:r>
              <a:rPr kumimoji="0" lang="ar-SA" sz="3200" b="1" i="0" u="sng" strike="noStrike" kern="1200" cap="none" spc="0" normalizeH="0" baseline="0" noProof="0" dirty="0" err="1" smtClean="0">
                <a:ln>
                  <a:noFill/>
                </a:ln>
                <a:solidFill>
                  <a:srgbClr val="C00000"/>
                </a:solidFill>
                <a:effectLst/>
                <a:uLnTx/>
                <a:uFillTx/>
                <a:latin typeface="+mn-lt"/>
                <a:ea typeface="+mn-ea"/>
                <a:cs typeface="+mn-cs"/>
              </a:rPr>
              <a:t>تعريقها</a:t>
            </a:r>
            <a:r>
              <a:rPr kumimoji="0" lang="ar-SA" sz="3200" b="1" i="0" u="sng" strike="noStrike" kern="1200" cap="none" spc="0" normalizeH="0" baseline="0" noProof="0" dirty="0" smtClean="0">
                <a:ln>
                  <a:noFill/>
                </a:ln>
                <a:solidFill>
                  <a:srgbClr val="C00000"/>
                </a:solidFill>
                <a:effectLst/>
                <a:uLnTx/>
                <a:uFillTx/>
                <a:latin typeface="+mn-lt"/>
                <a:ea typeface="+mn-ea"/>
                <a:cs typeface="+mn-cs"/>
              </a:rPr>
              <a:t> </a:t>
            </a:r>
            <a:r>
              <a:rPr kumimoji="0" lang="ar-JO" sz="3200" b="1" i="0" u="sng" strike="noStrike" kern="1200" cap="none" spc="0" normalizeH="0" baseline="0" noProof="0" dirty="0" smtClean="0">
                <a:ln>
                  <a:noFill/>
                </a:ln>
                <a:solidFill>
                  <a:srgbClr val="C00000"/>
                </a:solidFill>
                <a:effectLst/>
                <a:uLnTx/>
                <a:uFillTx/>
                <a:latin typeface="+mn-lt"/>
                <a:ea typeface="+mn-ea"/>
                <a:cs typeface="+mn-cs"/>
              </a:rPr>
              <a:t>: </a:t>
            </a:r>
            <a:endParaRPr kumimoji="0" lang="ar-SA" sz="3200" b="1" i="0" u="sng" strike="noStrike" kern="1200" cap="none" spc="0" normalizeH="0" baseline="0" noProof="0" dirty="0" smtClean="0">
              <a:ln>
                <a:noFill/>
              </a:ln>
              <a:solidFill>
                <a:srgbClr val="C00000"/>
              </a:solidFill>
              <a:effectLst/>
              <a:uLnTx/>
              <a:uFillTx/>
              <a:latin typeface="+mn-lt"/>
              <a:ea typeface="+mn-ea"/>
              <a:cs typeface="+mn-cs"/>
            </a:endParaRPr>
          </a:p>
          <a:p>
            <a:pPr marL="342900" indent="-342900">
              <a:spcBef>
                <a:spcPct val="20000"/>
              </a:spcBef>
              <a:defRPr/>
            </a:pPr>
            <a:r>
              <a:rPr lang="ar-JO" sz="3200" b="1" u="sng" dirty="0" smtClean="0">
                <a:solidFill>
                  <a:srgbClr val="002060"/>
                </a:solidFill>
              </a:rPr>
              <a:t>هي بطاقة </a:t>
            </a:r>
            <a:r>
              <a:rPr lang="ar-JO" sz="3200" b="1" u="sng" dirty="0" err="1" smtClean="0">
                <a:solidFill>
                  <a:srgbClr val="002060"/>
                </a:solidFill>
              </a:rPr>
              <a:t>لدائنية</a:t>
            </a:r>
            <a:r>
              <a:rPr lang="ar-JO" sz="3200" b="1" u="sng" dirty="0" smtClean="0">
                <a:solidFill>
                  <a:srgbClr val="002060"/>
                </a:solidFill>
              </a:rPr>
              <a:t> ممغنطة ،يدون عليها اسم حاملها،وتاريخ</a:t>
            </a:r>
            <a:r>
              <a:rPr lang="ar-SA" sz="3200" b="1" u="sng" dirty="0" smtClean="0">
                <a:solidFill>
                  <a:srgbClr val="002060"/>
                </a:solidFill>
              </a:rPr>
              <a:t> </a:t>
            </a:r>
            <a:r>
              <a:rPr lang="ar-JO" sz="3200" b="1" u="sng" dirty="0" smtClean="0">
                <a:solidFill>
                  <a:srgbClr val="002060"/>
                </a:solidFill>
              </a:rPr>
              <a:t>إصدارها،وتاريخ نهاية صلاحيتها،وتستخدم في الحصول على النقد أو في شراء السلع والخدمات</a:t>
            </a:r>
            <a:r>
              <a:rPr kumimoji="0" lang="ar-SA" sz="3200" b="1" i="0" u="none" strike="noStrike" kern="1200" cap="none" spc="0" normalizeH="0" baseline="0" noProof="0" dirty="0" smtClean="0">
                <a:ln>
                  <a:noFill/>
                </a:ln>
                <a:solidFill>
                  <a:srgbClr val="002060"/>
                </a:solidFill>
                <a:effectLst/>
                <a:uLnTx/>
                <a:uFillTx/>
                <a:latin typeface="+mn-lt"/>
                <a:ea typeface="+mn-ea"/>
                <a:cs typeface="+mn-cs"/>
              </a:rPr>
              <a:t>.</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580996" y="1571612"/>
            <a:ext cx="8158162" cy="471490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spcBef>
                <a:spcPct val="20000"/>
              </a:spcBef>
              <a:defRPr/>
            </a:pPr>
            <a:r>
              <a:rPr lang="ar-SA" sz="3200" b="1" dirty="0" smtClean="0">
                <a:solidFill>
                  <a:srgbClr val="000080"/>
                </a:solidFill>
                <a:latin typeface="Times New Roman"/>
                <a:cs typeface="Times New Roman"/>
              </a:rPr>
              <a:t>وهي </a:t>
            </a:r>
            <a:r>
              <a:rPr lang="ar-SA" sz="3200" b="1" dirty="0" smtClean="0">
                <a:solidFill>
                  <a:srgbClr val="000080"/>
                </a:solidFill>
                <a:latin typeface="Times New Roman"/>
                <a:cs typeface="Times New Roman"/>
              </a:rPr>
              <a:t>بطاقات يطالب حاملها بتسديد المبالغ المستحقة عليه دفعة واحدة بدون زيادة،بعد مضي فترة سماح متفق عليها،تتراوح عادة مابين ثلاثين إلى ستين يوما.فإذا استخدمها العميل في شراء سلعة بألف ريال مثلا،فإن المصرف يطالبه بدفع ألف ريال بعد أربعين يوما.</a:t>
            </a:r>
          </a:p>
          <a:p>
            <a:pPr marL="342900" indent="-342900">
              <a:spcBef>
                <a:spcPct val="20000"/>
              </a:spcBef>
              <a:defRPr/>
            </a:pPr>
            <a:r>
              <a:rPr lang="ar-JO" sz="3200" b="1" dirty="0" smtClean="0">
                <a:solidFill>
                  <a:schemeClr val="tx2"/>
                </a:solidFill>
              </a:rPr>
              <a:t>.</a:t>
            </a:r>
            <a:r>
              <a:rPr lang="ar-SA" sz="3200" b="1" dirty="0" smtClean="0">
                <a:solidFill>
                  <a:srgbClr val="C00000"/>
                </a:solidFill>
              </a:rPr>
              <a:t>ومن أمثلة هذه البطاقات </a:t>
            </a:r>
            <a:r>
              <a:rPr lang="ar-SA" sz="3200" b="1" dirty="0" smtClean="0">
                <a:solidFill>
                  <a:schemeClr val="bg2">
                    <a:lumMod val="10000"/>
                  </a:schemeClr>
                </a:solidFill>
              </a:rPr>
              <a:t>: بطاقة "الأمريكان إكسبريس" وبطاقتا "الفيزا" </a:t>
            </a:r>
            <a:r>
              <a:rPr lang="ar-SA" sz="3200" b="1" dirty="0" err="1" smtClean="0">
                <a:solidFill>
                  <a:schemeClr val="bg2">
                    <a:lumMod val="10000"/>
                  </a:schemeClr>
                </a:solidFill>
              </a:rPr>
              <a:t>و</a:t>
            </a:r>
            <a:r>
              <a:rPr lang="ar-SA" sz="3200" b="1" dirty="0" smtClean="0">
                <a:solidFill>
                  <a:schemeClr val="bg2">
                    <a:lumMod val="10000"/>
                  </a:schemeClr>
                </a:solidFill>
              </a:rPr>
              <a:t> ” </a:t>
            </a:r>
            <a:r>
              <a:rPr lang="ar-SA" sz="3200" b="1" dirty="0" err="1" smtClean="0">
                <a:solidFill>
                  <a:schemeClr val="bg2">
                    <a:lumMod val="10000"/>
                  </a:schemeClr>
                </a:solidFill>
              </a:rPr>
              <a:t>الماستر</a:t>
            </a:r>
            <a:r>
              <a:rPr lang="ar-SA" sz="3200" b="1" dirty="0" smtClean="0">
                <a:solidFill>
                  <a:schemeClr val="bg2">
                    <a:lumMod val="10000"/>
                  </a:schemeClr>
                </a:solidFill>
              </a:rPr>
              <a:t> </a:t>
            </a:r>
            <a:r>
              <a:rPr lang="ar-SA" sz="3200" b="1" dirty="0" err="1" smtClean="0">
                <a:solidFill>
                  <a:schemeClr val="bg2">
                    <a:lumMod val="10000"/>
                  </a:schemeClr>
                </a:solidFill>
              </a:rPr>
              <a:t>كارد</a:t>
            </a:r>
            <a:r>
              <a:rPr lang="ar-SA" sz="3200" b="1" dirty="0" smtClean="0">
                <a:solidFill>
                  <a:schemeClr val="bg2">
                    <a:lumMod val="10000"/>
                  </a:schemeClr>
                </a:solidFill>
              </a:rPr>
              <a:t>" اللتان تصدرهما المصارف الإسلامية. </a:t>
            </a:r>
            <a:endParaRPr lang="ar-SA" sz="3200" b="1" dirty="0" smtClean="0">
              <a:solidFill>
                <a:srgbClr val="C00000"/>
              </a:solidFill>
            </a:endParaRPr>
          </a:p>
          <a:p>
            <a:pPr marL="342900" indent="-342900" algn="ctr">
              <a:spcBef>
                <a:spcPct val="20000"/>
              </a:spcBef>
              <a:defRPr/>
            </a:pPr>
            <a:endParaRPr lang="ar-SA" sz="3200" b="1" dirty="0" smtClean="0">
              <a:solidFill>
                <a:srgbClr val="C00000"/>
              </a:solidFill>
            </a:endParaRPr>
          </a:p>
          <a:p>
            <a:pPr marL="342900" indent="-342900">
              <a:spcBef>
                <a:spcPct val="20000"/>
              </a:spcBef>
              <a:defRPr/>
            </a:pPr>
            <a:endParaRPr lang="ar-JO" sz="3200" b="1" dirty="0" smtClean="0">
              <a:solidFill>
                <a:schemeClr val="bg2">
                  <a:lumMod val="10000"/>
                </a:schemeClr>
              </a:solidFill>
            </a:endParaRPr>
          </a:p>
          <a:p>
            <a:pPr marL="342900" lvl="0" indent="-342900">
              <a:spcBef>
                <a:spcPct val="20000"/>
              </a:spcBef>
              <a:defRPr/>
            </a:pPr>
            <a:endParaRPr kumimoji="0" lang="ar-SA" sz="3200" b="1" i="0" strike="noStrike" kern="1200" cap="none" spc="0" normalizeH="0" baseline="0" noProof="0" dirty="0" smtClean="0">
              <a:ln>
                <a:noFill/>
              </a:ln>
              <a:solidFill>
                <a:schemeClr val="tx2"/>
              </a:solidFill>
              <a:effectLst/>
              <a:uLnTx/>
              <a:uFillTx/>
              <a:latin typeface="+mn-lt"/>
              <a:ea typeface="+mn-ea"/>
              <a:cs typeface="+mn-cs"/>
            </a:endParaRPr>
          </a:p>
        </p:txBody>
      </p:sp>
      <p:sp>
        <p:nvSpPr>
          <p:cNvPr id="5" name="عنصر نائب للمحتوى 2"/>
          <p:cNvSpPr txBox="1">
            <a:spLocks/>
          </p:cNvSpPr>
          <p:nvPr/>
        </p:nvSpPr>
        <p:spPr>
          <a:xfrm>
            <a:off x="571472" y="428604"/>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algn="ctr">
              <a:buNone/>
            </a:pPr>
            <a:r>
              <a:rPr lang="ar-SA" sz="40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الأول / بطاقات الخصم الشهري:</a:t>
            </a:r>
            <a:endParaRPr lang="ar-JO" sz="40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to="" calcmode="lin" valueType="num">
                                      <p:cBhvr>
                                        <p:cTn id="12" dur="1" fill="hold"/>
                                        <p:tgtEl>
                                          <p:spTgt spid="4">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580996" y="1857364"/>
            <a:ext cx="8158162" cy="400052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indent="-342900">
              <a:spcBef>
                <a:spcPct val="20000"/>
              </a:spcBef>
              <a:defRPr/>
            </a:pPr>
            <a:r>
              <a:rPr lang="ar-SA" sz="3200" b="1" u="sng" dirty="0" smtClean="0">
                <a:solidFill>
                  <a:srgbClr val="C00000"/>
                </a:solidFill>
                <a:effectLst>
                  <a:outerShdw blurRad="38100" dist="38100" dir="2700000" algn="tl">
                    <a:srgbClr val="000000">
                      <a:alpha val="43137"/>
                    </a:srgbClr>
                  </a:outerShdw>
                </a:effectLst>
                <a:latin typeface="Times New Roman"/>
                <a:cs typeface="Times New Roman"/>
              </a:rPr>
              <a:t>تجوز</a:t>
            </a:r>
            <a:r>
              <a:rPr lang="ar-SA" sz="3200" b="1" u="sng" dirty="0" smtClean="0">
                <a:solidFill>
                  <a:srgbClr val="FF0000"/>
                </a:solidFill>
                <a:effectLst>
                  <a:outerShdw blurRad="38100" dist="38100" dir="2700000" algn="tl">
                    <a:srgbClr val="000000">
                      <a:alpha val="43137"/>
                    </a:srgbClr>
                  </a:outerShdw>
                </a:effectLst>
                <a:latin typeface="Times New Roman"/>
                <a:cs typeface="Times New Roman"/>
              </a:rPr>
              <a:t> </a:t>
            </a:r>
            <a:r>
              <a:rPr lang="ar-SA" sz="3200" b="1" u="sng" dirty="0" smtClean="0">
                <a:solidFill>
                  <a:srgbClr val="993366"/>
                </a:solidFill>
                <a:effectLst>
                  <a:outerShdw blurRad="38100" dist="38100" dir="2700000" algn="tl">
                    <a:srgbClr val="000000">
                      <a:alpha val="43137"/>
                    </a:srgbClr>
                  </a:outerShdw>
                </a:effectLst>
                <a:latin typeface="Times New Roman"/>
                <a:cs typeface="Times New Roman"/>
              </a:rPr>
              <a:t>هذه البطاقات بشرطين:</a:t>
            </a:r>
            <a:endParaRPr lang="ar-SA" sz="3200" b="1" u="sng" dirty="0" smtClean="0">
              <a:solidFill>
                <a:srgbClr val="C00000"/>
              </a:solidFill>
              <a:effectLst>
                <a:outerShdw blurRad="38100" dist="38100" dir="2700000" algn="tl">
                  <a:srgbClr val="000000">
                    <a:alpha val="43137"/>
                  </a:srgbClr>
                </a:outerShdw>
              </a:effectLst>
            </a:endParaRPr>
          </a:p>
          <a:p>
            <a:pPr marL="342900" indent="-342900">
              <a:spcBef>
                <a:spcPct val="20000"/>
              </a:spcBef>
              <a:defRPr/>
            </a:pPr>
            <a:r>
              <a:rPr lang="ar-SA" sz="3200" b="1" u="sng" dirty="0" smtClean="0">
                <a:solidFill>
                  <a:srgbClr val="C00000"/>
                </a:solidFill>
              </a:rPr>
              <a:t>الأول </a:t>
            </a:r>
            <a:r>
              <a:rPr lang="ar-SA" sz="3200" b="1" u="sng" dirty="0" smtClean="0">
                <a:solidFill>
                  <a:srgbClr val="C00000"/>
                </a:solidFill>
                <a:latin typeface="Times New Roman"/>
                <a:cs typeface="Times New Roman"/>
              </a:rPr>
              <a:t>: </a:t>
            </a:r>
            <a:r>
              <a:rPr lang="ar-SA" sz="3200" b="1" u="sng" dirty="0" smtClean="0">
                <a:solidFill>
                  <a:srgbClr val="000080"/>
                </a:solidFill>
                <a:latin typeface="Times New Roman"/>
                <a:cs typeface="Times New Roman"/>
              </a:rPr>
              <a:t>ألا يشتمل عقد البطاقة على اشتراط غرامة عند تأخر حامل البطاقة في السداد للمصرف؛لأن هذا الشرط ربوي.</a:t>
            </a:r>
          </a:p>
          <a:p>
            <a:pPr marL="342900" indent="-342900">
              <a:spcBef>
                <a:spcPct val="20000"/>
              </a:spcBef>
              <a:defRPr/>
            </a:pPr>
            <a:r>
              <a:rPr lang="ar-JO" sz="3200" b="1" u="sng" dirty="0" smtClean="0">
                <a:solidFill>
                  <a:schemeClr val="tx2"/>
                </a:solidFill>
              </a:rPr>
              <a:t>.</a:t>
            </a:r>
            <a:r>
              <a:rPr lang="ar-SA" sz="3200" b="1" u="sng" dirty="0" smtClean="0">
                <a:solidFill>
                  <a:srgbClr val="C00000"/>
                </a:solidFill>
              </a:rPr>
              <a:t>ثانياً : </a:t>
            </a:r>
            <a:r>
              <a:rPr lang="ar-SA" sz="3200" b="1" u="sng" dirty="0" smtClean="0">
                <a:solidFill>
                  <a:schemeClr val="bg2">
                    <a:lumMod val="10000"/>
                  </a:schemeClr>
                </a:solidFill>
              </a:rPr>
              <a:t>ألا يستخدمها حامل البطاقة في السحب النقدي </a:t>
            </a:r>
            <a:r>
              <a:rPr lang="ar-SA" sz="3200" b="1" dirty="0" smtClean="0">
                <a:solidFill>
                  <a:schemeClr val="bg2">
                    <a:lumMod val="10000"/>
                  </a:schemeClr>
                </a:solidFill>
              </a:rPr>
              <a:t>إذا كان المصرف يأخذ عمولة نسبية عن كل عملية سحب، وكذا إذا كان يأخذ أجرا مقطوعا يزيد عن قدر التكلفة الفعلية لتلك العملية.</a:t>
            </a:r>
            <a:endParaRPr lang="ar-SA" sz="3200" b="1" dirty="0" smtClean="0">
              <a:solidFill>
                <a:srgbClr val="C00000"/>
              </a:solidFill>
            </a:endParaRPr>
          </a:p>
          <a:p>
            <a:pPr marL="342900" indent="-342900" algn="ctr">
              <a:spcBef>
                <a:spcPct val="20000"/>
              </a:spcBef>
              <a:defRPr/>
            </a:pPr>
            <a:endParaRPr lang="ar-SA" sz="3200" b="1" dirty="0" smtClean="0">
              <a:solidFill>
                <a:srgbClr val="C00000"/>
              </a:solidFill>
            </a:endParaRPr>
          </a:p>
          <a:p>
            <a:pPr marL="342900" indent="-342900">
              <a:spcBef>
                <a:spcPct val="20000"/>
              </a:spcBef>
              <a:defRPr/>
            </a:pPr>
            <a:endParaRPr lang="ar-JO" sz="3200" b="1" dirty="0" smtClean="0">
              <a:solidFill>
                <a:schemeClr val="bg2">
                  <a:lumMod val="10000"/>
                </a:schemeClr>
              </a:solidFill>
            </a:endParaRPr>
          </a:p>
          <a:p>
            <a:pPr marL="342900" lvl="0" indent="-342900">
              <a:spcBef>
                <a:spcPct val="20000"/>
              </a:spcBef>
              <a:defRPr/>
            </a:pPr>
            <a:endParaRPr kumimoji="0" lang="ar-SA" sz="3200" b="1" i="0" strike="noStrike" kern="1200" cap="none" spc="0" normalizeH="0" baseline="0" noProof="0" dirty="0" smtClean="0">
              <a:ln>
                <a:noFill/>
              </a:ln>
              <a:solidFill>
                <a:schemeClr val="tx2"/>
              </a:solidFill>
              <a:effectLst/>
              <a:uLnTx/>
              <a:uFillTx/>
              <a:latin typeface="+mn-lt"/>
              <a:ea typeface="+mn-ea"/>
              <a:cs typeface="+mn-cs"/>
            </a:endParaRPr>
          </a:p>
        </p:txBody>
      </p:sp>
      <p:sp>
        <p:nvSpPr>
          <p:cNvPr id="6" name="عنصر نائب للمحتوى 2"/>
          <p:cNvSpPr txBox="1">
            <a:spLocks/>
          </p:cNvSpPr>
          <p:nvPr/>
        </p:nvSpPr>
        <p:spPr>
          <a:xfrm>
            <a:off x="571472" y="285728"/>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algn="ctr">
              <a:buNone/>
            </a:pPr>
            <a:r>
              <a:rPr lang="ar-SA" sz="40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حكم البطاقات الخصم الشهري :</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to="" calcmode="lin" valueType="num">
                                      <p:cBhvr>
                                        <p:cTn id="12" dur="1" fill="hold"/>
                                        <p:tgtEl>
                                          <p:spTgt spid="4">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to="" calcmode="lin" valueType="num">
                                      <p:cBhvr>
                                        <p:cTn id="17" dur="1" fill="hold"/>
                                        <p:tgtEl>
                                          <p:spTgt spid="4">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580996" y="2285992"/>
            <a:ext cx="8158162" cy="150019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indent="-342900" algn="ctr">
              <a:spcBef>
                <a:spcPct val="20000"/>
              </a:spcBef>
              <a:defRPr/>
            </a:pPr>
            <a:r>
              <a:rPr lang="ar-JO" sz="3200" b="1" u="sng" dirty="0" smtClean="0">
                <a:solidFill>
                  <a:srgbClr val="C00000"/>
                </a:solidFill>
                <a:effectLst>
                  <a:outerShdw blurRad="38100" dist="38100" dir="2700000" algn="tl">
                    <a:srgbClr val="000000">
                      <a:alpha val="43137"/>
                    </a:srgbClr>
                  </a:outerShdw>
                </a:effectLst>
              </a:rPr>
              <a:t>يجوز</a:t>
            </a:r>
            <a:r>
              <a:rPr lang="ar-JO" sz="3200" b="1" u="sng" dirty="0" smtClean="0">
                <a:solidFill>
                  <a:srgbClr val="7030A0"/>
                </a:solidFill>
                <a:effectLst>
                  <a:outerShdw blurRad="38100" dist="38100" dir="2700000" algn="tl">
                    <a:srgbClr val="000000">
                      <a:alpha val="43137"/>
                    </a:srgbClr>
                  </a:outerShdw>
                </a:effectLst>
              </a:rPr>
              <a:t> استخدام بطاقة الخصم الشهري في شراء الذهب والفضة والعملات.</a:t>
            </a:r>
          </a:p>
          <a:p>
            <a:pPr marL="342900" indent="-342900">
              <a:spcBef>
                <a:spcPct val="20000"/>
              </a:spcBef>
              <a:defRPr/>
            </a:pPr>
            <a:endParaRPr lang="ar-JO" sz="3200" b="1" u="sng" dirty="0" smtClean="0">
              <a:solidFill>
                <a:srgbClr val="7030A0"/>
              </a:solidFill>
            </a:endParaRPr>
          </a:p>
          <a:p>
            <a:pPr marL="342900" lvl="0" indent="-342900">
              <a:spcBef>
                <a:spcPct val="20000"/>
              </a:spcBef>
              <a:defRPr/>
            </a:pPr>
            <a:endParaRPr kumimoji="0" lang="ar-SA" sz="3200" b="1" i="0" u="none" strike="noStrike" kern="1200" cap="none" spc="0" normalizeH="0" baseline="0" noProof="0" dirty="0" smtClean="0">
              <a:ln>
                <a:noFill/>
              </a:ln>
              <a:solidFill>
                <a:srgbClr val="7030A0"/>
              </a:solidFill>
              <a:effectLst/>
              <a:uLnTx/>
              <a:uFillTx/>
              <a:latin typeface="+mn-lt"/>
              <a:ea typeface="+mn-ea"/>
              <a:cs typeface="+mn-cs"/>
            </a:endParaRPr>
          </a:p>
        </p:txBody>
      </p:sp>
      <p:sp>
        <p:nvSpPr>
          <p:cNvPr id="5" name="عنصر نائب للمحتوى 2"/>
          <p:cNvSpPr txBox="1">
            <a:spLocks/>
          </p:cNvSpPr>
          <p:nvPr/>
        </p:nvSpPr>
        <p:spPr>
          <a:xfrm>
            <a:off x="571472" y="642918"/>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fontScale="92500"/>
          </a:bodyPr>
          <a:lstStyle/>
          <a:p>
            <a:pPr algn="ctr">
              <a:buNone/>
            </a:pPr>
            <a:r>
              <a:rPr lang="ar-SA" sz="40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حكم استخدامها في شراء الذهب والفضة والعملات :</a:t>
            </a:r>
            <a:endParaRPr lang="ar-JO" sz="40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580996" y="1571612"/>
            <a:ext cx="8158162" cy="471490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indent="-342900">
              <a:spcBef>
                <a:spcPct val="20000"/>
              </a:spcBef>
              <a:defRPr/>
            </a:pPr>
            <a:r>
              <a:rPr lang="ar-SA" sz="3200" b="1" u="sng" dirty="0" smtClean="0">
                <a:solidFill>
                  <a:srgbClr val="000080"/>
                </a:solidFill>
                <a:latin typeface="Times New Roman"/>
                <a:cs typeface="Times New Roman"/>
              </a:rPr>
              <a:t>وهي </a:t>
            </a:r>
            <a:r>
              <a:rPr lang="ar-SA" sz="3200" b="1" u="sng" dirty="0" smtClean="0">
                <a:solidFill>
                  <a:srgbClr val="000080"/>
                </a:solidFill>
                <a:latin typeface="Times New Roman"/>
                <a:cs typeface="Times New Roman"/>
              </a:rPr>
              <a:t>بطاقات يتم فيها تقسيط الدين المستحق على العميل على فترات وتزداد قيمة الدين بزيادة فترة التقسيط .</a:t>
            </a:r>
            <a:r>
              <a:rPr lang="ar-SA" sz="3200" b="1" u="sng" dirty="0" smtClean="0">
                <a:solidFill>
                  <a:schemeClr val="bg2">
                    <a:lumMod val="10000"/>
                  </a:schemeClr>
                </a:solidFill>
              </a:rPr>
              <a:t> </a:t>
            </a:r>
            <a:endParaRPr lang="ar-SA" sz="3200" b="1" u="sng" dirty="0" smtClean="0">
              <a:solidFill>
                <a:schemeClr val="bg2">
                  <a:lumMod val="10000"/>
                </a:schemeClr>
              </a:solidFill>
            </a:endParaRPr>
          </a:p>
          <a:p>
            <a:pPr marL="342900" indent="-342900">
              <a:spcBef>
                <a:spcPct val="20000"/>
              </a:spcBef>
              <a:defRPr/>
            </a:pPr>
            <a:r>
              <a:rPr lang="ar-SA" sz="3200" b="1" dirty="0" smtClean="0">
                <a:solidFill>
                  <a:schemeClr val="accent2">
                    <a:lumMod val="50000"/>
                  </a:schemeClr>
                </a:solidFill>
              </a:rPr>
              <a:t>فمثل </a:t>
            </a:r>
            <a:r>
              <a:rPr lang="ar-SA" sz="3200" b="1" dirty="0" smtClean="0">
                <a:solidFill>
                  <a:schemeClr val="accent2">
                    <a:lumMod val="50000"/>
                  </a:schemeClr>
                </a:solidFill>
              </a:rPr>
              <a:t>لو أن شخصا استخدم البطاقة في شراء سلع بخمسة آلاف ريال، فلا يطالب بتسديد المبلغ كاملا في نهاية فترة السماح، وإنما يعطى فرصة للتسديد على أقساط لمدة ستة أشهر في كل شهر ألف ريال، أي يصبح المبلغ ستة آلاف ريال </a:t>
            </a:r>
            <a:endParaRPr lang="ar-SA" sz="3200" b="1" dirty="0" smtClean="0">
              <a:solidFill>
                <a:srgbClr val="000080"/>
              </a:solidFill>
              <a:latin typeface="Times New Roman"/>
              <a:cs typeface="Times New Roman"/>
            </a:endParaRPr>
          </a:p>
          <a:p>
            <a:pPr marL="342900" indent="-342900">
              <a:spcBef>
                <a:spcPct val="20000"/>
              </a:spcBef>
              <a:defRPr/>
            </a:pPr>
            <a:r>
              <a:rPr lang="ar-JO" sz="3200" b="1" dirty="0" smtClean="0">
                <a:solidFill>
                  <a:schemeClr val="tx2"/>
                </a:solidFill>
              </a:rPr>
              <a:t>.</a:t>
            </a:r>
            <a:r>
              <a:rPr lang="ar-SA" sz="3200" b="1" dirty="0" smtClean="0">
                <a:solidFill>
                  <a:srgbClr val="C00000"/>
                </a:solidFill>
              </a:rPr>
              <a:t>ومن أمثلة هذه البطاقات </a:t>
            </a:r>
            <a:r>
              <a:rPr lang="ar-SA" sz="3200" b="1" dirty="0" smtClean="0">
                <a:solidFill>
                  <a:schemeClr val="bg2">
                    <a:lumMod val="10000"/>
                  </a:schemeClr>
                </a:solidFill>
              </a:rPr>
              <a:t>: ومن أمثلة هذه البطاقات:بطاقتا (فيزا) </a:t>
            </a:r>
            <a:r>
              <a:rPr lang="ar-SA" sz="3200" b="1" dirty="0" err="1" smtClean="0">
                <a:solidFill>
                  <a:schemeClr val="bg2">
                    <a:lumMod val="10000"/>
                  </a:schemeClr>
                </a:solidFill>
              </a:rPr>
              <a:t>و</a:t>
            </a:r>
            <a:r>
              <a:rPr lang="ar-SA" sz="3200" b="1" dirty="0" smtClean="0">
                <a:solidFill>
                  <a:schemeClr val="bg2">
                    <a:lumMod val="10000"/>
                  </a:schemeClr>
                </a:solidFill>
              </a:rPr>
              <a:t> (</a:t>
            </a:r>
            <a:r>
              <a:rPr lang="ar-SA" sz="3200" b="1" dirty="0" err="1" smtClean="0">
                <a:solidFill>
                  <a:schemeClr val="bg2">
                    <a:lumMod val="10000"/>
                  </a:schemeClr>
                </a:solidFill>
              </a:rPr>
              <a:t>ماستركارد</a:t>
            </a:r>
            <a:r>
              <a:rPr lang="ar-SA" sz="3200" b="1" dirty="0" smtClean="0">
                <a:solidFill>
                  <a:schemeClr val="bg2">
                    <a:lumMod val="10000"/>
                  </a:schemeClr>
                </a:solidFill>
              </a:rPr>
              <a:t>) اللتان تصدرهما المصارف </a:t>
            </a:r>
            <a:r>
              <a:rPr lang="ar-SA" sz="3200" b="1" dirty="0" err="1" smtClean="0">
                <a:solidFill>
                  <a:schemeClr val="bg2">
                    <a:lumMod val="10000"/>
                  </a:schemeClr>
                </a:solidFill>
              </a:rPr>
              <a:t>الربوية</a:t>
            </a:r>
            <a:r>
              <a:rPr lang="ar-SA" sz="3200" b="1" dirty="0" smtClean="0">
                <a:solidFill>
                  <a:schemeClr val="bg2">
                    <a:lumMod val="10000"/>
                  </a:schemeClr>
                </a:solidFill>
              </a:rPr>
              <a:t>.</a:t>
            </a:r>
            <a:endParaRPr lang="ar-SA" sz="3200" b="1" dirty="0" smtClean="0">
              <a:solidFill>
                <a:srgbClr val="C00000"/>
              </a:solidFill>
            </a:endParaRPr>
          </a:p>
          <a:p>
            <a:pPr marL="342900" indent="-342900">
              <a:spcBef>
                <a:spcPct val="20000"/>
              </a:spcBef>
              <a:defRPr/>
            </a:pPr>
            <a:endParaRPr lang="ar-JO" sz="3200" b="1" dirty="0" smtClean="0">
              <a:solidFill>
                <a:schemeClr val="bg2">
                  <a:lumMod val="10000"/>
                </a:schemeClr>
              </a:solidFill>
            </a:endParaRPr>
          </a:p>
          <a:p>
            <a:pPr marL="342900" lvl="0" indent="-342900">
              <a:spcBef>
                <a:spcPct val="20000"/>
              </a:spcBef>
              <a:defRPr/>
            </a:pPr>
            <a:endParaRPr kumimoji="0" lang="ar-SA" sz="3200" b="1" i="0" strike="noStrike" kern="1200" cap="none" spc="0" normalizeH="0" baseline="0" noProof="0" dirty="0" smtClean="0">
              <a:ln>
                <a:noFill/>
              </a:ln>
              <a:solidFill>
                <a:schemeClr val="tx2"/>
              </a:solidFill>
              <a:effectLst/>
              <a:uLnTx/>
              <a:uFillTx/>
              <a:latin typeface="+mn-lt"/>
              <a:ea typeface="+mn-ea"/>
              <a:cs typeface="+mn-cs"/>
            </a:endParaRPr>
          </a:p>
        </p:txBody>
      </p:sp>
      <p:sp>
        <p:nvSpPr>
          <p:cNvPr id="5" name="عنصر نائب للمحتوى 2"/>
          <p:cNvSpPr txBox="1">
            <a:spLocks/>
          </p:cNvSpPr>
          <p:nvPr/>
        </p:nvSpPr>
        <p:spPr>
          <a:xfrm>
            <a:off x="571472" y="500042"/>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algn="ctr">
              <a:buNone/>
            </a:pPr>
            <a:r>
              <a:rPr lang="ar-SA" sz="4000" b="1" u="sng" dirty="0" smtClean="0">
                <a:solidFill>
                  <a:srgbClr val="C00000"/>
                </a:solidFill>
                <a:effectLst>
                  <a:outerShdw blurRad="38100" dist="38100" dir="2700000" algn="tl">
                    <a:srgbClr val="000000">
                      <a:alpha val="43137"/>
                    </a:srgbClr>
                  </a:outerShdw>
                </a:effectLst>
              </a:rPr>
              <a:t>ثانياً / </a:t>
            </a:r>
            <a:r>
              <a:rPr lang="ar-SA" sz="4000" b="1" u="sng" dirty="0" smtClean="0">
                <a:solidFill>
                  <a:srgbClr val="C00000"/>
                </a:solidFill>
                <a:effectLst>
                  <a:outerShdw blurRad="38100" dist="38100" dir="2700000" algn="tl">
                    <a:srgbClr val="000000">
                      <a:alpha val="43137"/>
                    </a:srgbClr>
                  </a:outerShdw>
                </a:effectLst>
                <a:latin typeface="Times New Roman"/>
                <a:cs typeface="Times New Roman"/>
              </a:rPr>
              <a:t>بطاقات الدين المتجدد :</a:t>
            </a:r>
            <a:endParaRPr lang="ar-JO" sz="4000" b="1" cap="all" dirty="0" smtClean="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effectLst>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580996" y="3143248"/>
            <a:ext cx="8158162" cy="1428760"/>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spcBef>
                <a:spcPct val="20000"/>
              </a:spcBef>
              <a:defRPr/>
            </a:pPr>
            <a:r>
              <a:rPr lang="ar-SA" sz="3200" b="1" u="sng" dirty="0" smtClean="0">
                <a:solidFill>
                  <a:srgbClr val="000080"/>
                </a:solidFill>
                <a:latin typeface="Times New Roman"/>
                <a:cs typeface="Times New Roman"/>
              </a:rPr>
              <a:t>بطاقات الدين المتجدد </a:t>
            </a:r>
            <a:r>
              <a:rPr lang="ar-SA" sz="3200" b="1" u="sng" dirty="0" smtClean="0">
                <a:solidFill>
                  <a:srgbClr val="C00000"/>
                </a:solidFill>
                <a:latin typeface="Times New Roman"/>
                <a:cs typeface="Times New Roman"/>
              </a:rPr>
              <a:t>محرمة</a:t>
            </a:r>
            <a:r>
              <a:rPr lang="ar-SA" sz="3200" b="1" u="sng" dirty="0" smtClean="0">
                <a:solidFill>
                  <a:srgbClr val="000080"/>
                </a:solidFill>
                <a:latin typeface="Times New Roman"/>
                <a:cs typeface="Times New Roman"/>
              </a:rPr>
              <a:t>،لأن الدين يزيد فيها بزيادة المدة،وهذا هو الربا.</a:t>
            </a:r>
          </a:p>
          <a:p>
            <a:pPr marL="342900" lvl="0" indent="-342900">
              <a:spcBef>
                <a:spcPct val="20000"/>
              </a:spcBef>
              <a:defRPr/>
            </a:pPr>
            <a:endParaRPr lang="ar-SA" sz="3200" b="1" u="sng" dirty="0" smtClean="0">
              <a:solidFill>
                <a:srgbClr val="000080"/>
              </a:solidFill>
              <a:latin typeface="Times New Roman"/>
              <a:cs typeface="Times New Roman"/>
            </a:endParaRPr>
          </a:p>
          <a:p>
            <a:pPr marL="342900" indent="-342900">
              <a:spcBef>
                <a:spcPct val="20000"/>
              </a:spcBef>
              <a:defRPr/>
            </a:pPr>
            <a:endParaRPr lang="ar-SA" sz="3200" b="1" u="sng" dirty="0" smtClean="0">
              <a:solidFill>
                <a:srgbClr val="C00000"/>
              </a:solidFill>
            </a:endParaRPr>
          </a:p>
          <a:p>
            <a:pPr marL="342900" indent="-342900" algn="ctr">
              <a:spcBef>
                <a:spcPct val="20000"/>
              </a:spcBef>
              <a:defRPr/>
            </a:pPr>
            <a:endParaRPr lang="ar-SA" sz="3200" b="1" u="sng" dirty="0" smtClean="0">
              <a:solidFill>
                <a:srgbClr val="C00000"/>
              </a:solidFill>
            </a:endParaRPr>
          </a:p>
          <a:p>
            <a:pPr marL="342900" indent="-342900">
              <a:spcBef>
                <a:spcPct val="20000"/>
              </a:spcBef>
              <a:defRPr/>
            </a:pPr>
            <a:endParaRPr lang="ar-JO" sz="3200" b="1" u="sng" dirty="0" smtClean="0">
              <a:solidFill>
                <a:schemeClr val="bg2">
                  <a:lumMod val="10000"/>
                </a:schemeClr>
              </a:solidFill>
            </a:endParaRPr>
          </a:p>
          <a:p>
            <a:pPr marL="342900" lvl="0" indent="-342900">
              <a:spcBef>
                <a:spcPct val="20000"/>
              </a:spcBef>
              <a:defRPr/>
            </a:pPr>
            <a:endParaRPr kumimoji="0" lang="ar-SA" sz="3200" b="1" i="0" u="sng" strike="noStrike" kern="1200" cap="none" spc="0" normalizeH="0" baseline="0" noProof="0" dirty="0" smtClean="0">
              <a:ln>
                <a:noFill/>
              </a:ln>
              <a:solidFill>
                <a:schemeClr val="tx2"/>
              </a:solidFill>
              <a:effectLst/>
              <a:uLnTx/>
              <a:uFillTx/>
              <a:latin typeface="+mn-lt"/>
              <a:ea typeface="+mn-ea"/>
              <a:cs typeface="+mn-cs"/>
            </a:endParaRPr>
          </a:p>
        </p:txBody>
      </p:sp>
      <p:sp>
        <p:nvSpPr>
          <p:cNvPr id="5" name="عنصر نائب للمحتوى 2"/>
          <p:cNvSpPr txBox="1">
            <a:spLocks/>
          </p:cNvSpPr>
          <p:nvPr/>
        </p:nvSpPr>
        <p:spPr>
          <a:xfrm>
            <a:off x="500034" y="928670"/>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algn="ctr">
              <a:buNone/>
            </a:pPr>
            <a:r>
              <a:rPr lang="ar-SA" sz="4000" b="1" u="sng" dirty="0" smtClean="0">
                <a:solidFill>
                  <a:srgbClr val="C00000"/>
                </a:solidFill>
                <a:effectLst>
                  <a:outerShdw blurRad="38100" dist="38100" dir="2700000" algn="tl">
                    <a:srgbClr val="000000">
                      <a:alpha val="43137"/>
                    </a:srgbClr>
                  </a:outerShdw>
                </a:effectLst>
              </a:rPr>
              <a:t>حكم البطاقات الدين المتجدد :</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580996" y="2428868"/>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indent="-342900">
              <a:spcBef>
                <a:spcPct val="20000"/>
              </a:spcBef>
              <a:defRPr/>
            </a:pPr>
            <a:r>
              <a:rPr lang="ar-SA" sz="3200" b="1" u="sng" dirty="0" smtClean="0">
                <a:solidFill>
                  <a:srgbClr val="7030A0"/>
                </a:solidFill>
                <a:effectLst>
                  <a:outerShdw blurRad="38100" dist="38100" dir="2700000" algn="tl">
                    <a:srgbClr val="000000">
                      <a:alpha val="43137"/>
                    </a:srgbClr>
                  </a:outerShdw>
                </a:effectLst>
              </a:rPr>
              <a:t>النوع </a:t>
            </a:r>
            <a:r>
              <a:rPr lang="ar-SA" sz="3200" b="1" u="sng" dirty="0" smtClean="0">
                <a:solidFill>
                  <a:srgbClr val="7030A0"/>
                </a:solidFill>
                <a:effectLst>
                  <a:outerShdw blurRad="38100" dist="38100" dir="2700000" algn="tl">
                    <a:srgbClr val="000000">
                      <a:alpha val="43137"/>
                    </a:srgbClr>
                  </a:outerShdw>
                </a:effectLst>
              </a:rPr>
              <a:t>الأول : بطاقات الخصم الفوري </a:t>
            </a:r>
            <a:r>
              <a:rPr lang="ar-SA" sz="3200" b="1" u="sng" dirty="0" smtClean="0">
                <a:solidFill>
                  <a:srgbClr val="7030A0"/>
                </a:solidFill>
                <a:effectLst>
                  <a:outerShdw blurRad="38100" dist="38100" dir="2700000" algn="tl">
                    <a:srgbClr val="000000">
                      <a:alpha val="43137"/>
                    </a:srgbClr>
                  </a:outerShdw>
                </a:effectLst>
              </a:rPr>
              <a:t>.</a:t>
            </a:r>
          </a:p>
          <a:p>
            <a:pPr marL="342900" indent="-342900">
              <a:spcBef>
                <a:spcPct val="20000"/>
              </a:spcBef>
              <a:defRPr/>
            </a:pPr>
            <a:endParaRPr lang="ar-SA" sz="3200" b="1" u="sng" dirty="0" smtClean="0">
              <a:solidFill>
                <a:srgbClr val="7030A0"/>
              </a:solidFill>
              <a:effectLst>
                <a:outerShdw blurRad="38100" dist="38100" dir="2700000" algn="tl">
                  <a:srgbClr val="000000">
                    <a:alpha val="43137"/>
                  </a:srgbClr>
                </a:outerShdw>
              </a:effectLst>
            </a:endParaRPr>
          </a:p>
        </p:txBody>
      </p:sp>
      <p:sp>
        <p:nvSpPr>
          <p:cNvPr id="6" name="عنصر نائب للمحتوى 2"/>
          <p:cNvSpPr txBox="1">
            <a:spLocks/>
          </p:cNvSpPr>
          <p:nvPr/>
        </p:nvSpPr>
        <p:spPr>
          <a:xfrm>
            <a:off x="500034" y="4071942"/>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indent="-342900">
              <a:spcBef>
                <a:spcPct val="20000"/>
              </a:spcBef>
              <a:defRPr/>
            </a:pPr>
            <a:r>
              <a:rPr lang="ar-SA" sz="3200" b="1" u="sng" dirty="0" smtClean="0">
                <a:solidFill>
                  <a:srgbClr val="7030A0"/>
                </a:solidFill>
                <a:effectLst>
                  <a:outerShdw blurRad="38100" dist="38100" dir="2700000" algn="tl">
                    <a:srgbClr val="000000">
                      <a:alpha val="43137"/>
                    </a:srgbClr>
                  </a:outerShdw>
                </a:effectLst>
                <a:latin typeface="Times New Roman"/>
                <a:cs typeface="Times New Roman"/>
              </a:rPr>
              <a:t>النوع الثاني: بطاقات الائتمان</a:t>
            </a:r>
            <a:endParaRPr lang="ar-JO" sz="3200" b="1" u="sng" cap="all" dirty="0" smtClean="0">
              <a:ln w="9000" cmpd="sng">
                <a:solidFill>
                  <a:schemeClr val="accent4">
                    <a:shade val="50000"/>
                    <a:satMod val="120000"/>
                  </a:schemeClr>
                </a:solidFill>
                <a:prstDash val="solid"/>
              </a:ln>
              <a:solidFill>
                <a:srgbClr val="7030A0"/>
              </a:solidFill>
              <a:effectLst>
                <a:outerShdw blurRad="38100" dist="38100" dir="2700000" algn="tl">
                  <a:srgbClr val="000000">
                    <a:alpha val="43137"/>
                  </a:srgbClr>
                </a:outerShdw>
              </a:effectLst>
            </a:endParaRPr>
          </a:p>
          <a:p>
            <a:pPr marL="342900" indent="-342900">
              <a:spcBef>
                <a:spcPct val="20000"/>
              </a:spcBef>
              <a:defRPr/>
            </a:pPr>
            <a:endParaRPr lang="ar-SA" sz="3200" b="1" u="sng" dirty="0" smtClean="0">
              <a:solidFill>
                <a:srgbClr val="7030A0"/>
              </a:solidFill>
              <a:effectLst>
                <a:outerShdw blurRad="38100" dist="38100" dir="2700000" algn="tl">
                  <a:srgbClr val="000000">
                    <a:alpha val="43137"/>
                  </a:srgbClr>
                </a:outerShdw>
              </a:effectLst>
            </a:endParaRPr>
          </a:p>
        </p:txBody>
      </p:sp>
      <p:sp>
        <p:nvSpPr>
          <p:cNvPr id="8" name="عنصر نائب للمحتوى 2"/>
          <p:cNvSpPr txBox="1">
            <a:spLocks/>
          </p:cNvSpPr>
          <p:nvPr/>
        </p:nvSpPr>
        <p:spPr>
          <a:xfrm>
            <a:off x="571472" y="571480"/>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lgn="ctr">
              <a:spcBef>
                <a:spcPct val="20000"/>
              </a:spcBef>
            </a:pPr>
            <a:r>
              <a:rPr lang="ar-SA" sz="4000" b="1" cap="all" dirty="0" smtClean="0">
                <a:ln w="9000" cmpd="sng">
                  <a:solidFill>
                    <a:srgbClr val="8064A2">
                      <a:shade val="50000"/>
                      <a:satMod val="120000"/>
                    </a:srgbClr>
                  </a:solidFill>
                  <a:prstDash val="solid"/>
                </a:ln>
                <a:solidFill>
                  <a:srgbClr val="C00000"/>
                </a:solidFill>
                <a:effectLst>
                  <a:reflection blurRad="12700" stA="28000" endPos="45000" dist="1000" dir="5400000" sy="-100000" algn="bl" rotWithShape="0"/>
                </a:effectLst>
              </a:rPr>
              <a:t>أنواع البطاقات </a:t>
            </a:r>
            <a:r>
              <a:rPr lang="ar-SA" sz="4000" b="1" cap="all" dirty="0" smtClean="0">
                <a:ln w="9000" cmpd="sng">
                  <a:solidFill>
                    <a:srgbClr val="8064A2">
                      <a:shade val="50000"/>
                      <a:satMod val="120000"/>
                    </a:srgbClr>
                  </a:solidFill>
                  <a:prstDash val="solid"/>
                </a:ln>
                <a:solidFill>
                  <a:srgbClr val="C00000"/>
                </a:solidFill>
                <a:effectLst>
                  <a:reflection blurRad="12700" stA="28000" endPos="45000" dist="1000" dir="5400000" sy="-100000" algn="bl" rotWithShape="0"/>
                </a:effectLst>
              </a:rPr>
              <a:t>المصرفية</a:t>
            </a:r>
          </a:p>
          <a:p>
            <a:pPr marL="342900" lvl="0" indent="-342900" algn="ctr">
              <a:spcBef>
                <a:spcPct val="20000"/>
              </a:spcBef>
            </a:pPr>
            <a:endParaRPr lang="ar-JO" sz="4000" b="1" cap="all" dirty="0" smtClean="0">
              <a:ln w="9000" cmpd="sng">
                <a:solidFill>
                  <a:srgbClr val="8064A2">
                    <a:shade val="50000"/>
                    <a:satMod val="120000"/>
                  </a:srgbClr>
                </a:solidFill>
                <a:prstDash val="solid"/>
              </a:ln>
              <a:solidFill>
                <a:srgbClr val="C00000"/>
              </a:solidFill>
              <a:effectLst>
                <a:reflection blurRad="12700" stA="28000" endPos="45000" dist="1000" dir="5400000" sy="-100000" algn="bl" rotWithShape="0"/>
              </a:effectLst>
            </a:endParaRPr>
          </a:p>
          <a:p>
            <a:pPr marL="342900" indent="-342900">
              <a:spcBef>
                <a:spcPct val="20000"/>
              </a:spcBef>
              <a:defRPr/>
            </a:pPr>
            <a:endParaRPr lang="ar-SA" sz="3200" b="1" u="sng" dirty="0" smtClean="0">
              <a:solidFill>
                <a:srgbClr val="C0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عنصر نائب للمحتوى 2"/>
          <p:cNvSpPr txBox="1">
            <a:spLocks/>
          </p:cNvSpPr>
          <p:nvPr/>
        </p:nvSpPr>
        <p:spPr>
          <a:xfrm>
            <a:off x="571472" y="2357430"/>
            <a:ext cx="8158162" cy="2786082"/>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spcBef>
                <a:spcPct val="20000"/>
              </a:spcBef>
              <a:defRPr/>
            </a:pPr>
            <a:r>
              <a:rPr lang="ar-JO" sz="3200" b="1" u="sng" dirty="0" smtClean="0">
                <a:solidFill>
                  <a:srgbClr val="002060"/>
                </a:solidFill>
              </a:rPr>
              <a:t>وفيها </a:t>
            </a:r>
            <a:r>
              <a:rPr lang="ar-JO" sz="3200" b="1" u="sng" dirty="0" smtClean="0">
                <a:solidFill>
                  <a:srgbClr val="002060"/>
                </a:solidFill>
              </a:rPr>
              <a:t>يتم الخصم فورا من رصيد العميل الموجود لدى المصرف.أي أن هذه البطاقات لا تعطى إلا لمن كان له رصيد لدى المصرف،</a:t>
            </a:r>
            <a:r>
              <a:rPr lang="ar-JO" sz="3200" b="1" u="sng" dirty="0" err="1" smtClean="0">
                <a:solidFill>
                  <a:srgbClr val="002060"/>
                </a:solidFill>
              </a:rPr>
              <a:t>ولايتمكن</a:t>
            </a:r>
            <a:r>
              <a:rPr lang="ar-JO" sz="3200" b="1" u="sng" dirty="0" smtClean="0">
                <a:solidFill>
                  <a:srgbClr val="002060"/>
                </a:solidFill>
              </a:rPr>
              <a:t> من </a:t>
            </a:r>
            <a:r>
              <a:rPr lang="ar-JO" sz="3200" b="1" u="sng" dirty="0" err="1" smtClean="0">
                <a:solidFill>
                  <a:srgbClr val="002060"/>
                </a:solidFill>
              </a:rPr>
              <a:t>إستعمالها</a:t>
            </a:r>
            <a:r>
              <a:rPr lang="ar-JO" sz="3200" b="1" u="sng" dirty="0" smtClean="0">
                <a:solidFill>
                  <a:srgbClr val="002060"/>
                </a:solidFill>
              </a:rPr>
              <a:t> إلا بمقدار ذلك الرصيد.</a:t>
            </a:r>
          </a:p>
          <a:p>
            <a:pPr marL="342900" lvl="0" indent="-342900">
              <a:spcBef>
                <a:spcPct val="20000"/>
              </a:spcBef>
              <a:defRPr/>
            </a:pPr>
            <a:endParaRPr kumimoji="0" lang="ar-SA" sz="3200" b="1"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8" name="عنصر نائب للمحتوى 2"/>
          <p:cNvSpPr txBox="1">
            <a:spLocks/>
          </p:cNvSpPr>
          <p:nvPr/>
        </p:nvSpPr>
        <p:spPr>
          <a:xfrm>
            <a:off x="428596" y="571480"/>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lgn="ctr">
              <a:spcBef>
                <a:spcPct val="20000"/>
              </a:spcBef>
            </a:pPr>
            <a:r>
              <a:rPr lang="ar-SA" sz="4000" b="1" cap="all" dirty="0" smtClean="0">
                <a:ln w="9000" cmpd="sng">
                  <a:solidFill>
                    <a:srgbClr val="8064A2">
                      <a:shade val="50000"/>
                      <a:satMod val="120000"/>
                    </a:srgbClr>
                  </a:solidFill>
                  <a:prstDash val="solid"/>
                </a:ln>
                <a:solidFill>
                  <a:srgbClr val="C00000"/>
                </a:solidFill>
                <a:effectLst>
                  <a:reflection blurRad="12700" stA="28000" endPos="45000" dist="1000" dir="5400000" sy="-100000" algn="bl" rotWithShape="0"/>
                </a:effectLst>
              </a:rPr>
              <a:t>النوع الأول : بطاقات الخصم الفوري .</a:t>
            </a:r>
          </a:p>
          <a:p>
            <a:pPr marL="342900" indent="-342900">
              <a:spcBef>
                <a:spcPct val="20000"/>
              </a:spcBef>
              <a:defRPr/>
            </a:pPr>
            <a:endParaRPr lang="ar-SA" sz="3200" b="1" u="sng" dirty="0" smtClean="0">
              <a:solidFill>
                <a:srgbClr val="C0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عنصر نائب للمحتوى 2"/>
          <p:cNvSpPr txBox="1">
            <a:spLocks/>
          </p:cNvSpPr>
          <p:nvPr/>
        </p:nvSpPr>
        <p:spPr>
          <a:xfrm>
            <a:off x="571472" y="1357298"/>
            <a:ext cx="8158162" cy="4857784"/>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indent="-342900">
              <a:spcBef>
                <a:spcPct val="20000"/>
              </a:spcBef>
              <a:defRPr/>
            </a:pPr>
            <a:r>
              <a:rPr lang="ar-SA" sz="3200" b="1" u="sng" dirty="0" smtClean="0">
                <a:solidFill>
                  <a:srgbClr val="C00000"/>
                </a:solidFill>
              </a:rPr>
              <a:t>الأول :</a:t>
            </a:r>
            <a:r>
              <a:rPr lang="ar-JO" sz="3200" b="1" u="sng" dirty="0" smtClean="0">
                <a:solidFill>
                  <a:schemeClr val="tx2"/>
                </a:solidFill>
              </a:rPr>
              <a:t> إجراء العمليات المصرفية الاعتيادية عبر "أجهزة </a:t>
            </a:r>
            <a:r>
              <a:rPr lang="ar-JO" sz="3200" b="1" dirty="0" smtClean="0">
                <a:solidFill>
                  <a:schemeClr val="tx2"/>
                </a:solidFill>
              </a:rPr>
              <a:t>الصرف الآلي" كالسحب النقدي من الرصيد،والإيداع،والاستعلام عن الرصيد،</a:t>
            </a:r>
            <a:r>
              <a:rPr lang="ar-JO" sz="3200" b="1" dirty="0" err="1" smtClean="0">
                <a:solidFill>
                  <a:schemeClr val="tx2"/>
                </a:solidFill>
              </a:rPr>
              <a:t>والحوالات</a:t>
            </a:r>
            <a:r>
              <a:rPr lang="ar-JO" sz="3200" b="1" dirty="0" smtClean="0">
                <a:solidFill>
                  <a:schemeClr val="tx2"/>
                </a:solidFill>
              </a:rPr>
              <a:t>،وتسديد الفواتير.</a:t>
            </a:r>
            <a:endParaRPr lang="ar-SA" sz="3200" b="1" dirty="0" smtClean="0">
              <a:solidFill>
                <a:schemeClr val="tx2"/>
              </a:solidFill>
            </a:endParaRPr>
          </a:p>
          <a:p>
            <a:pPr marL="342900" indent="-342900">
              <a:spcBef>
                <a:spcPct val="20000"/>
              </a:spcBef>
              <a:defRPr/>
            </a:pPr>
            <a:r>
              <a:rPr lang="ar-SA" sz="3200" b="1" u="sng" dirty="0" smtClean="0">
                <a:solidFill>
                  <a:srgbClr val="C00000"/>
                </a:solidFill>
              </a:rPr>
              <a:t>والثاني : </a:t>
            </a:r>
            <a:r>
              <a:rPr lang="ar-SA" sz="3200" b="1" u="sng" dirty="0" smtClean="0">
                <a:solidFill>
                  <a:srgbClr val="002060"/>
                </a:solidFill>
              </a:rPr>
              <a:t>دفع ثمن المشتريات من سلع وخدمات عبر"نقاط البيع"،</a:t>
            </a:r>
            <a:r>
              <a:rPr lang="ar-SA" sz="3200" b="1" dirty="0" smtClean="0">
                <a:solidFill>
                  <a:srgbClr val="002060"/>
                </a:solidFill>
              </a:rPr>
              <a:t>وهي أجهزة موجودة لدى التجار الذين يقبلون البطاقة ،يتم من خلالها خصم المبلغ من حساب العميل إلكترونيا وتحويله إلى حساب التاجر فور إجراء عملية البيع</a:t>
            </a:r>
            <a:r>
              <a:rPr lang="ar-SA" sz="3200" b="1" dirty="0" smtClean="0">
                <a:solidFill>
                  <a:srgbClr val="002060"/>
                </a:solidFill>
              </a:rPr>
              <a:t>.</a:t>
            </a:r>
            <a:endParaRPr lang="ar-SA" sz="3200" b="1" dirty="0" smtClean="0">
              <a:solidFill>
                <a:srgbClr val="002060"/>
              </a:solidFill>
            </a:endParaRPr>
          </a:p>
        </p:txBody>
      </p:sp>
      <p:sp>
        <p:nvSpPr>
          <p:cNvPr id="6" name="عنصر نائب للمحتوى 2"/>
          <p:cNvSpPr txBox="1">
            <a:spLocks/>
          </p:cNvSpPr>
          <p:nvPr/>
        </p:nvSpPr>
        <p:spPr>
          <a:xfrm>
            <a:off x="557242" y="214290"/>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lgn="ctr">
              <a:spcBef>
                <a:spcPct val="20000"/>
              </a:spcBef>
            </a:pPr>
            <a:r>
              <a:rPr lang="ar-SA" sz="4000" b="1" cap="all" dirty="0" smtClean="0">
                <a:ln w="9000" cmpd="sng">
                  <a:solidFill>
                    <a:srgbClr val="8064A2">
                      <a:shade val="50000"/>
                      <a:satMod val="120000"/>
                    </a:srgbClr>
                  </a:solidFill>
                  <a:prstDash val="solid"/>
                </a:ln>
                <a:solidFill>
                  <a:srgbClr val="C00000"/>
                </a:solidFill>
                <a:effectLst>
                  <a:reflection blurRad="12700" stA="28000" endPos="45000" dist="1000" dir="5400000" sy="-100000" algn="bl" rotWithShape="0"/>
                </a:effectLst>
              </a:rPr>
              <a:t>تستخدم بطاقات الخصم الفوري في أمرين :</a:t>
            </a:r>
          </a:p>
          <a:p>
            <a:pPr marL="342900" indent="-342900">
              <a:spcBef>
                <a:spcPct val="20000"/>
              </a:spcBef>
              <a:defRPr/>
            </a:pPr>
            <a:endParaRPr lang="ar-SA" sz="3200" b="1" u="sng" dirty="0" smtClean="0">
              <a:solidFill>
                <a:srgbClr val="C0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580996" y="2285992"/>
            <a:ext cx="8158162" cy="185738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spcBef>
                <a:spcPct val="20000"/>
              </a:spcBef>
              <a:defRPr/>
            </a:pPr>
            <a:r>
              <a:rPr lang="ar-JO" sz="3200" b="1" u="sng" dirty="0" smtClean="0">
                <a:solidFill>
                  <a:srgbClr val="002060"/>
                </a:solidFill>
              </a:rPr>
              <a:t>هذه البطاقات</a:t>
            </a:r>
            <a:r>
              <a:rPr lang="ar-JO" sz="3200" b="1" u="sng" dirty="0" smtClean="0">
                <a:solidFill>
                  <a:srgbClr val="C00000"/>
                </a:solidFill>
              </a:rPr>
              <a:t> يجوز </a:t>
            </a:r>
            <a:r>
              <a:rPr lang="ar-JO" sz="3200" b="1" u="sng" dirty="0" smtClean="0">
                <a:solidFill>
                  <a:srgbClr val="002060"/>
                </a:solidFill>
              </a:rPr>
              <a:t>إصدارها والتعامل معها </a:t>
            </a:r>
            <a:r>
              <a:rPr lang="ar-JO" sz="3200" b="1" u="sng" dirty="0" err="1" smtClean="0">
                <a:solidFill>
                  <a:srgbClr val="002060"/>
                </a:solidFill>
              </a:rPr>
              <a:t>بها</a:t>
            </a:r>
            <a:r>
              <a:rPr lang="ar-JO" sz="3200" b="1" u="sng" dirty="0" smtClean="0">
                <a:solidFill>
                  <a:srgbClr val="002060"/>
                </a:solidFill>
              </a:rPr>
              <a:t>؛لأنها </a:t>
            </a:r>
            <a:r>
              <a:rPr lang="ar-JO" sz="3200" b="1" u="sng" dirty="0" err="1" smtClean="0">
                <a:solidFill>
                  <a:srgbClr val="002060"/>
                </a:solidFill>
              </a:rPr>
              <a:t>لاتستخدم</a:t>
            </a:r>
            <a:r>
              <a:rPr lang="ar-JO" sz="3200" b="1" u="sng" dirty="0" smtClean="0">
                <a:solidFill>
                  <a:srgbClr val="002060"/>
                </a:solidFill>
              </a:rPr>
              <a:t> </a:t>
            </a:r>
            <a:r>
              <a:rPr lang="ar-JO" sz="3200" b="1" u="sng" dirty="0" err="1" smtClean="0">
                <a:solidFill>
                  <a:srgbClr val="002060"/>
                </a:solidFill>
              </a:rPr>
              <a:t>إلافي</a:t>
            </a:r>
            <a:r>
              <a:rPr lang="ar-JO" sz="3200" b="1" u="sng" dirty="0" smtClean="0">
                <a:solidFill>
                  <a:srgbClr val="002060"/>
                </a:solidFill>
              </a:rPr>
              <a:t> حدود رصيد العميل،فليس فيها قرض من المصرف للعميل.</a:t>
            </a:r>
          </a:p>
          <a:p>
            <a:pPr marL="342900" lvl="0" indent="-342900">
              <a:spcBef>
                <a:spcPct val="20000"/>
              </a:spcBef>
              <a:defRPr/>
            </a:pPr>
            <a:endParaRPr kumimoji="0" lang="ar-SA" sz="3200" b="1"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6" name="عنصر نائب للمحتوى 2"/>
          <p:cNvSpPr txBox="1">
            <a:spLocks/>
          </p:cNvSpPr>
          <p:nvPr/>
        </p:nvSpPr>
        <p:spPr>
          <a:xfrm>
            <a:off x="571472" y="571480"/>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lgn="ctr">
              <a:spcBef>
                <a:spcPct val="20000"/>
              </a:spcBef>
            </a:pPr>
            <a:r>
              <a:rPr lang="ar-JO" sz="4000" b="1" cap="all" dirty="0" smtClean="0">
                <a:ln w="9000" cmpd="sng">
                  <a:solidFill>
                    <a:srgbClr val="8064A2">
                      <a:shade val="50000"/>
                      <a:satMod val="120000"/>
                    </a:srgbClr>
                  </a:solidFill>
                  <a:prstDash val="solid"/>
                </a:ln>
                <a:solidFill>
                  <a:srgbClr val="C00000"/>
                </a:solidFill>
                <a:effectLst>
                  <a:reflection blurRad="12700" stA="28000" endPos="45000" dist="1000" dir="5400000" sy="-100000" algn="bl" rotWithShape="0"/>
                </a:effectLst>
              </a:rPr>
              <a:t>حكم </a:t>
            </a:r>
            <a:r>
              <a:rPr lang="ar-JO" sz="4000" b="1" cap="all" dirty="0" smtClean="0">
                <a:ln w="9000" cmpd="sng">
                  <a:solidFill>
                    <a:srgbClr val="8064A2">
                      <a:shade val="50000"/>
                      <a:satMod val="120000"/>
                    </a:srgbClr>
                  </a:solidFill>
                  <a:prstDash val="solid"/>
                </a:ln>
                <a:solidFill>
                  <a:srgbClr val="C00000"/>
                </a:solidFill>
                <a:effectLst>
                  <a:reflection blurRad="12700" stA="28000" endPos="45000" dist="1000" dir="5400000" sy="-100000" algn="bl" rotWithShape="0"/>
                </a:effectLst>
              </a:rPr>
              <a:t>بطاقات الخصم الفوري :</a:t>
            </a:r>
          </a:p>
          <a:p>
            <a:pPr marL="342900" lvl="0" indent="-342900" algn="ctr">
              <a:spcBef>
                <a:spcPct val="20000"/>
              </a:spcBef>
            </a:pPr>
            <a:endParaRPr lang="ar-JO" sz="4000" b="1" cap="all" dirty="0" smtClean="0">
              <a:ln w="9000" cmpd="sng">
                <a:solidFill>
                  <a:srgbClr val="8064A2">
                    <a:shade val="50000"/>
                    <a:satMod val="120000"/>
                  </a:srgbClr>
                </a:solidFill>
                <a:prstDash val="solid"/>
              </a:ln>
              <a:solidFill>
                <a:srgbClr val="C00000"/>
              </a:solidFill>
              <a:effectLst>
                <a:reflection blurRad="12700" stA="28000" endPos="45000" dist="1000" dir="5400000" sy="-100000" algn="bl" rotWithShape="0"/>
              </a:effectLst>
            </a:endParaRPr>
          </a:p>
          <a:p>
            <a:pPr marL="342900" indent="-342900">
              <a:spcBef>
                <a:spcPct val="20000"/>
              </a:spcBef>
              <a:defRPr/>
            </a:pPr>
            <a:endParaRPr lang="ar-SA" sz="3200" b="1" u="sng" dirty="0" smtClean="0">
              <a:solidFill>
                <a:srgbClr val="C0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580996" y="2285992"/>
            <a:ext cx="8158162" cy="185738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spcBef>
                <a:spcPct val="20000"/>
              </a:spcBef>
              <a:defRPr/>
            </a:pPr>
            <a:r>
              <a:rPr lang="ar-JO" sz="3200" b="1" u="sng" dirty="0" smtClean="0">
                <a:solidFill>
                  <a:srgbClr val="C00000"/>
                </a:solidFill>
              </a:rPr>
              <a:t>يجوز</a:t>
            </a:r>
            <a:r>
              <a:rPr lang="ar-JO" sz="3200" b="1" u="sng" dirty="0" smtClean="0">
                <a:solidFill>
                  <a:srgbClr val="7030A0"/>
                </a:solidFill>
              </a:rPr>
              <a:t> استخدام بطاقات الخصم الفوري في شراء الذهب والفضة والعملات؛لأن خصم النقود من المشتري وقيدها في حساب البائع يتم فورا عند الشراء.</a:t>
            </a:r>
          </a:p>
          <a:p>
            <a:pPr marL="342900" lvl="0" indent="-342900">
              <a:spcBef>
                <a:spcPct val="20000"/>
              </a:spcBef>
              <a:defRPr/>
            </a:pPr>
            <a:endParaRPr kumimoji="0" lang="ar-SA" sz="3200" b="1" i="0" u="none" strike="noStrike" kern="1200" cap="none" spc="0" normalizeH="0" baseline="0" noProof="0" dirty="0" smtClean="0">
              <a:ln>
                <a:noFill/>
              </a:ln>
              <a:solidFill>
                <a:srgbClr val="7030A0"/>
              </a:solidFill>
              <a:effectLst/>
              <a:uLnTx/>
              <a:uFillTx/>
              <a:latin typeface="+mn-lt"/>
              <a:ea typeface="+mn-ea"/>
              <a:cs typeface="+mn-cs"/>
            </a:endParaRPr>
          </a:p>
        </p:txBody>
      </p:sp>
      <p:sp>
        <p:nvSpPr>
          <p:cNvPr id="5" name="عنصر نائب للمحتوى 2"/>
          <p:cNvSpPr txBox="1">
            <a:spLocks/>
          </p:cNvSpPr>
          <p:nvPr/>
        </p:nvSpPr>
        <p:spPr>
          <a:xfrm>
            <a:off x="571472" y="642918"/>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fontScale="92500"/>
          </a:bodyPr>
          <a:lstStyle/>
          <a:p>
            <a:pPr algn="ctr">
              <a:buNone/>
            </a:pPr>
            <a:r>
              <a:rPr lang="ar-SA" sz="4000" b="1" u="sng" cap="all" dirty="0" smtClean="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rPr>
              <a:t>حكم استخدامها في شراء الذهب والفضة والعملات :</a:t>
            </a:r>
            <a:endParaRPr lang="ar-JO" sz="4000" b="1" u="sng" cap="all" dirty="0" smtClean="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endParaRPr>
          </a:p>
          <a:p>
            <a:pPr marL="342900" lvl="0" indent="-342900" algn="ctr">
              <a:spcBef>
                <a:spcPct val="20000"/>
              </a:spcBef>
            </a:pPr>
            <a:endParaRPr lang="ar-JO" sz="4000" b="1" cap="all" dirty="0" smtClean="0">
              <a:ln w="9000" cmpd="sng">
                <a:solidFill>
                  <a:srgbClr val="8064A2">
                    <a:shade val="50000"/>
                    <a:satMod val="120000"/>
                  </a:srgb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endParaRPr>
          </a:p>
          <a:p>
            <a:pPr marL="342900" indent="-342900">
              <a:spcBef>
                <a:spcPct val="20000"/>
              </a:spcBef>
              <a:defRPr/>
            </a:pPr>
            <a:endParaRPr lang="ar-SA" sz="3200" b="1" u="sng" dirty="0" smtClean="0">
              <a:solidFill>
                <a:srgbClr val="C00000"/>
              </a:solidFill>
              <a:effectLst>
                <a:outerShdw blurRad="38100" dist="38100" dir="2700000" algn="tl">
                  <a:srgbClr val="000000">
                    <a:alpha val="43137"/>
                  </a:srgbClr>
                </a:outerShdw>
              </a:effectLst>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580996" y="2285992"/>
            <a:ext cx="8158162" cy="221457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spcBef>
                <a:spcPct val="20000"/>
              </a:spcBef>
              <a:defRPr/>
            </a:pPr>
            <a:r>
              <a:rPr lang="ar-JO" sz="3200" b="1" u="sng" dirty="0" smtClean="0">
                <a:solidFill>
                  <a:srgbClr val="002060"/>
                </a:solidFill>
              </a:rPr>
              <a:t>هي بطاقات </a:t>
            </a:r>
            <a:r>
              <a:rPr lang="ar-JO" sz="3200" b="1" u="sng" dirty="0" err="1" smtClean="0">
                <a:solidFill>
                  <a:srgbClr val="002060"/>
                </a:solidFill>
              </a:rPr>
              <a:t>لايلزم</a:t>
            </a:r>
            <a:r>
              <a:rPr lang="ar-JO" sz="3200" b="1" u="sng" dirty="0" smtClean="0">
                <a:solidFill>
                  <a:srgbClr val="002060"/>
                </a:solidFill>
              </a:rPr>
              <a:t> أن يكون لحاملها حساب لدى المصرف المصدر لها،بل يدفع المصرف المبالغ المستحقة على العميل عند استخدامه للبطاقة ثم يطالبه بعد ذلك بأداء هذه المبالغ له.</a:t>
            </a:r>
          </a:p>
          <a:p>
            <a:pPr marL="342900" lvl="0" indent="-342900">
              <a:spcBef>
                <a:spcPct val="20000"/>
              </a:spcBef>
              <a:defRPr/>
            </a:pPr>
            <a:endParaRPr kumimoji="0" lang="ar-SA" sz="3200" b="1"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6" name="عنصر نائب للمحتوى 2"/>
          <p:cNvSpPr txBox="1">
            <a:spLocks/>
          </p:cNvSpPr>
          <p:nvPr/>
        </p:nvSpPr>
        <p:spPr>
          <a:xfrm>
            <a:off x="571472" y="571480"/>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algn="ctr">
              <a:buNone/>
            </a:pPr>
            <a:r>
              <a:rPr lang="ar-SA" sz="4000" b="1" u="sng" cap="all" dirty="0" smtClean="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rPr>
              <a:t>النوع الثاني: بطاقات الائتمان</a:t>
            </a:r>
          </a:p>
          <a:p>
            <a:pPr marL="342900" lvl="0" indent="-342900" algn="ctr">
              <a:spcBef>
                <a:spcPct val="20000"/>
              </a:spcBef>
            </a:pPr>
            <a:endParaRPr lang="ar-JO" sz="4000" b="1" cap="all" dirty="0" smtClean="0">
              <a:ln w="9000" cmpd="sng">
                <a:solidFill>
                  <a:srgbClr val="8064A2">
                    <a:shade val="50000"/>
                    <a:satMod val="120000"/>
                  </a:srgb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endParaRPr>
          </a:p>
          <a:p>
            <a:pPr marL="342900" indent="-342900">
              <a:spcBef>
                <a:spcPct val="20000"/>
              </a:spcBef>
              <a:defRPr/>
            </a:pPr>
            <a:endParaRPr lang="ar-SA" sz="3200" b="1" u="sng" dirty="0" smtClean="0">
              <a:solidFill>
                <a:srgbClr val="C00000"/>
              </a:solidFill>
              <a:effectLst>
                <a:outerShdw blurRad="38100" dist="38100" dir="2700000" algn="tl">
                  <a:srgbClr val="000000">
                    <a:alpha val="43137"/>
                  </a:srgbClr>
                </a:outerShdw>
              </a:effectLst>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عنصر نائب للمحتوى 2"/>
          <p:cNvSpPr txBox="1">
            <a:spLocks/>
          </p:cNvSpPr>
          <p:nvPr/>
        </p:nvSpPr>
        <p:spPr>
          <a:xfrm>
            <a:off x="580996" y="1285860"/>
            <a:ext cx="8158162" cy="5286412"/>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indent="-342900">
              <a:spcBef>
                <a:spcPct val="20000"/>
              </a:spcBef>
              <a:defRPr/>
            </a:pPr>
            <a:r>
              <a:rPr lang="ar-SA" sz="3200" b="1" u="sng" dirty="0" smtClean="0">
                <a:solidFill>
                  <a:srgbClr val="C00000"/>
                </a:solidFill>
              </a:rPr>
              <a:t>الأول :</a:t>
            </a:r>
            <a:r>
              <a:rPr lang="ar-JO" sz="3200" b="1" u="sng" dirty="0" smtClean="0">
                <a:solidFill>
                  <a:schemeClr val="tx2"/>
                </a:solidFill>
              </a:rPr>
              <a:t> الحصول على النقد في حدود مبلغ معين من أجهزة الصرف الآلي،</a:t>
            </a:r>
            <a:r>
              <a:rPr lang="ar-JO" sz="3200" b="1" dirty="0" smtClean="0">
                <a:solidFill>
                  <a:schemeClr val="tx2"/>
                </a:solidFill>
              </a:rPr>
              <a:t>حيث يقرضه المصرف المصدر للبطاقة تلك النقود على أن يردها العميل بعد أجل متفق عليه،ويأخذ المصرف رسوما من العميل مقابل عملية الإقراض هذه،وقد تكون هذه الرسوم مبلغا مقطوعا.</a:t>
            </a:r>
            <a:endParaRPr lang="ar-SA" sz="3200" b="1" dirty="0" smtClean="0">
              <a:solidFill>
                <a:schemeClr val="tx2"/>
              </a:solidFill>
            </a:endParaRPr>
          </a:p>
          <a:p>
            <a:pPr marL="342900" indent="-342900">
              <a:spcBef>
                <a:spcPct val="20000"/>
              </a:spcBef>
              <a:defRPr/>
            </a:pPr>
            <a:r>
              <a:rPr lang="ar-SA" sz="3200" b="1" u="sng" dirty="0" smtClean="0">
                <a:solidFill>
                  <a:srgbClr val="C00000"/>
                </a:solidFill>
              </a:rPr>
              <a:t>والثاني : </a:t>
            </a:r>
            <a:r>
              <a:rPr lang="ar-SA" sz="3200" b="1" u="sng" dirty="0" smtClean="0">
                <a:solidFill>
                  <a:srgbClr val="002060"/>
                </a:solidFill>
              </a:rPr>
              <a:t>شراء السلع واستئجار الخدمات</a:t>
            </a:r>
            <a:r>
              <a:rPr lang="ar-SA" sz="3200" b="1" dirty="0" smtClean="0">
                <a:solidFill>
                  <a:srgbClr val="002060"/>
                </a:solidFill>
              </a:rPr>
              <a:t>،فيدفع المصرف مبلغ الشراء عن العميل للبائع الذي يقبلها ثم يطالب العميل بدفع ذلك المبلغ لاحقا.ويأخذ المصرف عمولة على البائع وليس على العميل مقابل هذه الخدمة،وتتراوح هذه العمولة مابين 1-8% من الثمن .</a:t>
            </a:r>
          </a:p>
          <a:p>
            <a:pPr marL="342900" indent="-342900">
              <a:spcBef>
                <a:spcPct val="20000"/>
              </a:spcBef>
              <a:defRPr/>
            </a:pPr>
            <a:endParaRPr lang="ar-JO" sz="3200" b="1" dirty="0" smtClean="0">
              <a:solidFill>
                <a:schemeClr val="tx2"/>
              </a:solidFill>
            </a:endParaRPr>
          </a:p>
          <a:p>
            <a:pPr marL="342900" lvl="0" indent="-342900">
              <a:spcBef>
                <a:spcPct val="20000"/>
              </a:spcBef>
              <a:defRPr/>
            </a:pPr>
            <a:endParaRPr kumimoji="0" lang="ar-SA" sz="3200" b="1" i="0" strike="noStrike" kern="1200" cap="none" spc="0" normalizeH="0" baseline="0" noProof="0" dirty="0" smtClean="0">
              <a:ln>
                <a:noFill/>
              </a:ln>
              <a:solidFill>
                <a:schemeClr val="tx2"/>
              </a:solidFill>
              <a:effectLst/>
              <a:uLnTx/>
              <a:uFillTx/>
              <a:latin typeface="+mn-lt"/>
              <a:ea typeface="+mn-ea"/>
              <a:cs typeface="+mn-cs"/>
            </a:endParaRPr>
          </a:p>
        </p:txBody>
      </p:sp>
      <p:sp>
        <p:nvSpPr>
          <p:cNvPr id="5" name="عنصر نائب للمحتوى 2"/>
          <p:cNvSpPr txBox="1">
            <a:spLocks/>
          </p:cNvSpPr>
          <p:nvPr/>
        </p:nvSpPr>
        <p:spPr>
          <a:xfrm>
            <a:off x="571472" y="285728"/>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algn="ctr">
              <a:buNone/>
            </a:pPr>
            <a:r>
              <a:rPr lang="ar-SA" sz="4000" b="1" u="sng" cap="all" dirty="0" smtClean="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rPr>
              <a:t>تستخدم بطاقات الائتمان في أمرين :</a:t>
            </a:r>
          </a:p>
          <a:p>
            <a:pPr marL="342900" lvl="0" indent="-342900" algn="ctr">
              <a:spcBef>
                <a:spcPct val="20000"/>
              </a:spcBef>
            </a:pPr>
            <a:endParaRPr lang="ar-JO" sz="4000" b="1" cap="all" dirty="0" smtClean="0">
              <a:ln w="9000" cmpd="sng">
                <a:solidFill>
                  <a:srgbClr val="8064A2">
                    <a:shade val="50000"/>
                    <a:satMod val="120000"/>
                  </a:srgb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endParaRPr>
          </a:p>
          <a:p>
            <a:pPr marL="342900" indent="-342900">
              <a:spcBef>
                <a:spcPct val="20000"/>
              </a:spcBef>
              <a:defRPr/>
            </a:pPr>
            <a:endParaRPr lang="ar-SA" sz="3200" b="1" u="sng" dirty="0" smtClean="0">
              <a:solidFill>
                <a:srgbClr val="C00000"/>
              </a:solidFill>
              <a:effectLst>
                <a:outerShdw blurRad="38100" dist="38100" dir="2700000" algn="tl">
                  <a:srgbClr val="000000">
                    <a:alpha val="43137"/>
                  </a:srgbClr>
                </a:outerShdw>
              </a:effectLst>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abdalrhman\photo\Wallpapers.Mania.vol.129\129-33.jpg"/>
          <p:cNvPicPr>
            <a:picLocks noChangeAspect="1" noChangeArrowheads="1"/>
          </p:cNvPicPr>
          <p:nvPr/>
        </p:nvPicPr>
        <p:blipFill>
          <a:blip r:embed="rId2"/>
          <a:srcRect/>
          <a:stretch>
            <a:fillRect/>
          </a:stretch>
        </p:blipFill>
        <p:spPr bwMode="auto">
          <a:xfrm>
            <a:off x="0" y="-24"/>
            <a:ext cx="9144000" cy="6858000"/>
          </a:xfrm>
          <a:prstGeom prst="rect">
            <a:avLst/>
          </a:prstGeom>
          <a:noFill/>
        </p:spPr>
      </p:pic>
      <p:sp>
        <p:nvSpPr>
          <p:cNvPr id="4" name="عنصر نائب للمحتوى 2"/>
          <p:cNvSpPr txBox="1">
            <a:spLocks/>
          </p:cNvSpPr>
          <p:nvPr/>
        </p:nvSpPr>
        <p:spPr>
          <a:xfrm>
            <a:off x="580996" y="2428868"/>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indent="-342900">
              <a:spcBef>
                <a:spcPct val="20000"/>
              </a:spcBef>
              <a:defRPr/>
            </a:pPr>
            <a:r>
              <a:rPr lang="ar-SA" sz="3200" b="1" u="sng" dirty="0" smtClean="0">
                <a:solidFill>
                  <a:srgbClr val="7030A0"/>
                </a:solidFill>
                <a:effectLst>
                  <a:outerShdw blurRad="38100" dist="38100" dir="2700000" algn="tl">
                    <a:srgbClr val="000000">
                      <a:alpha val="43137"/>
                    </a:srgbClr>
                  </a:outerShdw>
                </a:effectLst>
              </a:rPr>
              <a:t>الأول / بطاقات الخصم </a:t>
            </a:r>
            <a:r>
              <a:rPr lang="ar-SA" sz="3200" b="1" u="sng" dirty="0" smtClean="0">
                <a:solidFill>
                  <a:srgbClr val="7030A0"/>
                </a:solidFill>
                <a:effectLst>
                  <a:outerShdw blurRad="38100" dist="38100" dir="2700000" algn="tl">
                    <a:srgbClr val="000000">
                      <a:alpha val="43137"/>
                    </a:srgbClr>
                  </a:outerShdw>
                </a:effectLst>
              </a:rPr>
              <a:t>الشهري . </a:t>
            </a:r>
            <a:endParaRPr lang="ar-SA" sz="3200" b="1" u="sng" dirty="0" smtClean="0">
              <a:solidFill>
                <a:srgbClr val="7030A0"/>
              </a:solidFill>
              <a:effectLst>
                <a:outerShdw blurRad="38100" dist="38100" dir="2700000" algn="tl">
                  <a:srgbClr val="000000">
                    <a:alpha val="43137"/>
                  </a:srgbClr>
                </a:outerShdw>
              </a:effectLst>
            </a:endParaRPr>
          </a:p>
        </p:txBody>
      </p:sp>
      <p:sp>
        <p:nvSpPr>
          <p:cNvPr id="6" name="عنصر نائب للمحتوى 2"/>
          <p:cNvSpPr txBox="1">
            <a:spLocks/>
          </p:cNvSpPr>
          <p:nvPr/>
        </p:nvSpPr>
        <p:spPr>
          <a:xfrm>
            <a:off x="500034" y="4000504"/>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indent="-342900">
              <a:spcBef>
                <a:spcPct val="20000"/>
              </a:spcBef>
              <a:defRPr/>
            </a:pPr>
            <a:r>
              <a:rPr lang="ar-SA" sz="3200" b="1" u="sng" dirty="0" smtClean="0">
                <a:solidFill>
                  <a:srgbClr val="7030A0"/>
                </a:solidFill>
                <a:effectLst>
                  <a:outerShdw blurRad="38100" dist="38100" dir="2700000" algn="tl">
                    <a:srgbClr val="000000">
                      <a:alpha val="43137"/>
                    </a:srgbClr>
                  </a:outerShdw>
                </a:effectLst>
                <a:latin typeface="Times New Roman"/>
                <a:cs typeface="Times New Roman"/>
              </a:rPr>
              <a:t>ثانياً / بطاقات الدين المتجدد </a:t>
            </a:r>
            <a:r>
              <a:rPr lang="ar-SA" sz="3200" b="1" u="sng" dirty="0" smtClean="0">
                <a:solidFill>
                  <a:srgbClr val="7030A0"/>
                </a:solidFill>
                <a:effectLst>
                  <a:outerShdw blurRad="38100" dist="38100" dir="2700000" algn="tl">
                    <a:srgbClr val="000000">
                      <a:alpha val="43137"/>
                    </a:srgbClr>
                  </a:outerShdw>
                </a:effectLst>
                <a:latin typeface="Times New Roman"/>
                <a:cs typeface="Times New Roman"/>
              </a:rPr>
              <a:t>.</a:t>
            </a:r>
            <a:endParaRPr lang="ar-SA" sz="3200" b="1" u="sng" dirty="0" smtClean="0">
              <a:solidFill>
                <a:srgbClr val="7030A0"/>
              </a:solidFill>
              <a:effectLst>
                <a:outerShdw blurRad="38100" dist="38100" dir="2700000" algn="tl">
                  <a:srgbClr val="000000">
                    <a:alpha val="43137"/>
                  </a:srgbClr>
                </a:outerShdw>
              </a:effectLst>
            </a:endParaRPr>
          </a:p>
        </p:txBody>
      </p:sp>
      <p:sp>
        <p:nvSpPr>
          <p:cNvPr id="8" name="عنصر نائب للمحتوى 2"/>
          <p:cNvSpPr txBox="1">
            <a:spLocks/>
          </p:cNvSpPr>
          <p:nvPr/>
        </p:nvSpPr>
        <p:spPr>
          <a:xfrm>
            <a:off x="571472" y="571480"/>
            <a:ext cx="8158162" cy="785818"/>
          </a:xfrm>
          <a:prstGeom prst="rect">
            <a:avLst/>
          </a:prstGeom>
          <a:solidFill>
            <a:schemeClr val="accent3">
              <a:lumMod val="60000"/>
              <a:lumOff val="40000"/>
              <a:alpha val="58000"/>
            </a:schemeClr>
          </a:solidFill>
          <a:effectLst>
            <a:outerShdw blurRad="40000" dist="20000" dir="5400000" rotWithShape="0">
              <a:srgbClr val="000000">
                <a:alpha val="38000"/>
              </a:srgbClr>
            </a:outerShdw>
            <a:softEdge rad="63500"/>
          </a:effectLst>
        </p:spPr>
        <p:style>
          <a:lnRef idx="1">
            <a:schemeClr val="accent3"/>
          </a:lnRef>
          <a:fillRef idx="2">
            <a:schemeClr val="accent3"/>
          </a:fillRef>
          <a:effectRef idx="1">
            <a:schemeClr val="accent3"/>
          </a:effectRef>
          <a:fontRef idx="minor">
            <a:schemeClr val="dk1"/>
          </a:fontRef>
        </p:style>
        <p:txBody>
          <a:bodyPr vert="horz" lIns="91440" tIns="45720" rIns="91440" bIns="45720" rtlCol="1">
            <a:normAutofit/>
          </a:bodyPr>
          <a:lstStyle/>
          <a:p>
            <a:pPr marL="342900" lvl="0" indent="-342900" algn="ctr">
              <a:spcBef>
                <a:spcPct val="20000"/>
              </a:spcBef>
            </a:pPr>
            <a:r>
              <a:rPr lang="ar-SA" sz="4000" b="1" cap="all" dirty="0" smtClean="0">
                <a:ln w="9000" cmpd="sng">
                  <a:solidFill>
                    <a:srgbClr val="8064A2">
                      <a:shade val="50000"/>
                      <a:satMod val="120000"/>
                    </a:srgbClr>
                  </a:solidFill>
                  <a:prstDash val="solid"/>
                </a:ln>
                <a:solidFill>
                  <a:srgbClr val="C00000"/>
                </a:solidFill>
                <a:effectLst>
                  <a:reflection blurRad="12700" stA="28000" endPos="45000" dist="1000" dir="5400000" sy="-100000" algn="bl" rotWithShape="0"/>
                </a:effectLst>
              </a:rPr>
              <a:t>أنواع البطاقات </a:t>
            </a:r>
            <a:r>
              <a:rPr lang="ar-SA" sz="40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الائتمانية</a:t>
            </a:r>
            <a:endParaRPr lang="ar-SA" sz="3200" b="1" u="sng" dirty="0" smtClean="0">
              <a:solidFill>
                <a:srgbClr val="C0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595</Words>
  <Application>Microsoft Office PowerPoint</Application>
  <PresentationFormat>عرض على الشاشة (3:4)‏</PresentationFormat>
  <Paragraphs>43</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Company>25/8/2010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تعريفها:</dc:title>
  <dc:creator>Al Fajar</dc:creator>
  <cp:lastModifiedBy>Al Fajar</cp:lastModifiedBy>
  <cp:revision>16</cp:revision>
  <dcterms:created xsi:type="dcterms:W3CDTF">2010-11-05T12:15:48Z</dcterms:created>
  <dcterms:modified xsi:type="dcterms:W3CDTF">2010-12-05T16:35:42Z</dcterms:modified>
</cp:coreProperties>
</file>