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61" r:id="rId3"/>
    <p:sldId id="257" r:id="rId4"/>
    <p:sldId id="262" r:id="rId5"/>
    <p:sldId id="258" r:id="rId6"/>
    <p:sldId id="259" r:id="rId7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fld id="{CBF73C4D-FB57-4D57-99A7-0A8C4DAB2B7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BB731-06AD-4294-B584-62710C8A12D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B3CF35-EC72-4C69-9F10-CE3F7888DE0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F093E-DBA4-40C9-BA12-80D7006A443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pPr>
              <a:defRPr/>
            </a:pPr>
            <a:fld id="{4EC32E81-3C9F-468B-A898-EF940B6DD9E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C687F-A8E4-4AA4-AAB5-8C639B77A1C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pPr>
              <a:defRPr/>
            </a:pPr>
            <a:fld id="{93BAF29B-A6A1-4587-8422-55E3C1BCE42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C1A3E-5B79-447D-98A5-D191BB66327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7554-0DC2-4524-8AED-43FF768B41F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pPr>
              <a:defRPr/>
            </a:pPr>
            <a:fld id="{AFD26516-ECAD-4D2A-B1AC-FAB9D5E43B2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ar-SA" sz="2000" smtClean="0"/>
              <a:t>انقر فوق الرمز لإضافة صورة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62AF6-4978-43A5-89E2-DCA44442E51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A37C5BCB-C9B1-4D3D-9B3B-E5E3B7A618C0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rtl="1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r" rtl="1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r" rtl="1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r" rtl="1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r" rtl="1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r" rtl="1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r" rtl="1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r" rtl="1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r" rtl="1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r" rtl="1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algn="r" rtl="1" eaLnBrk="1" hangingPunct="1"/>
      <a:lvl2pPr marL="457200" algn="r" rtl="1" eaLnBrk="1" hangingPunct="1"/>
      <a:lvl3pPr marL="914400" algn="r" rtl="1" eaLnBrk="1" hangingPunct="1"/>
      <a:lvl4pPr marL="1371600" algn="r" rtl="1" eaLnBrk="1" hangingPunct="1"/>
      <a:lvl5pPr marL="1828800" algn="r" rtl="1" eaLnBrk="1" hangingPunct="1"/>
      <a:lvl6pPr marL="2286000" algn="r" rtl="1" eaLnBrk="1" hangingPunct="1"/>
      <a:lvl7pPr marL="2743200" algn="r" rtl="1" eaLnBrk="1" hangingPunct="1"/>
      <a:lvl8pPr marL="3200400" algn="r" rtl="1" eaLnBrk="1" hangingPunct="1"/>
      <a:lvl9pPr marL="3657600" algn="r" rtl="1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14290"/>
            <a:ext cx="7772400" cy="1095362"/>
          </a:xfrm>
        </p:spPr>
        <p:txBody>
          <a:bodyPr/>
          <a:lstStyle/>
          <a:p>
            <a:pPr eaLnBrk="1" hangingPunct="1"/>
            <a:r>
              <a:rPr lang="ar-SA" sz="7200" u="sng" dirty="0" smtClean="0">
                <a:solidFill>
                  <a:srgbClr val="C00000"/>
                </a:solidFill>
              </a:rPr>
              <a:t>قاعدة ربا البيوع</a:t>
            </a:r>
            <a:endParaRPr lang="en-US" sz="7200" u="sng" dirty="0" smtClean="0">
              <a:solidFill>
                <a:srgbClr val="C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500175"/>
            <a:ext cx="7624762" cy="857256"/>
          </a:xfrm>
        </p:spPr>
        <p:txBody>
          <a:bodyPr>
            <a:normAutofit/>
          </a:bodyPr>
          <a:lstStyle/>
          <a:p>
            <a:pPr marL="609600" indent="-609600" algn="r" eaLnBrk="1" hangingPunct="1">
              <a:lnSpc>
                <a:spcPct val="80000"/>
              </a:lnSpc>
            </a:pPr>
            <a:r>
              <a:rPr lang="ar-SA" sz="2000" b="1" dirty="0" smtClean="0">
                <a:solidFill>
                  <a:srgbClr val="0066FF"/>
                </a:solidFill>
              </a:rPr>
              <a:t> </a:t>
            </a:r>
            <a:r>
              <a:rPr lang="ar-SA" sz="2800" b="1" dirty="0" smtClean="0"/>
              <a:t>لا تخلو أي مبادلة بين </a:t>
            </a:r>
            <a:r>
              <a:rPr lang="ar-SA" sz="2800" b="1" dirty="0" err="1" smtClean="0"/>
              <a:t>عوضين</a:t>
            </a:r>
            <a:r>
              <a:rPr lang="ar-SA" sz="2800" b="1" dirty="0" smtClean="0"/>
              <a:t> من إحدى حالات خمس:</a:t>
            </a:r>
            <a:endParaRPr lang="ar-SA" sz="2000" b="1" dirty="0" smtClean="0"/>
          </a:p>
          <a:p>
            <a:pPr marL="609600" indent="-609600" algn="r" eaLnBrk="1" hangingPunct="1">
              <a:lnSpc>
                <a:spcPct val="80000"/>
              </a:lnSpc>
            </a:pPr>
            <a:endParaRPr lang="en-US" sz="2000" b="1" dirty="0" smtClean="0">
              <a:solidFill>
                <a:srgbClr val="0066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714348" y="2920519"/>
            <a:ext cx="7643866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>
              <a:lnSpc>
                <a:spcPct val="80000"/>
              </a:lnSpc>
              <a:spcBef>
                <a:spcPct val="20000"/>
              </a:spcBef>
            </a:pPr>
            <a:r>
              <a:rPr kumimoji="0" lang="ar-SA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 أن تكون المبادلة بين </a:t>
            </a:r>
            <a:r>
              <a:rPr kumimoji="0" lang="ar-SA" sz="2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مالين</a:t>
            </a:r>
            <a:r>
              <a:rPr kumimoji="0" lang="ar-SA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ar-SA" sz="2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ربويين</a:t>
            </a:r>
            <a:r>
              <a:rPr kumimoji="0" lang="ar-SA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من جنسٍ واحد :   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85786" y="2000240"/>
            <a:ext cx="7772400" cy="666734"/>
          </a:xfrm>
          <a:prstGeom prst="rect">
            <a:avLst/>
          </a:prstGeom>
        </p:spPr>
        <p:txBody>
          <a:bodyPr anchor="t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sng" strike="noStrike" kern="1200" cap="none" spc="0" normalizeH="0" baseline="0" noProof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lt"/>
                <a:cs typeface="+mj-lt"/>
              </a:rPr>
              <a:t>القاعدة الأولى :</a:t>
            </a:r>
            <a:endParaRPr kumimoji="0" lang="en-US" sz="4400" b="1" i="0" u="sng" strike="noStrike" kern="120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lt"/>
              <a:cs typeface="+mj-lt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14282" y="3695041"/>
            <a:ext cx="8358246" cy="259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>
              <a:lnSpc>
                <a:spcPct val="80000"/>
              </a:lnSpc>
              <a:spcBef>
                <a:spcPct val="20000"/>
              </a:spcBef>
            </a:pPr>
            <a:r>
              <a:rPr kumimoji="0" lang="ar-SA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كذهبٍ بذهب، أو ريالاتٍ ريالات فيشترط لصحة العقد شرطان:</a:t>
            </a:r>
          </a:p>
          <a:p>
            <a:pPr marL="609600" lvl="0" indent="-609600">
              <a:lnSpc>
                <a:spcPct val="80000"/>
              </a:lnSpc>
              <a:spcBef>
                <a:spcPct val="20000"/>
              </a:spcBef>
            </a:pPr>
            <a:r>
              <a:rPr kumimoji="0" lang="ar-SA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الأول: التساوي بينهما في المقدار.</a:t>
            </a:r>
          </a:p>
          <a:p>
            <a:pPr marL="609600" lvl="0" indent="-609600">
              <a:lnSpc>
                <a:spcPct val="80000"/>
              </a:lnSpc>
              <a:spcBef>
                <a:spcPct val="20000"/>
              </a:spcBef>
            </a:pPr>
            <a:r>
              <a:rPr kumimoji="0" lang="ar-SA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والثاني: </a:t>
            </a:r>
            <a:r>
              <a:rPr kumimoji="0" lang="ar-SA" sz="2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التقابض</a:t>
            </a:r>
            <a:r>
              <a:rPr kumimoji="0" lang="ar-SA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قبل التفرق.</a:t>
            </a:r>
          </a:p>
          <a:p>
            <a:pPr marL="609600" lvl="0" indent="-609600">
              <a:lnSpc>
                <a:spcPct val="80000"/>
              </a:lnSpc>
              <a:spcBef>
                <a:spcPct val="20000"/>
              </a:spcBef>
            </a:pPr>
            <a:r>
              <a:rPr lang="ar-SA" sz="2800" b="1" kern="0" dirty="0">
                <a:solidFill>
                  <a:prstClr val="black"/>
                </a:solidFill>
                <a:latin typeface="Arial"/>
                <a:cs typeface="Arial"/>
              </a:rPr>
              <a:t>فإن اختل الشرط الأول فهو من ربا الفضل ،</a:t>
            </a:r>
          </a:p>
          <a:p>
            <a:pPr marL="609600" lvl="0" indent="-609600">
              <a:lnSpc>
                <a:spcPct val="80000"/>
              </a:lnSpc>
              <a:spcBef>
                <a:spcPct val="20000"/>
              </a:spcBef>
            </a:pPr>
            <a:r>
              <a:rPr lang="ar-SA" sz="2800" b="1" kern="0" dirty="0">
                <a:solidFill>
                  <a:prstClr val="black"/>
                </a:solidFill>
                <a:latin typeface="Arial"/>
                <a:cs typeface="Arial"/>
              </a:rPr>
              <a:t> وإن اختل الشرط الثاني فهو من ربا النسيئة ،</a:t>
            </a:r>
          </a:p>
          <a:p>
            <a:pPr marL="609600" lvl="0" indent="-609600">
              <a:lnSpc>
                <a:spcPct val="80000"/>
              </a:lnSpc>
              <a:spcBef>
                <a:spcPct val="20000"/>
              </a:spcBef>
            </a:pPr>
            <a:r>
              <a:rPr lang="ar-SA" sz="2800" b="1" kern="0" dirty="0">
                <a:solidFill>
                  <a:prstClr val="black"/>
                </a:solidFill>
                <a:latin typeface="Arial"/>
                <a:cs typeface="Arial"/>
              </a:rPr>
              <a:t> وإن اختل الشرطان جميعاً فهو من ربا الفضل النسيئة.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7772400" cy="1470025"/>
          </a:xfrm>
        </p:spPr>
        <p:txBody>
          <a:bodyPr/>
          <a:lstStyle/>
          <a:p>
            <a:pPr eaLnBrk="1" hangingPunct="1"/>
            <a:r>
              <a:rPr lang="ar-SA" sz="5400" u="sng" dirty="0" smtClean="0">
                <a:solidFill>
                  <a:srgbClr val="C00000"/>
                </a:solidFill>
              </a:rPr>
              <a:t>القاعدة الثانية :</a:t>
            </a:r>
            <a:endParaRPr lang="en-US" sz="5400" u="sng" dirty="0" smtClean="0">
              <a:solidFill>
                <a:srgbClr val="C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20" y="1844675"/>
            <a:ext cx="8501122" cy="1155697"/>
          </a:xfrm>
        </p:spPr>
        <p:txBody>
          <a:bodyPr>
            <a:normAutofit/>
          </a:bodyPr>
          <a:lstStyle/>
          <a:p>
            <a:pPr marL="609600" indent="-609600" algn="r" eaLnBrk="1" hangingPunct="1">
              <a:lnSpc>
                <a:spcPct val="80000"/>
              </a:lnSpc>
            </a:pPr>
            <a:r>
              <a:rPr lang="ar-SA" sz="3200" b="1" u="sng" dirty="0" smtClean="0">
                <a:solidFill>
                  <a:srgbClr val="FF33CC"/>
                </a:solidFill>
              </a:rPr>
              <a:t>- أن تكون المبادلة بين </a:t>
            </a:r>
            <a:r>
              <a:rPr lang="ar-SA" sz="3200" b="1" u="sng" dirty="0" err="1" smtClean="0">
                <a:solidFill>
                  <a:srgbClr val="FF33CC"/>
                </a:solidFill>
              </a:rPr>
              <a:t>مالين</a:t>
            </a:r>
            <a:r>
              <a:rPr lang="ar-SA" sz="3200" b="1" u="sng" dirty="0" smtClean="0">
                <a:solidFill>
                  <a:srgbClr val="FF33CC"/>
                </a:solidFill>
              </a:rPr>
              <a:t> </a:t>
            </a:r>
            <a:r>
              <a:rPr lang="ar-SA" sz="3200" b="1" u="sng" dirty="0" err="1" smtClean="0">
                <a:solidFill>
                  <a:srgbClr val="FF33CC"/>
                </a:solidFill>
              </a:rPr>
              <a:t>ربويين</a:t>
            </a:r>
            <a:r>
              <a:rPr lang="ar-SA" sz="3200" b="1" u="sng" dirty="0" smtClean="0">
                <a:solidFill>
                  <a:srgbClr val="FF33CC"/>
                </a:solidFill>
              </a:rPr>
              <a:t> مختلفي الجنس ومتحدي العلة، </a:t>
            </a:r>
          </a:p>
          <a:p>
            <a:pPr marL="609600" indent="-609600" algn="r" eaLnBrk="1" hangingPunct="1">
              <a:lnSpc>
                <a:spcPct val="80000"/>
              </a:lnSpc>
            </a:pPr>
            <a:endParaRPr lang="en-US" sz="2000" b="1" dirty="0" smtClean="0">
              <a:solidFill>
                <a:srgbClr val="0066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57158" y="3116083"/>
            <a:ext cx="8429684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DDDDDD"/>
              </a:buClr>
              <a:buSzPct val="80000"/>
            </a:pPr>
            <a:r>
              <a:rPr kumimoji="0" 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Verdana"/>
              </a:rPr>
              <a:t>كبر بتمر، أو ذهبٍ بفضة ، أو ذهبٍ بريالات، أو ريالات بدولارات. </a:t>
            </a:r>
          </a:p>
          <a:p>
            <a:pPr marL="609600" lvl="0" indent="-6096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DDDDDD"/>
              </a:buClr>
              <a:buSzPct val="80000"/>
            </a:pPr>
            <a:r>
              <a:rPr kumimoji="0" 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/>
              </a:rPr>
              <a:t>فيشترط لصحة العقد </a:t>
            </a:r>
            <a:r>
              <a:rPr kumimoji="0" lang="ar-SA" sz="3200" b="1" i="0" u="sng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/>
              </a:rPr>
              <a:t>شرط واحد فقط  وهو: </a:t>
            </a:r>
            <a:r>
              <a:rPr kumimoji="0" lang="ar-SA" sz="32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/>
              </a:rPr>
              <a:t>التقابض</a:t>
            </a:r>
            <a:r>
              <a:rPr kumimoji="0" lang="ar-SA" sz="3200" b="1" i="0" u="sng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/>
              </a:rPr>
              <a:t> قبل التفرق ، ولا يشترط التساوي بينهما ،</a:t>
            </a:r>
          </a:p>
          <a:p>
            <a:pPr marL="609600" lvl="0" indent="-6096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DDDDDD"/>
              </a:buClr>
              <a:buSzPct val="80000"/>
            </a:pPr>
            <a:r>
              <a:rPr kumimoji="0" 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Verdana"/>
              </a:rPr>
              <a:t> فلو اختل شرط </a:t>
            </a:r>
            <a:r>
              <a:rPr kumimoji="0" lang="ar-SA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Verdana"/>
              </a:rPr>
              <a:t>التقابض</a:t>
            </a:r>
            <a:r>
              <a:rPr kumimoji="0" 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Verdana"/>
              </a:rPr>
              <a:t> فهو من ربا النسيئة ، وأما التفاضل  وجائز؛ فلذلك لا  يتصور ربا الفضل في هذه الحالة.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9530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ar-SA" sz="4800" u="sng" dirty="0" smtClean="0">
                <a:solidFill>
                  <a:srgbClr val="C00000"/>
                </a:solidFill>
              </a:rPr>
              <a:t>القاعدة الثالثة :</a:t>
            </a:r>
            <a:endParaRPr lang="en-US" sz="4800" u="sng" dirty="0" smtClean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071546"/>
            <a:ext cx="8429684" cy="2000264"/>
          </a:xfrm>
        </p:spPr>
        <p:txBody>
          <a:bodyPr>
            <a:noAutofit/>
          </a:bodyPr>
          <a:lstStyle/>
          <a:p>
            <a:pPr marL="1009650" lvl="1" indent="-609600" eaLnBrk="1" hangingPunct="1">
              <a:lnSpc>
                <a:spcPct val="80000"/>
              </a:lnSpc>
              <a:buNone/>
            </a:pPr>
            <a:r>
              <a:rPr lang="ar-SA" sz="3200" b="1" u="sng" dirty="0" smtClean="0">
                <a:solidFill>
                  <a:srgbClr val="FF33CC"/>
                </a:solidFill>
              </a:rPr>
              <a:t>أن تكون المبادلة بين </a:t>
            </a:r>
            <a:r>
              <a:rPr lang="ar-SA" sz="3200" b="1" u="sng" dirty="0" err="1" smtClean="0">
                <a:solidFill>
                  <a:srgbClr val="FF33CC"/>
                </a:solidFill>
              </a:rPr>
              <a:t>مالينٍ</a:t>
            </a:r>
            <a:r>
              <a:rPr lang="ar-SA" sz="3200" b="1" u="sng" dirty="0" smtClean="0">
                <a:solidFill>
                  <a:srgbClr val="FF33CC"/>
                </a:solidFill>
              </a:rPr>
              <a:t>  </a:t>
            </a:r>
            <a:r>
              <a:rPr lang="ar-SA" sz="3200" b="1" u="sng" dirty="0" err="1" smtClean="0">
                <a:solidFill>
                  <a:srgbClr val="FF33CC"/>
                </a:solidFill>
              </a:rPr>
              <a:t>ربويين</a:t>
            </a:r>
            <a:r>
              <a:rPr lang="ar-SA" sz="3200" b="1" u="sng" dirty="0" smtClean="0">
                <a:solidFill>
                  <a:srgbClr val="FF33CC"/>
                </a:solidFill>
              </a:rPr>
              <a:t> مختلفي الجنس والعلة                                                   </a:t>
            </a:r>
          </a:p>
          <a:p>
            <a:pPr marL="1009650" lvl="1" indent="-609600">
              <a:lnSpc>
                <a:spcPct val="80000"/>
              </a:lnSpc>
              <a:buNone/>
            </a:pPr>
            <a:r>
              <a:rPr lang="ar-SA" sz="2800" b="1" dirty="0" smtClean="0"/>
              <a:t>وحينئذ لا يشترط  التساوي ولا </a:t>
            </a:r>
            <a:r>
              <a:rPr lang="ar-SA" sz="2800" b="1" dirty="0" err="1" smtClean="0"/>
              <a:t>التقابض</a:t>
            </a:r>
            <a:r>
              <a:rPr lang="ar-SA" sz="2800" b="1" dirty="0" smtClean="0"/>
              <a:t> ، بل يجوز التفاضل ويجوز </a:t>
            </a:r>
            <a:r>
              <a:rPr lang="ar-SA" sz="2800" b="1" dirty="0" err="1" smtClean="0"/>
              <a:t>النسأ</a:t>
            </a:r>
            <a:r>
              <a:rPr lang="ar-SA" sz="2800" b="1" dirty="0" smtClean="0"/>
              <a:t> ، </a:t>
            </a:r>
            <a:r>
              <a:rPr lang="ar-SA" sz="2800" b="1" dirty="0" smtClean="0">
                <a:solidFill>
                  <a:srgbClr val="0070C0"/>
                </a:solidFill>
              </a:rPr>
              <a:t>كما إذا بيع بر بذهب ، فإنهما جنسان مختلفان ، غير متحدي العلة</a:t>
            </a:r>
            <a:r>
              <a:rPr lang="ar-SA" sz="2800" b="1" dirty="0" smtClean="0"/>
              <a:t> فالبر </a:t>
            </a:r>
            <a:r>
              <a:rPr lang="ar-SA" sz="2800" b="1" dirty="0" err="1" smtClean="0"/>
              <a:t>مطعوم</a:t>
            </a:r>
            <a:r>
              <a:rPr lang="ar-SA" sz="2800" b="1" dirty="0" smtClean="0"/>
              <a:t> والذهب ثمن من الأثمان .</a:t>
            </a:r>
            <a:endParaRPr lang="en-US" sz="2800" b="1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85804" y="3019444"/>
            <a:ext cx="8229600" cy="695308"/>
          </a:xfrm>
          <a:prstGeom prst="rect">
            <a:avLst/>
          </a:prstGeom>
        </p:spPr>
        <p:txBody>
          <a:bodyPr anchor="b" anchorCtr="0">
            <a:normAutofit fontScale="90000" lnSpcReduction="10000"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lt"/>
                <a:cs typeface="+mj-lt"/>
              </a:rPr>
              <a:t>القاعدة الرابعة :</a:t>
            </a:r>
            <a:endParaRPr kumimoji="0" lang="en-US" sz="4800" b="1" i="0" u="sng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lt"/>
              <a:cs typeface="+mj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6613" y="3844940"/>
            <a:ext cx="7689850" cy="2298704"/>
          </a:xfrm>
          <a:prstGeom prst="rect">
            <a:avLst/>
          </a:prstGeom>
        </p:spPr>
        <p:txBody>
          <a:bodyPr lIns="45720" rIns="45720" anchor="t">
            <a:noAutofit/>
          </a:bodyPr>
          <a:lstStyle/>
          <a:p>
            <a:pPr marL="1009650" marR="0" lvl="1" indent="-609600" algn="r" defTabSz="914400" rtl="1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ar-SA" sz="3200" b="1" i="0" u="sng" strike="noStrike" kern="0" cap="none" spc="0" normalizeH="0" baseline="0" noProof="0" dirty="0" smtClean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أن تكون المبادلة بين مالٍ</a:t>
            </a:r>
            <a:r>
              <a:rPr kumimoji="0" lang="ar-SA" sz="3200" b="1" i="0" u="sng" strike="noStrike" kern="0" cap="none" spc="0" normalizeH="0" noProof="0" dirty="0" smtClean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 ربوي ومالٍ غير ربوي .                 </a:t>
            </a:r>
            <a:r>
              <a:rPr kumimoji="0" lang="ar-SA" sz="3200" b="1" i="0" u="sng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كسيارة بريالات أو بيت بدولارات .</a:t>
            </a:r>
          </a:p>
          <a:p>
            <a:pPr marL="1009650" lvl="1" indent="-6096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</a:pPr>
            <a:r>
              <a:rPr lang="ar-SA" sz="3200" b="1" dirty="0"/>
              <a:t>لا يشترط </a:t>
            </a:r>
            <a:r>
              <a:rPr lang="ar-SA" sz="3200" b="1" dirty="0" err="1"/>
              <a:t>تقابض</a:t>
            </a:r>
            <a:r>
              <a:rPr lang="ar-SA" sz="3200" b="1" dirty="0"/>
              <a:t> ولا </a:t>
            </a:r>
            <a:r>
              <a:rPr lang="ar-SA" sz="3200" b="1" dirty="0" smtClean="0"/>
              <a:t>التساوي ، </a:t>
            </a:r>
            <a:r>
              <a:rPr lang="ar-SA" sz="3200" b="1" dirty="0"/>
              <a:t>ولا يجري في </a:t>
            </a:r>
            <a:r>
              <a:rPr lang="ar-SA" sz="3200" b="1" dirty="0" smtClean="0"/>
              <a:t>هذه </a:t>
            </a:r>
          </a:p>
          <a:p>
            <a:pPr marL="1009650" lvl="1" indent="-6096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</a:pPr>
            <a:r>
              <a:rPr lang="ar-SA" sz="3200" b="1" dirty="0" smtClean="0"/>
              <a:t>المبادلات </a:t>
            </a:r>
            <a:r>
              <a:rPr lang="ar-SA" sz="3200" b="1" dirty="0"/>
              <a:t>لا ربا الفضل ولا ربا النسيئة.</a:t>
            </a:r>
            <a:endParaRPr kumimoji="0" lang="en-US" sz="3200" b="1" i="0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lt"/>
              <a:cs typeface="+mn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9530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ar-SA" sz="4800" u="sng" dirty="0" smtClean="0">
                <a:solidFill>
                  <a:srgbClr val="C00000"/>
                </a:solidFill>
              </a:rPr>
              <a:t>القاعدة الخامسة :</a:t>
            </a:r>
            <a:endParaRPr lang="en-US" sz="4800" u="sng" dirty="0" smtClean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773238"/>
            <a:ext cx="7689850" cy="1655762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None/>
            </a:pPr>
            <a:r>
              <a:rPr lang="ar-SA" sz="2800" b="1" u="sng" dirty="0" smtClean="0">
                <a:solidFill>
                  <a:srgbClr val="FF33CC"/>
                </a:solidFill>
              </a:rPr>
              <a:t>أن تكون المبادلة بين </a:t>
            </a:r>
            <a:r>
              <a:rPr lang="ar-SA" sz="2800" b="1" u="sng" dirty="0" err="1" smtClean="0">
                <a:solidFill>
                  <a:srgbClr val="FF33CC"/>
                </a:solidFill>
              </a:rPr>
              <a:t>مالين</a:t>
            </a:r>
            <a:r>
              <a:rPr lang="ar-SA" sz="2800" b="1" u="sng" dirty="0" smtClean="0">
                <a:solidFill>
                  <a:srgbClr val="FF33CC"/>
                </a:solidFill>
              </a:rPr>
              <a:t> غير </a:t>
            </a:r>
            <a:r>
              <a:rPr lang="ar-SA" sz="2800" b="1" u="sng" dirty="0" err="1" smtClean="0">
                <a:solidFill>
                  <a:srgbClr val="FF33CC"/>
                </a:solidFill>
              </a:rPr>
              <a:t>ربويين</a:t>
            </a:r>
            <a:r>
              <a:rPr lang="ar-SA" sz="2800" b="1" u="sng" dirty="0" smtClean="0">
                <a:solidFill>
                  <a:srgbClr val="FF33CC"/>
                </a:solidFill>
              </a:rPr>
              <a:t>،                              </a:t>
            </a:r>
            <a:r>
              <a:rPr lang="ar-SA" sz="2800" b="1" u="sng" dirty="0" smtClean="0"/>
              <a:t>كساعةٍ بجوال، أو سيارة جديدة بسيارتين قديمتين.</a:t>
            </a:r>
          </a:p>
          <a:p>
            <a:pPr marL="1009650" lvl="1" indent="-609600">
              <a:lnSpc>
                <a:spcPct val="80000"/>
              </a:lnSpc>
              <a:buClr>
                <a:srgbClr val="B2B2B2"/>
              </a:buClr>
              <a:buNone/>
            </a:pPr>
            <a:r>
              <a:rPr lang="ar-SA" sz="3200" b="1" u="sng" kern="1200" dirty="0" smtClean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إذاً لا يشترط </a:t>
            </a:r>
            <a:r>
              <a:rPr lang="ar-SA" sz="3200" b="1" u="sng" kern="1200" dirty="0" err="1" smtClean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تقابض</a:t>
            </a:r>
            <a:r>
              <a:rPr lang="ar-SA" sz="3200" b="1" u="sng" kern="1200" dirty="0" smtClean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 ولا التساوي، ولا يجري في هذه </a:t>
            </a:r>
          </a:p>
          <a:p>
            <a:pPr marL="1009650" lvl="1" indent="-609600">
              <a:lnSpc>
                <a:spcPct val="80000"/>
              </a:lnSpc>
              <a:buClr>
                <a:srgbClr val="B2B2B2"/>
              </a:buClr>
              <a:buNone/>
            </a:pPr>
            <a:r>
              <a:rPr lang="ar-SA" sz="3200" b="1" u="sng" kern="1200" dirty="0" smtClean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المبادلات لا ربا الفضل ولا ربا النسيئة.</a:t>
            </a:r>
            <a:endParaRPr lang="en-US" sz="3200" b="1" u="sng" dirty="0" smtClean="0">
              <a:solidFill>
                <a:srgbClr val="0070C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ar-SA" sz="2800" b="1" u="sng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357158" y="4458158"/>
            <a:ext cx="8429684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DDDDDD"/>
              </a:buClr>
              <a:buSzPct val="80000"/>
            </a:pPr>
            <a:r>
              <a:rPr kumimoji="0" lang="ar-SA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/>
              </a:rPr>
              <a:t>ففي  الحالات الثلاث الأخيرة لا يشترط التساوي ولا </a:t>
            </a:r>
            <a:r>
              <a:rPr kumimoji="0" lang="ar-SA" sz="2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/>
              </a:rPr>
              <a:t>التقابض</a:t>
            </a:r>
            <a:r>
              <a:rPr kumimoji="0" lang="ar-SA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/>
              </a:rPr>
              <a:t> ، بل يجوز التفاضل والتأخير في تسليم أحد </a:t>
            </a:r>
            <a:r>
              <a:rPr kumimoji="0" lang="ar-SA" sz="2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/>
              </a:rPr>
              <a:t>العوضين</a:t>
            </a:r>
            <a:r>
              <a:rPr kumimoji="0" lang="ar-SA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/>
              </a:rPr>
              <a:t> ، فيصح مثلاً شراء السيارة بريالاتٍ بالتقسيط ، ويصح بيع الجوال بجوالين على أن يكون تسليم أحد </a:t>
            </a:r>
            <a:r>
              <a:rPr kumimoji="0" lang="ar-SA" sz="2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/>
              </a:rPr>
              <a:t>العِوضين</a:t>
            </a:r>
            <a:r>
              <a:rPr kumimoji="0" lang="ar-SA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/>
              </a:rPr>
              <a:t> بعد أسبوعٍ مثلاً ، وهكذا.</a:t>
            </a:r>
            <a:endParaRPr kumimoji="0" lang="en-US" sz="2000" b="1" i="0" u="sng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4000" b="1" dirty="0" smtClean="0">
                <a:solidFill>
                  <a:srgbClr val="C00000"/>
                </a:solidFill>
              </a:rPr>
              <a:t>الحكمة من تحريم ربا البيوع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idx="1"/>
          </p:nvPr>
        </p:nvSpPr>
        <p:spPr>
          <a:xfrm>
            <a:off x="684213" y="2220913"/>
            <a:ext cx="7689850" cy="1928812"/>
          </a:xfrm>
          <a:noFill/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ar-SA" sz="2800" b="1" smtClean="0">
                <a:solidFill>
                  <a:srgbClr val="0066FF"/>
                </a:solidFill>
              </a:rPr>
              <a:t>	تحريم ربا البيوع – بنوعيه الفضل والنسيئة من باب سد الذرائع ، ذلك أن ربا الفضل فيه زيادة من غير تأخير ، وربا النسيئة فيه تأخير من دون زيارة ، فقد يكونان ذريعة إلى الوقوع في الربا الأعظم وهو ربا الديون الذي كان يتعامل به أهل الجاهلية.</a:t>
            </a:r>
            <a:endParaRPr lang="en-US" sz="2800" b="1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ar-SA" b="1" dirty="0" smtClean="0">
                <a:solidFill>
                  <a:srgbClr val="C00000"/>
                </a:solidFill>
              </a:rPr>
              <a:t>الفروق بين ربا الديون وربا البيوع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684213" y="3013075"/>
            <a:ext cx="7689850" cy="1928813"/>
          </a:xfrm>
          <a:noFill/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ar-SA" sz="2400" b="1" dirty="0" smtClean="0">
                <a:solidFill>
                  <a:srgbClr val="0066FF"/>
                </a:solidFill>
              </a:rPr>
              <a:t>يختلف ربا البيوع عن ربا الديون في أمرين: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2400" b="1" dirty="0" smtClean="0">
                <a:solidFill>
                  <a:srgbClr val="C00000"/>
                </a:solidFill>
              </a:rPr>
              <a:t>الأول: </a:t>
            </a:r>
            <a:r>
              <a:rPr lang="ar-SA" sz="2400" b="1" dirty="0" smtClean="0">
                <a:solidFill>
                  <a:srgbClr val="0066FF"/>
                </a:solidFill>
              </a:rPr>
              <a:t>أن ربا البيوع محرم تحريم وسائل ، أما ربا الديون فإنه محرم تحريم مقاصد.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2400" b="1" dirty="0" smtClean="0">
                <a:solidFill>
                  <a:srgbClr val="C00000"/>
                </a:solidFill>
              </a:rPr>
              <a:t>الثاني: </a:t>
            </a:r>
            <a:r>
              <a:rPr lang="ar-SA" sz="2400" b="1" dirty="0" smtClean="0">
                <a:solidFill>
                  <a:srgbClr val="0066FF"/>
                </a:solidFill>
              </a:rPr>
              <a:t>أن ربا البيوع لا يجري إلا في الأصناف الستة السابقة وما ألحق </a:t>
            </a:r>
            <a:r>
              <a:rPr lang="ar-SA" sz="2400" b="1" dirty="0" err="1" smtClean="0">
                <a:solidFill>
                  <a:srgbClr val="0066FF"/>
                </a:solidFill>
              </a:rPr>
              <a:t>بها</a:t>
            </a:r>
            <a:r>
              <a:rPr lang="ar-SA" sz="2400" b="1" dirty="0" smtClean="0">
                <a:solidFill>
                  <a:srgbClr val="0066FF"/>
                </a:solidFill>
              </a:rPr>
              <a:t>، أما ربا الديون فإنه يجري في جميع الأموال بإجماع العلماء.</a:t>
            </a:r>
            <a:endParaRPr lang="en-US" sz="2400" b="1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تدرج الرمادي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حفل</Template>
  <TotalTime>87</TotalTime>
  <Words>380</Words>
  <Application>Microsoft Office PowerPoint</Application>
  <PresentationFormat>عرض على الشاشة (3:4)‏</PresentationFormat>
  <Paragraphs>33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Carnival</vt:lpstr>
      <vt:lpstr>قاعدة ربا البيوع</vt:lpstr>
      <vt:lpstr>القاعدة الثانية :</vt:lpstr>
      <vt:lpstr>القاعدة الثالثة :</vt:lpstr>
      <vt:lpstr>القاعدة الخامسة :</vt:lpstr>
      <vt:lpstr>الحكمة من تحريم ربا البيوع</vt:lpstr>
      <vt:lpstr>الفروق بين ربا الديون وربا البيوع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قاعدة ربا البيوع</dc:title>
  <dc:creator>ghamdi</dc:creator>
  <cp:lastModifiedBy>TatweerU</cp:lastModifiedBy>
  <cp:revision>17</cp:revision>
  <dcterms:created xsi:type="dcterms:W3CDTF">2010-10-01T17:26:16Z</dcterms:created>
  <dcterms:modified xsi:type="dcterms:W3CDTF">2010-11-28T04:39:17Z</dcterms:modified>
</cp:coreProperties>
</file>