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6.jpg" ContentType="image/pn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0" r:id="rId4"/>
    <p:sldId id="261" r:id="rId5"/>
    <p:sldId id="262" r:id="rId6"/>
    <p:sldId id="288" r:id="rId7"/>
    <p:sldId id="265" r:id="rId8"/>
    <p:sldId id="289" r:id="rId9"/>
    <p:sldId id="286" r:id="rId10"/>
    <p:sldId id="270" r:id="rId11"/>
    <p:sldId id="276" r:id="rId12"/>
    <p:sldId id="290" r:id="rId13"/>
    <p:sldId id="284" r:id="rId14"/>
    <p:sldId id="291" r:id="rId1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BF67"/>
    <a:srgbClr val="B0CAD9"/>
    <a:srgbClr val="FCD300"/>
    <a:srgbClr val="8FA3AD"/>
    <a:srgbClr val="EBEDEF"/>
    <a:srgbClr val="D1710A"/>
    <a:srgbClr val="F4BC97"/>
    <a:srgbClr val="9CB501"/>
    <a:srgbClr val="00C9D0"/>
    <a:srgbClr val="0906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نمط متوسط 4 - تميي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06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96C9597-B072-4116-82D7-4CA66009F77D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53E6047-073C-42C1-9EF5-635488A889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845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1030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52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6479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5971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06557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311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04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6060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84535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6565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353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5954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5B648-B68B-4AB0-9C20-36C7BA4AEA08}" type="datetimeFigureOut">
              <a:rPr lang="ar-SA" smtClean="0"/>
              <a:t>21/12/41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4D3C7-98F4-4B0B-8DB8-2D1911F5048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836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.me/abd_fegh_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6.jpg"/><Relationship Id="rId7" Type="http://schemas.openxmlformats.org/officeDocument/2006/relationships/image" Target="../media/image29.png"/><Relationship Id="rId12" Type="http://schemas.microsoft.com/office/2007/relationships/hdphoto" Target="../media/hdphoto10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microsoft.com/office/2007/relationships/hdphoto" Target="../media/hdphoto9.wdp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microsoft.com/office/2007/relationships/hdphoto" Target="../media/hdphoto11.wdp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ذو زاويتين مستديرتين في نفس الجانب 10"/>
          <p:cNvSpPr/>
          <p:nvPr/>
        </p:nvSpPr>
        <p:spPr>
          <a:xfrm>
            <a:off x="231531" y="600272"/>
            <a:ext cx="11728937" cy="6257728"/>
          </a:xfrm>
          <a:prstGeom prst="round2Same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5400" b="1" i="0" u="none" strike="noStrike" kern="1200" cap="none" spc="0" normalizeH="0" baseline="0" noProof="0" dirty="0">
              <a:ln>
                <a:noFill/>
              </a:ln>
              <a:solidFill>
                <a:srgbClr val="63CAEB"/>
              </a:solidFill>
              <a:effectLst/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51" y="115828"/>
            <a:ext cx="3095384" cy="1659126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6F2403E1-00C1-4A89-8962-88B8FA4EB546}"/>
              </a:ext>
            </a:extLst>
          </p:cNvPr>
          <p:cNvSpPr/>
          <p:nvPr/>
        </p:nvSpPr>
        <p:spPr>
          <a:xfrm>
            <a:off x="3132189" y="2306118"/>
            <a:ext cx="6342126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ar-SA" sz="72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الاحتكار</a:t>
            </a:r>
          </a:p>
        </p:txBody>
      </p:sp>
      <p:grpSp>
        <p:nvGrpSpPr>
          <p:cNvPr id="9" name="Group 28">
            <a:extLst>
              <a:ext uri="{FF2B5EF4-FFF2-40B4-BE49-F238E27FC236}">
                <a16:creationId xmlns:a16="http://schemas.microsoft.com/office/drawing/2014/main" id="{27587B21-E452-4689-B1D5-E000FACBA025}"/>
              </a:ext>
            </a:extLst>
          </p:cNvPr>
          <p:cNvGrpSpPr/>
          <p:nvPr/>
        </p:nvGrpSpPr>
        <p:grpSpPr>
          <a:xfrm>
            <a:off x="5007109" y="3648411"/>
            <a:ext cx="2592288" cy="180858"/>
            <a:chOff x="5364088" y="1664804"/>
            <a:chExt cx="3096344" cy="216024"/>
          </a:xfrm>
        </p:grpSpPr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497FCCA7-0039-46D0-AA34-304471B02C1B}"/>
                </a:ext>
              </a:extLst>
            </p:cNvPr>
            <p:cNvGrpSpPr/>
            <p:nvPr/>
          </p:nvGrpSpPr>
          <p:grpSpPr>
            <a:xfrm>
              <a:off x="6804248" y="1664804"/>
              <a:ext cx="216024" cy="216024"/>
              <a:chOff x="7740352" y="1772816"/>
              <a:chExt cx="216024" cy="216024"/>
            </a:xfrm>
          </p:grpSpPr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EE00A60D-95DD-4334-BEB2-9AF2A8BF10F1}"/>
                  </a:ext>
                </a:extLst>
              </p:cNvPr>
              <p:cNvSpPr/>
              <p:nvPr/>
            </p:nvSpPr>
            <p:spPr>
              <a:xfrm>
                <a:off x="7740352" y="1772816"/>
                <a:ext cx="216024" cy="216024"/>
              </a:xfrm>
              <a:prstGeom prst="rect">
                <a:avLst/>
              </a:prstGeom>
              <a:noFill/>
              <a:ln w="15875">
                <a:solidFill>
                  <a:srgbClr val="783C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Rectangle 17">
                <a:extLst>
                  <a:ext uri="{FF2B5EF4-FFF2-40B4-BE49-F238E27FC236}">
                    <a16:creationId xmlns:a16="http://schemas.microsoft.com/office/drawing/2014/main" id="{DFEDE37D-58DD-46D5-B717-564C3289EB99}"/>
                  </a:ext>
                </a:extLst>
              </p:cNvPr>
              <p:cNvSpPr/>
              <p:nvPr/>
            </p:nvSpPr>
            <p:spPr>
              <a:xfrm rot="2700000">
                <a:off x="7740352" y="1772816"/>
                <a:ext cx="216024" cy="216024"/>
              </a:xfrm>
              <a:prstGeom prst="rect">
                <a:avLst/>
              </a:prstGeom>
              <a:noFill/>
              <a:ln w="15875">
                <a:solidFill>
                  <a:srgbClr val="783C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" name="Group 24">
              <a:extLst>
                <a:ext uri="{FF2B5EF4-FFF2-40B4-BE49-F238E27FC236}">
                  <a16:creationId xmlns:a16="http://schemas.microsoft.com/office/drawing/2014/main" id="{9ABAB3C5-1563-4FF7-AC9C-539CDCB51594}"/>
                </a:ext>
              </a:extLst>
            </p:cNvPr>
            <p:cNvGrpSpPr/>
            <p:nvPr/>
          </p:nvGrpSpPr>
          <p:grpSpPr>
            <a:xfrm>
              <a:off x="71642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ABCD18E-2E43-42C7-9392-D6FA7DF1BC04}"/>
                  </a:ext>
                </a:extLst>
              </p:cNvPr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2">
                <a:extLst>
                  <a:ext uri="{FF2B5EF4-FFF2-40B4-BE49-F238E27FC236}">
                    <a16:creationId xmlns:a16="http://schemas.microsoft.com/office/drawing/2014/main" id="{AFDE2481-C582-421D-9CC8-DFEDF130460E}"/>
                  </a:ext>
                </a:extLst>
              </p:cNvPr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25">
              <a:extLst>
                <a:ext uri="{FF2B5EF4-FFF2-40B4-BE49-F238E27FC236}">
                  <a16:creationId xmlns:a16="http://schemas.microsoft.com/office/drawing/2014/main" id="{16C20A42-A4B8-40A6-A6AF-C7DE89E1A659}"/>
                </a:ext>
              </a:extLst>
            </p:cNvPr>
            <p:cNvGrpSpPr/>
            <p:nvPr/>
          </p:nvGrpSpPr>
          <p:grpSpPr>
            <a:xfrm flipH="1">
              <a:off x="53640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19" name="Straight Connector 26">
                <a:extLst>
                  <a:ext uri="{FF2B5EF4-FFF2-40B4-BE49-F238E27FC236}">
                    <a16:creationId xmlns:a16="http://schemas.microsoft.com/office/drawing/2014/main" id="{FEACDF71-B682-43C5-B0F1-69FFF8CC8B51}"/>
                  </a:ext>
                </a:extLst>
              </p:cNvPr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27">
                <a:extLst>
                  <a:ext uri="{FF2B5EF4-FFF2-40B4-BE49-F238E27FC236}">
                    <a16:creationId xmlns:a16="http://schemas.microsoft.com/office/drawing/2014/main" id="{01B69A5C-5DCB-4377-8420-6575A1C6754A}"/>
                  </a:ext>
                </a:extLst>
              </p:cNvPr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5" name="صورة 24">
            <a:extLst>
              <a:ext uri="{FF2B5EF4-FFF2-40B4-BE49-F238E27FC236}">
                <a16:creationId xmlns:a16="http://schemas.microsoft.com/office/drawing/2014/main" id="{FCF80D0D-4317-49D9-8A2D-2A9B621537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580" y="238356"/>
            <a:ext cx="1414069" cy="1414069"/>
          </a:xfrm>
          <a:prstGeom prst="rect">
            <a:avLst/>
          </a:prstGeom>
        </p:spPr>
      </p:pic>
      <p:sp>
        <p:nvSpPr>
          <p:cNvPr id="26" name="مستطيل 25">
            <a:extLst>
              <a:ext uri="{FF2B5EF4-FFF2-40B4-BE49-F238E27FC236}">
                <a16:creationId xmlns:a16="http://schemas.microsoft.com/office/drawing/2014/main" id="{61E3073A-7F83-4FC7-B56D-64033B4BF107}"/>
              </a:ext>
            </a:extLst>
          </p:cNvPr>
          <p:cNvSpPr/>
          <p:nvPr/>
        </p:nvSpPr>
        <p:spPr>
          <a:xfrm>
            <a:off x="3699714" y="3829269"/>
            <a:ext cx="53091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ar-SA" sz="3200" b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راجعه وأشرف عليه </a:t>
            </a:r>
          </a:p>
          <a:p>
            <a:pPr lvl="0" algn="ctr"/>
            <a:r>
              <a:rPr lang="ar-SA" sz="3200" b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الأستاذ / عبدالرحمن الشراري.</a:t>
            </a:r>
          </a:p>
          <a:p>
            <a:pPr lvl="0" algn="ctr"/>
            <a:r>
              <a:rPr lang="en-US" sz="3200" b="1">
                <a:solidFill>
                  <a:schemeClr val="bg2">
                    <a:lumMod val="50000"/>
                  </a:schemeClr>
                </a:solidFill>
                <a:latin typeface="+mj-lt"/>
                <a:cs typeface="+mj-cs"/>
                <a:hlinkClick r:id="rId4"/>
              </a:rPr>
              <a:t>http://t.me/abd_fegh_1</a:t>
            </a:r>
            <a:r>
              <a:rPr lang="en-US" sz="3200" b="1">
                <a:solidFill>
                  <a:schemeClr val="bg2">
                    <a:lumMod val="50000"/>
                  </a:schemeClr>
                </a:solidFill>
                <a:latin typeface="+mj-lt"/>
                <a:cs typeface="+mj-cs"/>
              </a:rPr>
              <a:t> </a:t>
            </a:r>
            <a:endParaRPr lang="ar-SA" sz="3200" b="1">
              <a:solidFill>
                <a:schemeClr val="bg2">
                  <a:lumMod val="50000"/>
                </a:schemeClr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7188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1518734"/>
            <a:ext cx="12192000" cy="4185139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36" y="2076854"/>
            <a:ext cx="4486275" cy="3590925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188" y="95515"/>
            <a:ext cx="7315938" cy="731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04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6"/>
          <a:stretch/>
        </p:blipFill>
        <p:spPr>
          <a:xfrm>
            <a:off x="6956367" y="1163781"/>
            <a:ext cx="6259483" cy="5735783"/>
          </a:xfrm>
          <a:prstGeom prst="rect">
            <a:avLst/>
          </a:prstGeom>
        </p:spPr>
      </p:pic>
      <p:sp>
        <p:nvSpPr>
          <p:cNvPr id="4" name="مستطيل ذو زوايا قطرية مستديرة 3"/>
          <p:cNvSpPr/>
          <p:nvPr/>
        </p:nvSpPr>
        <p:spPr>
          <a:xfrm>
            <a:off x="501353" y="6036873"/>
            <a:ext cx="3666787" cy="59711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E2BF6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</a:rPr>
              <a:t>استراتيجية السؤال المعكوس</a:t>
            </a:r>
          </a:p>
        </p:txBody>
      </p:sp>
      <p:sp>
        <p:nvSpPr>
          <p:cNvPr id="5" name="مستطيل ذو زوايا قطرية مستديرة 4"/>
          <p:cNvSpPr/>
          <p:nvPr/>
        </p:nvSpPr>
        <p:spPr>
          <a:xfrm>
            <a:off x="472440" y="3121340"/>
            <a:ext cx="7391400" cy="884600"/>
          </a:xfrm>
          <a:prstGeom prst="round2DiagRect">
            <a:avLst/>
          </a:prstGeom>
          <a:solidFill>
            <a:srgbClr val="E2BF6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Traditional Arabic" panose="02020603050405020304" pitchFamily="18" charset="-78"/>
              </a:rPr>
              <a:t>هو أن يزيد في ثمن السلعة لمن لا يريد شراءها.</a:t>
            </a:r>
          </a:p>
        </p:txBody>
      </p:sp>
      <p:sp>
        <p:nvSpPr>
          <p:cNvPr id="7" name="مستطيل ذو زوايا قطرية مستديرة 6"/>
          <p:cNvSpPr/>
          <p:nvPr/>
        </p:nvSpPr>
        <p:spPr>
          <a:xfrm>
            <a:off x="472440" y="4147930"/>
            <a:ext cx="7391400" cy="1542967"/>
          </a:xfrm>
          <a:prstGeom prst="round2DiagRect">
            <a:avLst/>
          </a:prstGeom>
          <a:solidFill>
            <a:srgbClr val="E2BF6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002060"/>
                </a:solidFill>
                <a:latin typeface="Traditional Arabic" panose="02020603050405020304" pitchFamily="18" charset="-78"/>
              </a:rPr>
              <a:t>لا يثبت الا بأمرين هُما : </a:t>
            </a:r>
          </a:p>
          <a:p>
            <a:pPr algn="ctr"/>
            <a:r>
              <a:rPr lang="ar-SA" sz="2400" b="1" dirty="0">
                <a:solidFill>
                  <a:srgbClr val="002060"/>
                </a:solidFill>
                <a:latin typeface="Traditional Arabic" panose="02020603050405020304" pitchFamily="18" charset="-78"/>
              </a:rPr>
              <a:t>1- أن يكون جاهلاً بالثمن المعتاد</a:t>
            </a:r>
          </a:p>
          <a:p>
            <a:pPr algn="ctr"/>
            <a:r>
              <a:rPr lang="ar-SA" sz="2400" b="1" dirty="0">
                <a:solidFill>
                  <a:srgbClr val="002060"/>
                </a:solidFill>
                <a:latin typeface="Traditional Arabic" panose="02020603050405020304" pitchFamily="18" charset="-78"/>
              </a:rPr>
              <a:t>2- أن يكون الغبن فاحشًا في عرف التجار</a:t>
            </a: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472440" y="1918994"/>
            <a:ext cx="7391400" cy="884600"/>
          </a:xfrm>
          <a:prstGeom prst="round2DiagRect">
            <a:avLst/>
          </a:prstGeom>
          <a:solidFill>
            <a:srgbClr val="E2BF6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Traditional Arabic" panose="02020603050405020304" pitchFamily="18" charset="-78"/>
              </a:rPr>
              <a:t>1- تلقي الركبان. 2- بيع المسترسل. 3- بيع النجش.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646133" y="522569"/>
            <a:ext cx="11012467" cy="707886"/>
          </a:xfrm>
          <a:prstGeom prst="rect">
            <a:avLst/>
          </a:prstGeom>
          <a:solidFill>
            <a:srgbClr val="E2BF67">
              <a:alpha val="41000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من </a:t>
            </a:r>
            <a:r>
              <a:rPr lang="ar-SA" sz="4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ذاكرتك في الدرس السابق ، </a:t>
            </a:r>
            <a:r>
              <a:rPr lang="ar-SA" sz="40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ضعـ/ـي السؤال المُناسب للإجابة </a:t>
            </a:r>
          </a:p>
        </p:txBody>
      </p:sp>
    </p:spTree>
    <p:extLst>
      <p:ext uri="{BB962C8B-B14F-4D97-AF65-F5344CB8AC3E}">
        <p14:creationId xmlns:p14="http://schemas.microsoft.com/office/powerpoint/2010/main" val="276035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908142" y="18532"/>
            <a:ext cx="1128385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ar-SA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عزيزي الطالب/ عزيزتي الطالبة ، املأ/ي الجدوُل التالي:</a:t>
            </a: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666833"/>
              </p:ext>
            </p:extLst>
          </p:nvPr>
        </p:nvGraphicFramePr>
        <p:xfrm>
          <a:off x="693435" y="1034195"/>
          <a:ext cx="8702040" cy="4817965"/>
        </p:xfrm>
        <a:graphic>
          <a:graphicData uri="http://schemas.openxmlformats.org/drawingml/2006/table">
            <a:tbl>
              <a:tblPr rtl="1" firstRow="1" bandRow="1">
                <a:tableStyleId>{0505E3EF-67EA-436B-97B2-0124C06EBD24}</a:tableStyleId>
              </a:tblPr>
              <a:tblGrid>
                <a:gridCol w="2900680">
                  <a:extLst>
                    <a:ext uri="{9D8B030D-6E8A-4147-A177-3AD203B41FA5}">
                      <a16:colId xmlns:a16="http://schemas.microsoft.com/office/drawing/2014/main" val="1140291187"/>
                    </a:ext>
                  </a:extLst>
                </a:gridCol>
                <a:gridCol w="3193967">
                  <a:extLst>
                    <a:ext uri="{9D8B030D-6E8A-4147-A177-3AD203B41FA5}">
                      <a16:colId xmlns:a16="http://schemas.microsoft.com/office/drawing/2014/main" val="1937238201"/>
                    </a:ext>
                  </a:extLst>
                </a:gridCol>
                <a:gridCol w="2607393">
                  <a:extLst>
                    <a:ext uri="{9D8B030D-6E8A-4147-A177-3AD203B41FA5}">
                      <a16:colId xmlns:a16="http://schemas.microsoft.com/office/drawing/2014/main" val="4242538103"/>
                    </a:ext>
                  </a:extLst>
                </a:gridCol>
              </a:tblGrid>
              <a:tr h="963593">
                <a:tc>
                  <a:txBody>
                    <a:bodyPr/>
                    <a:lstStyle/>
                    <a:p>
                      <a:pPr algn="ctr" rtl="1"/>
                      <a:r>
                        <a:rPr lang="ar-SA" sz="3600" u="sng" dirty="0">
                          <a:solidFill>
                            <a:srgbClr val="7030A0"/>
                          </a:solidFill>
                          <a:latin typeface="Traditional Arabic" panose="02020603050405020304" pitchFamily="18" charset="-78"/>
                          <a:cs typeface="+mn-cs"/>
                        </a:rPr>
                        <a:t>ماذا</a:t>
                      </a:r>
                      <a:r>
                        <a:rPr lang="ar-SA" sz="3600" u="sng" baseline="0" dirty="0">
                          <a:solidFill>
                            <a:srgbClr val="7030A0"/>
                          </a:solidFill>
                          <a:latin typeface="Traditional Arabic" panose="02020603050405020304" pitchFamily="18" charset="-78"/>
                          <a:cs typeface="+mn-cs"/>
                        </a:rPr>
                        <a:t> اعرف ؟</a:t>
                      </a:r>
                      <a:endParaRPr lang="ar-SA" sz="3600" b="1" u="sng" dirty="0">
                        <a:solidFill>
                          <a:srgbClr val="7030A0"/>
                        </a:solidFill>
                        <a:latin typeface="Traditional Arabic" panose="02020603050405020304" pitchFamily="18" charset="-78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u="sng" dirty="0">
                          <a:solidFill>
                            <a:srgbClr val="7030A0"/>
                          </a:solidFill>
                          <a:latin typeface="Traditional Arabic" panose="02020603050405020304" pitchFamily="18" charset="-78"/>
                          <a:cs typeface="+mn-cs"/>
                        </a:rPr>
                        <a:t>ماذا</a:t>
                      </a:r>
                      <a:r>
                        <a:rPr lang="ar-SA" sz="3600" u="sng" baseline="0" dirty="0">
                          <a:solidFill>
                            <a:srgbClr val="7030A0"/>
                          </a:solidFill>
                          <a:latin typeface="Traditional Arabic" panose="02020603050405020304" pitchFamily="18" charset="-78"/>
                          <a:cs typeface="+mn-cs"/>
                        </a:rPr>
                        <a:t> أريد أن أعرف؟</a:t>
                      </a:r>
                      <a:endParaRPr lang="ar-SA" sz="3600" b="1" u="sng" dirty="0">
                        <a:solidFill>
                          <a:srgbClr val="7030A0"/>
                        </a:solidFill>
                        <a:latin typeface="Traditional Arabic" panose="02020603050405020304" pitchFamily="18" charset="-78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u="sng" dirty="0">
                          <a:solidFill>
                            <a:srgbClr val="7030A0"/>
                          </a:solidFill>
                          <a:latin typeface="Traditional Arabic" panose="02020603050405020304" pitchFamily="18" charset="-78"/>
                          <a:cs typeface="+mn-cs"/>
                        </a:rPr>
                        <a:t>ماذا تعلمت؟</a:t>
                      </a:r>
                      <a:endParaRPr lang="ar-SA" sz="3600" b="1" u="sng" dirty="0">
                        <a:solidFill>
                          <a:srgbClr val="7030A0"/>
                        </a:solidFill>
                        <a:latin typeface="Traditional Arabic" panose="02020603050405020304" pitchFamily="18" charset="-78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5497894"/>
                  </a:ext>
                </a:extLst>
              </a:tr>
              <a:tr h="963593"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3573859"/>
                  </a:ext>
                </a:extLst>
              </a:tr>
              <a:tr h="963593">
                <a:tc>
                  <a:txBody>
                    <a:bodyPr/>
                    <a:lstStyle/>
                    <a:p>
                      <a:pPr algn="ctr" rtl="1"/>
                      <a:endParaRPr lang="ar-SA" sz="4000" b="1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3343243"/>
                  </a:ext>
                </a:extLst>
              </a:tr>
              <a:tr h="963593">
                <a:tc>
                  <a:txBody>
                    <a:bodyPr/>
                    <a:lstStyle/>
                    <a:p>
                      <a:pPr algn="ctr" rtl="1"/>
                      <a:endParaRPr lang="ar-SA" sz="4000" b="1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089777"/>
                  </a:ext>
                </a:extLst>
              </a:tr>
              <a:tr h="963593">
                <a:tc>
                  <a:txBody>
                    <a:bodyPr/>
                    <a:lstStyle/>
                    <a:p>
                      <a:pPr algn="ctr" rtl="1"/>
                      <a:endParaRPr lang="ar-SA" sz="4000" b="1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3559083"/>
                  </a:ext>
                </a:extLst>
              </a:tr>
            </a:tbl>
          </a:graphicData>
        </a:graphic>
      </p:graphicFrame>
      <p:sp>
        <p:nvSpPr>
          <p:cNvPr id="5" name="مستطيل ذو زوايا قطرية مستديرة 4"/>
          <p:cNvSpPr/>
          <p:nvPr/>
        </p:nvSpPr>
        <p:spPr>
          <a:xfrm>
            <a:off x="24064" y="6260885"/>
            <a:ext cx="3241312" cy="529391"/>
          </a:xfrm>
          <a:prstGeom prst="round2DiagRect">
            <a:avLst/>
          </a:prstGeom>
          <a:solidFill>
            <a:srgbClr val="B0CAD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</a:rPr>
              <a:t>استراتيجية جدول التعلم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726" y="2987039"/>
            <a:ext cx="3456274" cy="30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0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82236" y="3797490"/>
            <a:ext cx="4006225" cy="2123658"/>
          </a:xfrm>
          <a:prstGeom prst="rect">
            <a:avLst/>
          </a:prstGeom>
          <a:ln>
            <a:solidFill>
              <a:srgbClr val="E2BF6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عبر/ي عن الصورة </a:t>
            </a:r>
          </a:p>
          <a:p>
            <a:pPr algn="ctr"/>
            <a:r>
              <a:rPr lang="ar-SA" sz="44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و استنبط/ي معنى </a:t>
            </a:r>
          </a:p>
          <a:p>
            <a:pPr algn="ctr"/>
            <a:r>
              <a:rPr lang="ar-SA" sz="44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الاحتكار الاصطلاحي:</a:t>
            </a:r>
          </a:p>
        </p:txBody>
      </p:sp>
      <p:pic>
        <p:nvPicPr>
          <p:cNvPr id="1028" name="Picture 4" descr="احتكار الكمّامات">
            <a:extLst>
              <a:ext uri="{FF2B5EF4-FFF2-40B4-BE49-F238E27FC236}">
                <a16:creationId xmlns:a16="http://schemas.microsoft.com/office/drawing/2014/main" id="{1EABD2D4-441E-4B48-A9D2-C90CC0112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137" y="931425"/>
            <a:ext cx="7134225" cy="4752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F4D445FE-E8DE-43C2-96A7-9159D8DC6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32" y="368490"/>
            <a:ext cx="3411610" cy="341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7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9BB2063F-5177-4CC6-A873-00645A74B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428" y="704547"/>
            <a:ext cx="6078588" cy="4021220"/>
          </a:xfrm>
          <a:prstGeom prst="rect">
            <a:avLst/>
          </a:prstGeom>
        </p:spPr>
      </p:pic>
      <p:sp>
        <p:nvSpPr>
          <p:cNvPr id="4" name="سهم: خماسي 3"/>
          <p:cNvSpPr/>
          <p:nvPr/>
        </p:nvSpPr>
        <p:spPr>
          <a:xfrm flipH="1">
            <a:off x="8577049" y="457942"/>
            <a:ext cx="3614951" cy="769441"/>
          </a:xfrm>
          <a:prstGeom prst="homePlate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اذًا الاحتكار هو :</a:t>
            </a:r>
            <a:endParaRPr lang="ar-SA" sz="4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9853FB97-EAAE-4102-A305-EE5618A4D9E5}"/>
              </a:ext>
            </a:extLst>
          </p:cNvPr>
          <p:cNvSpPr/>
          <p:nvPr/>
        </p:nvSpPr>
        <p:spPr>
          <a:xfrm>
            <a:off x="3128666" y="2092955"/>
            <a:ext cx="514185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حبس السلعة عن الناس مع حاجتهم اليها، ليزداد الطلب عليها ثم بيعها بسعر مرتفع.</a:t>
            </a:r>
          </a:p>
          <a:p>
            <a:pPr algn="ctr"/>
            <a:endParaRPr lang="ar-SA" sz="36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0659122-D4F2-42EC-961A-53E128BB56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22347" y="3364297"/>
            <a:ext cx="3996157" cy="3996157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5DAAB0B-14D4-4DDE-BD21-7F2D908E1F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934" y="4440228"/>
            <a:ext cx="2469668" cy="2469668"/>
          </a:xfrm>
          <a:prstGeom prst="rect">
            <a:avLst/>
          </a:prstGeom>
        </p:spPr>
      </p:pic>
      <p:pic>
        <p:nvPicPr>
          <p:cNvPr id="8" name="صورة 7" descr="صورة تحتوي على داخلي, منضدة, كوب, جالس&#10;&#10;تم إنشاء الوصف تلقائياً">
            <a:extLst>
              <a:ext uri="{FF2B5EF4-FFF2-40B4-BE49-F238E27FC236}">
                <a16:creationId xmlns:a16="http://schemas.microsoft.com/office/drawing/2014/main" id="{CFC9B2DB-EEB3-4985-B04A-4CC30189A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183" y="2715157"/>
            <a:ext cx="2266321" cy="2266321"/>
          </a:xfrm>
          <a:prstGeom prst="rect">
            <a:avLst/>
          </a:prstGeom>
        </p:spPr>
      </p:pic>
      <p:pic>
        <p:nvPicPr>
          <p:cNvPr id="4098" name="Picture 2" descr="حكم طلب زيادة الاسعار بعد الاتفاق الاولي">
            <a:extLst>
              <a:ext uri="{FF2B5EF4-FFF2-40B4-BE49-F238E27FC236}">
                <a16:creationId xmlns:a16="http://schemas.microsoft.com/office/drawing/2014/main" id="{9A733007-3922-44C9-916B-EE3B1CB94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13869" y="2257506"/>
            <a:ext cx="5922116" cy="544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26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مستطيل ذو زوايا قطرية مستديرة 12"/>
          <p:cNvSpPr/>
          <p:nvPr/>
        </p:nvSpPr>
        <p:spPr>
          <a:xfrm>
            <a:off x="1655094" y="2637183"/>
            <a:ext cx="4387897" cy="1693447"/>
          </a:xfrm>
          <a:prstGeom prst="round2DiagRect">
            <a:avLst/>
          </a:prstGeom>
          <a:solidFill>
            <a:srgbClr val="E2BF67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1979606" y="874768"/>
            <a:ext cx="9623148" cy="83099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من خلال الحديث التالي استنبط/ي حُكم الاحتكار:</a:t>
            </a:r>
          </a:p>
        </p:txBody>
      </p:sp>
      <p:sp>
        <p:nvSpPr>
          <p:cNvPr id="15" name="مستطيل ذو زوايا قطرية مستديرة 14"/>
          <p:cNvSpPr/>
          <p:nvPr/>
        </p:nvSpPr>
        <p:spPr>
          <a:xfrm>
            <a:off x="1721811" y="2706846"/>
            <a:ext cx="4246183" cy="1581129"/>
          </a:xfrm>
          <a:prstGeom prst="round2Diag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7"/>
          <a:stretch/>
        </p:blipFill>
        <p:spPr>
          <a:xfrm>
            <a:off x="989375" y="1807605"/>
            <a:ext cx="2188807" cy="2417993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F1C3B9A-9905-422E-8C83-F2BE6823E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4900" l="1807" r="94940">
                        <a14:foregroundMark x1="78795" y1="4000" x2="78795" y2="4000"/>
                        <a14:foregroundMark x1="93494" y1="4900" x2="22289" y2="7500"/>
                        <a14:foregroundMark x1="22289" y1="7500" x2="8675" y2="18800"/>
                        <a14:foregroundMark x1="4075" y1="49600" x2="3508" y2="53398"/>
                        <a14:foregroundMark x1="4571" y1="46281" x2="4075" y2="49600"/>
                        <a14:foregroundMark x1="8675" y1="18800" x2="4702" y2="45402"/>
                        <a14:foregroundMark x1="4185" y1="56087" x2="18916" y2="88500"/>
                        <a14:foregroundMark x1="18916" y1="88500" x2="40482" y2="97800"/>
                        <a14:foregroundMark x1="46319" y1="97983" x2="59639" y2="98400"/>
                        <a14:foregroundMark x1="59639" y1="98400" x2="77711" y2="84000"/>
                        <a14:foregroundMark x1="94214" y1="35200" x2="94420" y2="34591"/>
                        <a14:foregroundMark x1="77711" y1="84000" x2="94214" y2="35200"/>
                        <a14:foregroundMark x1="95060" y1="31644" x2="95060" y2="31000"/>
                        <a14:foregroundMark x1="63614" y1="5300" x2="19880" y2="8800"/>
                        <a14:foregroundMark x1="19880" y1="8800" x2="42892" y2="7000"/>
                        <a14:foregroundMark x1="42892" y1="7000" x2="88313" y2="12500"/>
                        <a14:foregroundMark x1="88313" y1="12500" x2="91928" y2="11800"/>
                        <a14:foregroundMark x1="16506" y1="4500" x2="16506" y2="4500"/>
                        <a14:foregroundMark x1="12771" y1="7900" x2="12771" y2="7900"/>
                        <a14:foregroundMark x1="12771" y1="7900" x2="12771" y2="7900"/>
                        <a14:foregroundMark x1="12771" y1="7900" x2="12771" y2="7900"/>
                        <a14:foregroundMark x1="8072" y1="6200" x2="24819" y2="7500"/>
                        <a14:foregroundMark x1="8675" y1="7500" x2="28313" y2="6500"/>
                        <a14:foregroundMark x1="28313" y1="6500" x2="33253" y2="7500"/>
                        <a14:foregroundMark x1="8072" y1="4900" x2="6988" y2="16200"/>
                        <a14:foregroundMark x1="11807" y1="93600" x2="36747" y2="92700"/>
                        <a14:foregroundMark x1="36747" y1="92700" x2="62410" y2="92700"/>
                        <a14:foregroundMark x1="62410" y1="92700" x2="82651" y2="92300"/>
                        <a14:foregroundMark x1="82651" y1="92300" x2="93976" y2="92300"/>
                        <a14:foregroundMark x1="87711" y1="90500" x2="92410" y2="94900"/>
                        <a14:foregroundMark x1="81928" y1="94900" x2="81928" y2="94900"/>
                        <a14:foregroundMark x1="10241" y1="92700" x2="1807" y2="89700"/>
                        <a14:backgroundMark x1="5542" y1="49600" x2="5542" y2="49600"/>
                        <a14:backgroundMark x1="95181" y1="32700" x2="95181" y2="32700"/>
                        <a14:backgroundMark x1="93253" y1="33000" x2="95783" y2="33200"/>
                        <a14:backgroundMark x1="6627" y1="53900" x2="4578" y2="45100"/>
                        <a14:backgroundMark x1="4578" y1="45100" x2="5181" y2="42800"/>
                        <a14:backgroundMark x1="3494" y1="53400" x2="4096" y2="56100"/>
                        <a14:backgroundMark x1="94337" y1="35200" x2="94337" y2="35200"/>
                        <a14:backgroundMark x1="46867" y1="98800" x2="40482" y2="97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470" y="2141007"/>
            <a:ext cx="3806155" cy="3842225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6407D99-1A82-44FD-BF4C-1FA4383AFE2A}"/>
              </a:ext>
            </a:extLst>
          </p:cNvPr>
          <p:cNvSpPr txBox="1"/>
          <p:nvPr/>
        </p:nvSpPr>
        <p:spPr>
          <a:xfrm>
            <a:off x="7660109" y="3127480"/>
            <a:ext cx="32788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Amiri"/>
              </a:rPr>
              <a:t>قال رسول الله صلى الله عليه وسلم:</a:t>
            </a:r>
          </a:p>
          <a:p>
            <a:pPr algn="ctr"/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Amiri"/>
              </a:rPr>
              <a:t>{</a:t>
            </a:r>
            <a:r>
              <a:rPr lang="ar-SA" sz="3200" b="1" i="0" dirty="0">
                <a:solidFill>
                  <a:schemeClr val="accent2">
                    <a:lumMod val="50000"/>
                  </a:schemeClr>
                </a:solidFill>
                <a:effectLst/>
                <a:latin typeface="Amiri"/>
              </a:rPr>
              <a:t>لا يحتكِرُ إلَّا خاطِئٌ}</a:t>
            </a:r>
          </a:p>
        </p:txBody>
      </p:sp>
      <p:pic>
        <p:nvPicPr>
          <p:cNvPr id="7" name="صورة 6" descr="صورة تحتوي على رسم, فاكهة&#10;&#10;تم إنشاء الوصف تلقائياً">
            <a:extLst>
              <a:ext uri="{FF2B5EF4-FFF2-40B4-BE49-F238E27FC236}">
                <a16:creationId xmlns:a16="http://schemas.microsoft.com/office/drawing/2014/main" id="{977B0FB6-42D7-4D5C-AF56-8E958B43EE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74740" y1="23674" x2="72439" y2="71791"/>
                        <a14:foregroundMark x1="72439" y1="71791" x2="72439" y2="71791"/>
                        <a14:foregroundMark x1="66970" y1="50730" x2="66970" y2="50730"/>
                        <a14:foregroundMark x1="71311" y1="45734" x2="80208" y2="50730"/>
                        <a14:foregroundMark x1="65842" y1="39739" x2="65842" y2="39739"/>
                        <a14:foregroundMark x1="63976" y1="39047" x2="63976" y2="39047"/>
                        <a14:foregroundMark x1="64540" y1="34743" x2="65278" y2="50423"/>
                        <a14:foregroundMark x1="78863" y1="35742" x2="81337" y2="52729"/>
                        <a14:foregroundMark x1="80382" y1="53728" x2="77778" y2="65104"/>
                        <a14:foregroundMark x1="77778" y1="65104" x2="78516" y2="684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66" t="11910" r="7541" b="16163"/>
          <a:stretch/>
        </p:blipFill>
        <p:spPr>
          <a:xfrm>
            <a:off x="10173570" y="4572465"/>
            <a:ext cx="1530827" cy="1535442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75CD4A91-CC16-4B6B-88A6-490AE1656A5E}"/>
              </a:ext>
            </a:extLst>
          </p:cNvPr>
          <p:cNvSpPr/>
          <p:nvPr/>
        </p:nvSpPr>
        <p:spPr>
          <a:xfrm>
            <a:off x="1853631" y="3009324"/>
            <a:ext cx="424618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التحريم.</a:t>
            </a:r>
          </a:p>
        </p:txBody>
      </p:sp>
      <p:sp>
        <p:nvSpPr>
          <p:cNvPr id="2" name="مستطيل ذو زوايا قطرية مستديرة 3">
            <a:extLst>
              <a:ext uri="{FF2B5EF4-FFF2-40B4-BE49-F238E27FC236}">
                <a16:creationId xmlns:a16="http://schemas.microsoft.com/office/drawing/2014/main" id="{6EE546C5-96D6-44AC-9E92-54CA34D09B5A}"/>
              </a:ext>
            </a:extLst>
          </p:cNvPr>
          <p:cNvSpPr/>
          <p:nvPr/>
        </p:nvSpPr>
        <p:spPr>
          <a:xfrm>
            <a:off x="501353" y="6036873"/>
            <a:ext cx="2783205" cy="59711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E2BF6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</a:rPr>
              <a:t>مهارة الاستنباط</a:t>
            </a:r>
          </a:p>
        </p:txBody>
      </p:sp>
    </p:spTree>
    <p:extLst>
      <p:ext uri="{BB962C8B-B14F-4D97-AF65-F5344CB8AC3E}">
        <p14:creationId xmlns:p14="http://schemas.microsoft.com/office/powerpoint/2010/main" val="136430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C1835A53-AEA6-4CBB-B55F-B9A0757C0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44" b="99805" l="9961" r="91797">
                        <a14:foregroundMark x1="73047" y1="11719" x2="73047" y2="11719"/>
                        <a14:foregroundMark x1="72852" y1="11719" x2="43750" y2="40234"/>
                        <a14:foregroundMark x1="44141" y1="7031" x2="44141" y2="7031"/>
                        <a14:foregroundMark x1="47266" y1="2539" x2="55664" y2="9180"/>
                        <a14:foregroundMark x1="55664" y1="9180" x2="60547" y2="18164"/>
                        <a14:foregroundMark x1="60547" y1="18164" x2="76563" y2="32031"/>
                        <a14:foregroundMark x1="76563" y1="32031" x2="50000" y2="38281"/>
                        <a14:foregroundMark x1="50000" y1="38281" x2="36914" y2="34570"/>
                        <a14:foregroundMark x1="36914" y1="34570" x2="28906" y2="27148"/>
                        <a14:foregroundMark x1="28906" y1="27148" x2="25000" y2="20313"/>
                        <a14:foregroundMark x1="47656" y1="7422" x2="73242" y2="11523"/>
                        <a14:foregroundMark x1="73242" y1="11523" x2="84570" y2="10156"/>
                        <a14:foregroundMark x1="84570" y1="10156" x2="91797" y2="17383"/>
                        <a14:foregroundMark x1="91797" y1="17383" x2="87109" y2="58984"/>
                        <a14:foregroundMark x1="87109" y1="58984" x2="80859" y2="68359"/>
                        <a14:foregroundMark x1="80859" y1="68359" x2="10938" y2="65430"/>
                        <a14:foregroundMark x1="10938" y1="65430" x2="10938" y2="14844"/>
                        <a14:foregroundMark x1="10938" y1="14844" x2="18750" y2="7813"/>
                        <a14:foregroundMark x1="18750" y1="7813" x2="33398" y2="8398"/>
                        <a14:foregroundMark x1="33398" y1="8398" x2="55078" y2="6055"/>
                        <a14:foregroundMark x1="51563" y1="99805" x2="50391" y2="99219"/>
                        <a14:foregroundMark x1="47070" y1="97656" x2="47070" y2="9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645" y="2227544"/>
            <a:ext cx="4630456" cy="4630456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4384CB41-0667-40AA-84EC-12E700F7E96F}"/>
              </a:ext>
            </a:extLst>
          </p:cNvPr>
          <p:cNvSpPr/>
          <p:nvPr/>
        </p:nvSpPr>
        <p:spPr>
          <a:xfrm>
            <a:off x="6033963" y="2825669"/>
            <a:ext cx="396981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>
                <a:ln w="0"/>
                <a:solidFill>
                  <a:srgbClr val="D1710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بيّن/ي الآثار السلبية المُترتبة على </a:t>
            </a:r>
            <a:r>
              <a:rPr lang="ar-SA" sz="3600" b="1">
                <a:ln w="0"/>
                <a:solidFill>
                  <a:srgbClr val="D1710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الاحتكار لمعرفة الحكمة  من التحريم:</a:t>
            </a:r>
            <a:endParaRPr lang="ar-SA" sz="3600" b="1" cap="none" spc="0" dirty="0">
              <a:ln w="0"/>
              <a:solidFill>
                <a:srgbClr val="D1710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صورة 16" descr="صورة تحتوي على طعام, المصباح&#10;&#10;تم إنشاء الوصف تلقائياً">
            <a:extLst>
              <a:ext uri="{FF2B5EF4-FFF2-40B4-BE49-F238E27FC236}">
                <a16:creationId xmlns:a16="http://schemas.microsoft.com/office/drawing/2014/main" id="{F03DAA6D-7BB4-4666-BC94-A13EF957CB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536" y="2612176"/>
            <a:ext cx="3534402" cy="4644982"/>
          </a:xfrm>
          <a:prstGeom prst="rect">
            <a:avLst/>
          </a:prstGeom>
        </p:spPr>
      </p:pic>
      <p:sp>
        <p:nvSpPr>
          <p:cNvPr id="18" name="مستطيل 17">
            <a:extLst>
              <a:ext uri="{FF2B5EF4-FFF2-40B4-BE49-F238E27FC236}">
                <a16:creationId xmlns:a16="http://schemas.microsoft.com/office/drawing/2014/main" id="{8C485DBF-DA3A-4650-AFDA-B9B0DBBC7CCD}"/>
              </a:ext>
            </a:extLst>
          </p:cNvPr>
          <p:cNvSpPr/>
          <p:nvPr/>
        </p:nvSpPr>
        <p:spPr>
          <a:xfrm>
            <a:off x="8110330" y="463826"/>
            <a:ext cx="3273287" cy="1364560"/>
          </a:xfrm>
          <a:prstGeom prst="rect">
            <a:avLst/>
          </a:prstGeom>
          <a:solidFill>
            <a:srgbClr val="EBEDEF"/>
          </a:solidFill>
          <a:ln w="38100">
            <a:solidFill>
              <a:srgbClr val="8FA3AD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002060"/>
                </a:solidFill>
              </a:rPr>
              <a:t>1- تضرر الناس رغم وجودها .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ADBB38B4-8258-446A-A9A4-9D5D171B39FC}"/>
              </a:ext>
            </a:extLst>
          </p:cNvPr>
          <p:cNvSpPr/>
          <p:nvPr/>
        </p:nvSpPr>
        <p:spPr>
          <a:xfrm>
            <a:off x="4459356" y="463826"/>
            <a:ext cx="3273287" cy="1364560"/>
          </a:xfrm>
          <a:prstGeom prst="rect">
            <a:avLst/>
          </a:prstGeom>
          <a:solidFill>
            <a:srgbClr val="EBEDEF"/>
          </a:solidFill>
          <a:ln w="38100">
            <a:solidFill>
              <a:srgbClr val="8FA3AD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002060"/>
                </a:solidFill>
              </a:rPr>
              <a:t>2- عدم قدرة الفقراء المُحتاجين اليها على شرائها عند ارتفاع ثمنها.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A7D80AF5-53F1-48A3-8D98-E6B06F2DF0AC}"/>
              </a:ext>
            </a:extLst>
          </p:cNvPr>
          <p:cNvSpPr/>
          <p:nvPr/>
        </p:nvSpPr>
        <p:spPr>
          <a:xfrm>
            <a:off x="1857899" y="2267798"/>
            <a:ext cx="3273287" cy="1364560"/>
          </a:xfrm>
          <a:prstGeom prst="rect">
            <a:avLst/>
          </a:prstGeom>
          <a:solidFill>
            <a:srgbClr val="EBEDEF"/>
          </a:solidFill>
          <a:ln w="38100">
            <a:solidFill>
              <a:srgbClr val="8FA3AD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002060"/>
                </a:solidFill>
              </a:rPr>
              <a:t>3- تفشي الطمع والجشع عند التجار.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EB77D963-937F-471C-8657-ED824842133C}"/>
              </a:ext>
            </a:extLst>
          </p:cNvPr>
          <p:cNvSpPr/>
          <p:nvPr/>
        </p:nvSpPr>
        <p:spPr>
          <a:xfrm>
            <a:off x="1857899" y="4071770"/>
            <a:ext cx="3273287" cy="1364560"/>
          </a:xfrm>
          <a:prstGeom prst="rect">
            <a:avLst/>
          </a:prstGeom>
          <a:solidFill>
            <a:srgbClr val="EBEDEF"/>
          </a:solidFill>
          <a:ln w="38100">
            <a:solidFill>
              <a:srgbClr val="8FA3AD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rgbClr val="002060"/>
                </a:solidFill>
              </a:rPr>
              <a:t>4- ضعف ترابط المسلمين.</a:t>
            </a:r>
          </a:p>
        </p:txBody>
      </p:sp>
      <p:pic>
        <p:nvPicPr>
          <p:cNvPr id="30" name="صورة 29">
            <a:extLst>
              <a:ext uri="{FF2B5EF4-FFF2-40B4-BE49-F238E27FC236}">
                <a16:creationId xmlns:a16="http://schemas.microsoft.com/office/drawing/2014/main" id="{AF0F472B-9D53-4885-8EE6-10224A5C61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37" y="379151"/>
            <a:ext cx="1713275" cy="1713275"/>
          </a:xfrm>
          <a:prstGeom prst="rect">
            <a:avLst/>
          </a:prstGeom>
        </p:spPr>
      </p:pic>
      <p:sp>
        <p:nvSpPr>
          <p:cNvPr id="2" name="مستطيل ذو زوايا قطرية مستديرة 3">
            <a:extLst>
              <a:ext uri="{FF2B5EF4-FFF2-40B4-BE49-F238E27FC236}">
                <a16:creationId xmlns:a16="http://schemas.microsoft.com/office/drawing/2014/main" id="{EBCC7974-D94A-42DD-BF90-42057897013B}"/>
              </a:ext>
            </a:extLst>
          </p:cNvPr>
          <p:cNvSpPr/>
          <p:nvPr/>
        </p:nvSpPr>
        <p:spPr>
          <a:xfrm>
            <a:off x="501353" y="6036873"/>
            <a:ext cx="2592367" cy="59711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E2BF6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</a:rPr>
              <a:t>التحليل المنطقي</a:t>
            </a:r>
          </a:p>
        </p:txBody>
      </p:sp>
    </p:spTree>
    <p:extLst>
      <p:ext uri="{BB962C8B-B14F-4D97-AF65-F5344CB8AC3E}">
        <p14:creationId xmlns:p14="http://schemas.microsoft.com/office/powerpoint/2010/main" val="266469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6F442567-9067-44BC-A5DC-0438950CE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392">
            <a:off x="2920999" y="1311077"/>
            <a:ext cx="6350000" cy="6858000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554404E2-18DE-4F01-9458-7131F29B560B}"/>
              </a:ext>
            </a:extLst>
          </p:cNvPr>
          <p:cNvSpPr txBox="1"/>
          <p:nvPr/>
        </p:nvSpPr>
        <p:spPr>
          <a:xfrm>
            <a:off x="3518720" y="271434"/>
            <a:ext cx="6093724" cy="1077218"/>
          </a:xfrm>
          <a:prstGeom prst="rect">
            <a:avLst/>
          </a:prstGeom>
          <a:solidFill>
            <a:schemeClr val="bg1"/>
          </a:solidFill>
          <a:ln>
            <a:solidFill>
              <a:srgbClr val="E2BF6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SA" sz="3200" b="1" i="0" dirty="0">
                <a:solidFill>
                  <a:srgbClr val="333333"/>
                </a:solidFill>
                <a:effectLst/>
                <a:latin typeface="Droid Arabic Naskh"/>
              </a:rPr>
              <a:t>قال النبي ﷺ: {</a:t>
            </a:r>
            <a:r>
              <a:rPr lang="ar-SA" sz="3200" b="1" i="0" dirty="0">
                <a:solidFill>
                  <a:srgbClr val="2A8853"/>
                </a:solidFill>
                <a:effectLst/>
                <a:latin typeface="Droid Arabic Naskh"/>
              </a:rPr>
              <a:t>من سئل عن علم فكتمه ألجمه الله يوم القيامة بلجام من نار</a:t>
            </a:r>
            <a:r>
              <a:rPr lang="ar-SA" sz="3200" b="1" dirty="0">
                <a:solidFill>
                  <a:srgbClr val="333333"/>
                </a:solidFill>
                <a:latin typeface="Droid Arabic Naskh"/>
              </a:rPr>
              <a:t>}</a:t>
            </a:r>
            <a:endParaRPr lang="ar-SA" sz="3200" b="1" dirty="0"/>
          </a:p>
        </p:txBody>
      </p:sp>
      <p:pic>
        <p:nvPicPr>
          <p:cNvPr id="6" name="صورة 5" descr="صورة تحتوي على لعبة, رسم&#10;&#10;تم إنشاء الوصف تلقائياً">
            <a:extLst>
              <a:ext uri="{FF2B5EF4-FFF2-40B4-BE49-F238E27FC236}">
                <a16:creationId xmlns:a16="http://schemas.microsoft.com/office/drawing/2014/main" id="{F3CAAC11-6BD7-431A-B4C9-EE28B63CA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75" b="94313" l="9993" r="89716">
                        <a14:foregroundMark x1="80744" y1="90563" x2="80744" y2="90563"/>
                        <a14:foregroundMark x1="48651" y1="92125" x2="48651" y2="92125"/>
                        <a14:foregroundMark x1="80233" y1="93750" x2="70970" y2="89375"/>
                        <a14:foregroundMark x1="41503" y1="9375" x2="41503" y2="9375"/>
                        <a14:foregroundMark x1="25894" y1="7563" x2="25894" y2="7563"/>
                        <a14:foregroundMark x1="22903" y1="7563" x2="22903" y2="7563"/>
                        <a14:foregroundMark x1="10357" y1="18125" x2="10357" y2="18125"/>
                        <a14:foregroundMark x1="13129" y1="31625" x2="13129" y2="31625"/>
                        <a14:foregroundMark x1="42378" y1="3375" x2="42378" y2="3375"/>
                        <a14:foregroundMark x1="43545" y1="93313" x2="43545" y2="93313"/>
                        <a14:foregroundMark x1="44055" y1="94313" x2="44055" y2="94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444" y="3267351"/>
            <a:ext cx="2579556" cy="3010422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3B40E71E-7C6F-4526-AFCE-85231565E640}"/>
              </a:ext>
            </a:extLst>
          </p:cNvPr>
          <p:cNvSpPr/>
          <p:nvPr/>
        </p:nvSpPr>
        <p:spPr>
          <a:xfrm>
            <a:off x="2876396" y="1377412"/>
            <a:ext cx="7443792" cy="584775"/>
          </a:xfrm>
          <a:prstGeom prst="rect">
            <a:avLst/>
          </a:prstGeom>
          <a:ln>
            <a:solidFill>
              <a:srgbClr val="E2BF67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هو الرابط بين الحديث الشريف ومعنى الاحتكار؟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97B076C1-CCFB-4BF6-AAEC-07710D797292}"/>
              </a:ext>
            </a:extLst>
          </p:cNvPr>
          <p:cNvSpPr/>
          <p:nvPr/>
        </p:nvSpPr>
        <p:spPr>
          <a:xfrm>
            <a:off x="4625399" y="3197281"/>
            <a:ext cx="352868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تحريم كتم العلم .</a:t>
            </a:r>
          </a:p>
          <a:p>
            <a:pPr algn="ctr"/>
            <a:r>
              <a:rPr lang="ar-SA" sz="3200" b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تحريم احتكار احتياج الناس .</a:t>
            </a:r>
          </a:p>
          <a:p>
            <a:pPr algn="ctr"/>
            <a:r>
              <a:rPr lang="ar-SA" sz="3200" b="1" cap="none" spc="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الرابط </a:t>
            </a:r>
            <a:r>
              <a:rPr lang="ar-SA" sz="3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{ تحريم حبس ما فيه منفعة للناس }</a:t>
            </a:r>
          </a:p>
        </p:txBody>
      </p:sp>
      <p:sp>
        <p:nvSpPr>
          <p:cNvPr id="2" name="مستطيل ذو زوايا قطرية مستديرة 3">
            <a:extLst>
              <a:ext uri="{FF2B5EF4-FFF2-40B4-BE49-F238E27FC236}">
                <a16:creationId xmlns:a16="http://schemas.microsoft.com/office/drawing/2014/main" id="{BD89DF9C-5920-40BE-BFF5-461F0D335168}"/>
              </a:ext>
            </a:extLst>
          </p:cNvPr>
          <p:cNvSpPr/>
          <p:nvPr/>
        </p:nvSpPr>
        <p:spPr>
          <a:xfrm>
            <a:off x="501353" y="6036873"/>
            <a:ext cx="2552141" cy="597115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E2BF6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</a:rPr>
              <a:t>الربط الذكي</a:t>
            </a:r>
          </a:p>
        </p:txBody>
      </p:sp>
    </p:spTree>
    <p:extLst>
      <p:ext uri="{BB962C8B-B14F-4D97-AF65-F5344CB8AC3E}">
        <p14:creationId xmlns:p14="http://schemas.microsoft.com/office/powerpoint/2010/main" val="4272043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9">
            <a:extLst>
              <a:ext uri="{FF2B5EF4-FFF2-40B4-BE49-F238E27FC236}">
                <a16:creationId xmlns:a16="http://schemas.microsoft.com/office/drawing/2014/main" id="{627810C8-F39A-427A-A65A-DE785FED0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12317"/>
              </p:ext>
            </p:extLst>
          </p:nvPr>
        </p:nvGraphicFramePr>
        <p:xfrm>
          <a:off x="1948069" y="2117550"/>
          <a:ext cx="9104244" cy="3594138"/>
        </p:xfrm>
        <a:graphic>
          <a:graphicData uri="http://schemas.openxmlformats.org/drawingml/2006/table">
            <a:tbl>
              <a:tblPr rtl="1" firstRow="1" bandRow="1">
                <a:tableStyleId>{0505E3EF-67EA-436B-97B2-0124C06EBD24}</a:tableStyleId>
              </a:tblPr>
              <a:tblGrid>
                <a:gridCol w="4552122">
                  <a:extLst>
                    <a:ext uri="{9D8B030D-6E8A-4147-A177-3AD203B41FA5}">
                      <a16:colId xmlns:a16="http://schemas.microsoft.com/office/drawing/2014/main" val="1257226650"/>
                    </a:ext>
                  </a:extLst>
                </a:gridCol>
                <a:gridCol w="4552122">
                  <a:extLst>
                    <a:ext uri="{9D8B030D-6E8A-4147-A177-3AD203B41FA5}">
                      <a16:colId xmlns:a16="http://schemas.microsoft.com/office/drawing/2014/main" val="523714096"/>
                    </a:ext>
                  </a:extLst>
                </a:gridCol>
              </a:tblGrid>
              <a:tr h="1198046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solidFill>
                            <a:srgbClr val="002060"/>
                          </a:solidFill>
                          <a:highlight>
                            <a:srgbClr val="FCD300"/>
                          </a:highlight>
                        </a:rPr>
                        <a:t>النتيجة: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solidFill>
                            <a:srgbClr val="002060"/>
                          </a:solidFill>
                          <a:highlight>
                            <a:srgbClr val="FCD300"/>
                          </a:highlight>
                        </a:rPr>
                        <a:t>المقدمة: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7284056"/>
                  </a:ext>
                </a:extLst>
              </a:tr>
              <a:tr h="1198046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solidFill>
                            <a:srgbClr val="002060"/>
                          </a:solidFill>
                        </a:rPr>
                        <a:t>يجوز للتاجر حَبس سلعته في وقت الرخص ، وتوافر السلعة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4023157"/>
                  </a:ext>
                </a:extLst>
              </a:tr>
              <a:tr h="1198046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solidFill>
                            <a:srgbClr val="002060"/>
                          </a:solidFill>
                        </a:rPr>
                        <a:t>يجوز للتاجر حبس الكماليات التي لا يحتاجها الناس.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4117665"/>
                  </a:ext>
                </a:extLst>
              </a:tr>
            </a:tbl>
          </a:graphicData>
        </a:graphic>
      </p:graphicFrame>
      <p:sp>
        <p:nvSpPr>
          <p:cNvPr id="8" name="شريط: مائل لأسفل 7"/>
          <p:cNvSpPr/>
          <p:nvPr/>
        </p:nvSpPr>
        <p:spPr>
          <a:xfrm>
            <a:off x="503582" y="218661"/>
            <a:ext cx="11569148" cy="954107"/>
          </a:xfrm>
          <a:prstGeom prst="ribbon">
            <a:avLst>
              <a:gd name="adj1" fmla="val 0"/>
              <a:gd name="adj2" fmla="val 75000"/>
            </a:avLst>
          </a:prstGeom>
          <a:solidFill>
            <a:srgbClr val="E2BF67">
              <a:alpha val="45000"/>
            </a:srgb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ar-SA" sz="2800" b="1" dirty="0">
                <a:solidFill>
                  <a:srgbClr val="002060"/>
                </a:solidFill>
                <a:latin typeface="Traditional Arabic" panose="02020603050405020304" pitchFamily="18" charset="-78"/>
              </a:rPr>
              <a:t>لا يكون الاحتكار محرمًا الا بشرطين : </a:t>
            </a:r>
          </a:p>
          <a:p>
            <a:pPr lvl="0" algn="ctr"/>
            <a:r>
              <a:rPr lang="ar-SA" sz="2800" b="1" dirty="0">
                <a:solidFill>
                  <a:srgbClr val="002060"/>
                </a:solidFill>
                <a:latin typeface="Traditional Arabic" panose="02020603050405020304" pitchFamily="18" charset="-78"/>
              </a:rPr>
              <a:t>استنبط/ي الشرطين التعريف من خلال استراتيجية المقدمة والنتيجة:</a:t>
            </a:r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2849" y="4283264"/>
            <a:ext cx="4598726" cy="2574736"/>
          </a:xfrm>
          <a:prstGeom prst="rect">
            <a:avLst/>
          </a:prstGeom>
        </p:spPr>
      </p:pic>
      <p:pic>
        <p:nvPicPr>
          <p:cNvPr id="5122" name="Picture 2" descr="专业的外汇平台丨外汇交易丨MT4外汇交易平台丨AvaTrade爱华官网">
            <a:extLst>
              <a:ext uri="{FF2B5EF4-FFF2-40B4-BE49-F238E27FC236}">
                <a16:creationId xmlns:a16="http://schemas.microsoft.com/office/drawing/2014/main" id="{C411135E-58C0-44C0-90E3-03196D6E7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9487" y1="46364" x2="39487" y2="46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14309" y="2204141"/>
            <a:ext cx="185737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D15DE317-8FF8-480A-A89D-5D0D958B53DE}"/>
              </a:ext>
            </a:extLst>
          </p:cNvPr>
          <p:cNvSpPr/>
          <p:nvPr/>
        </p:nvSpPr>
        <p:spPr>
          <a:xfrm>
            <a:off x="2349220" y="3338482"/>
            <a:ext cx="419377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 أن يكون الاحتكار في وقت </a:t>
            </a:r>
          </a:p>
          <a:p>
            <a:pPr algn="ctr"/>
            <a:r>
              <a:rPr lang="ar-SA" sz="32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الغلاء .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22D34B6F-5500-4258-9F9E-BF21D81171FE}"/>
              </a:ext>
            </a:extLst>
          </p:cNvPr>
          <p:cNvSpPr/>
          <p:nvPr/>
        </p:nvSpPr>
        <p:spPr>
          <a:xfrm>
            <a:off x="2315558" y="4559632"/>
            <a:ext cx="422743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 أن يكون الاحتكار في السلع</a:t>
            </a:r>
          </a:p>
          <a:p>
            <a:pPr algn="ctr"/>
            <a:r>
              <a:rPr lang="ar-SA" sz="3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التي يحتاجها الناس.</a:t>
            </a:r>
            <a:endParaRPr lang="ar-SA" sz="32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647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دمعة 9"/>
          <p:cNvSpPr/>
          <p:nvPr/>
        </p:nvSpPr>
        <p:spPr>
          <a:xfrm>
            <a:off x="6096000" y="3057066"/>
            <a:ext cx="4297679" cy="2978551"/>
          </a:xfrm>
          <a:prstGeom prst="teardrop">
            <a:avLst>
              <a:gd name="adj" fmla="val 92088"/>
            </a:avLst>
          </a:prstGeom>
          <a:solidFill>
            <a:srgbClr val="F2B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مثّل/ي على السلع التي يحتاجها الناس:</a:t>
            </a:r>
          </a:p>
          <a:p>
            <a:pPr algn="ctr"/>
            <a:r>
              <a:rPr lang="ar-S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 الكماليات:</a:t>
            </a: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706" y="3606242"/>
            <a:ext cx="3524963" cy="3524963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585" y="4320209"/>
            <a:ext cx="2537791" cy="2537791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D34CB0B3-A54E-454B-BEC5-CB5BE5E0D067}"/>
              </a:ext>
            </a:extLst>
          </p:cNvPr>
          <p:cNvSpPr/>
          <p:nvPr/>
        </p:nvSpPr>
        <p:spPr>
          <a:xfrm>
            <a:off x="6800361" y="170084"/>
            <a:ext cx="4224233" cy="2585323"/>
          </a:xfrm>
          <a:prstGeom prst="rect">
            <a:avLst/>
          </a:prstGeom>
          <a:solidFill>
            <a:srgbClr val="E2BF67">
              <a:alpha val="50000"/>
            </a:srgb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</a:t>
            </a:r>
            <a:r>
              <a:rPr lang="ar-SA" sz="54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أساسيات:</a:t>
            </a:r>
          </a:p>
          <a:p>
            <a:pPr algn="ctr"/>
            <a:endParaRPr lang="ar-SA" sz="54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F037DC96-EB4D-4BEE-8793-520AF90F345C}"/>
              </a:ext>
            </a:extLst>
          </p:cNvPr>
          <p:cNvSpPr/>
          <p:nvPr/>
        </p:nvSpPr>
        <p:spPr>
          <a:xfrm>
            <a:off x="1889482" y="822383"/>
            <a:ext cx="4224233" cy="2585323"/>
          </a:xfrm>
          <a:prstGeom prst="rect">
            <a:avLst/>
          </a:prstGeom>
          <a:solidFill>
            <a:srgbClr val="E2BF67">
              <a:alpha val="50000"/>
            </a:srgb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الكماليات:</a:t>
            </a:r>
            <a:endParaRPr lang="ar-SA" sz="5400" b="1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54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54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3EE1F8F-38BA-4A25-9563-9AE7F1B1E5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249" y="718948"/>
            <a:ext cx="2303352" cy="2303352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3471B69C-6E9E-462F-B4C7-E19DCFBD67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1265" y="1828799"/>
            <a:ext cx="1092059" cy="1092059"/>
          </a:xfrm>
          <a:prstGeom prst="rect">
            <a:avLst/>
          </a:prstGeom>
        </p:spPr>
      </p:pic>
      <p:pic>
        <p:nvPicPr>
          <p:cNvPr id="17" name="صورة 16" descr="صورة تحتوي على داخلي, منضدة, كوب, جالس&#10;&#10;تم إنشاء الوصف تلقائياً">
            <a:extLst>
              <a:ext uri="{FF2B5EF4-FFF2-40B4-BE49-F238E27FC236}">
                <a16:creationId xmlns:a16="http://schemas.microsoft.com/office/drawing/2014/main" id="{2B931735-3530-41B6-A68A-D6E6AB0140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63965" y="827389"/>
            <a:ext cx="1092060" cy="1092060"/>
          </a:xfrm>
          <a:prstGeom prst="rect">
            <a:avLst/>
          </a:prstGeom>
        </p:spPr>
      </p:pic>
      <p:pic>
        <p:nvPicPr>
          <p:cNvPr id="6146" name="Picture 2" descr="كنب مودرن صيني 1 + 1 + 3 + 3 + 4">
            <a:extLst>
              <a:ext uri="{FF2B5EF4-FFF2-40B4-BE49-F238E27FC236}">
                <a16:creationId xmlns:a16="http://schemas.microsoft.com/office/drawing/2014/main" id="{779E69CB-A307-4088-97CA-20321509B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1571" l="10000" r="90000">
                        <a14:foregroundMark x1="69714" y1="89571" x2="59143" y2="75857"/>
                        <a14:foregroundMark x1="59143" y1="75857" x2="56714" y2="73714"/>
                        <a14:foregroundMark x1="28714" y1="91571" x2="40000" y2="76857"/>
                        <a14:foregroundMark x1="40000" y1="76857" x2="40286" y2="76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376" y="1295220"/>
            <a:ext cx="2204751" cy="220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ألعاب أطفال | العب ألعاب مجانية للأطفال | بوميرانغ">
            <a:extLst>
              <a:ext uri="{FF2B5EF4-FFF2-40B4-BE49-F238E27FC236}">
                <a16:creationId xmlns:a16="http://schemas.microsoft.com/office/drawing/2014/main" id="{7BE47705-CFC3-4D27-97B0-17FF78BBB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78" b="89778" l="3556" r="95556">
                        <a14:foregroundMark x1="92000" y1="55111" x2="92000" y2="55111"/>
                        <a14:foregroundMark x1="3556" y1="67556" x2="24444" y2="43556"/>
                        <a14:foregroundMark x1="25778" y1="41333" x2="25778" y2="41333"/>
                        <a14:foregroundMark x1="25778" y1="41333" x2="27111" y2="32000"/>
                        <a14:foregroundMark x1="77333" y1="39111" x2="77333" y2="39111"/>
                        <a14:foregroundMark x1="72444" y1="30222" x2="72444" y2="29778"/>
                        <a14:foregroundMark x1="72444" y1="29778" x2="80889" y2="51111"/>
                        <a14:foregroundMark x1="80889" y1="51111" x2="72444" y2="30222"/>
                        <a14:foregroundMark x1="71556" y1="49333" x2="76444" y2="27556"/>
                        <a14:foregroundMark x1="76444" y1="27556" x2="85333" y2="37333"/>
                        <a14:foregroundMark x1="83556" y1="37778" x2="62222" y2="39556"/>
                        <a14:foregroundMark x1="95111" y1="60000" x2="95556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393" y="1580455"/>
            <a:ext cx="1441845" cy="144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DC3E0B0C-F243-4173-A172-AEB63A8913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2679" y="202340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9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9">
            <a:extLst>
              <a:ext uri="{FF2B5EF4-FFF2-40B4-BE49-F238E27FC236}">
                <a16:creationId xmlns:a16="http://schemas.microsoft.com/office/drawing/2014/main" id="{627810C8-F39A-427A-A65A-DE785FED0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520959"/>
              </p:ext>
            </p:extLst>
          </p:nvPr>
        </p:nvGraphicFramePr>
        <p:xfrm>
          <a:off x="2647053" y="1870085"/>
          <a:ext cx="7282206" cy="3767692"/>
        </p:xfrm>
        <a:graphic>
          <a:graphicData uri="http://schemas.openxmlformats.org/drawingml/2006/table">
            <a:tbl>
              <a:tblPr rtl="1" firstRow="1" bandRow="1">
                <a:tableStyleId>{0505E3EF-67EA-436B-97B2-0124C06EBD24}</a:tableStyleId>
              </a:tblPr>
              <a:tblGrid>
                <a:gridCol w="4956312">
                  <a:extLst>
                    <a:ext uri="{9D8B030D-6E8A-4147-A177-3AD203B41FA5}">
                      <a16:colId xmlns:a16="http://schemas.microsoft.com/office/drawing/2014/main" val="1257226650"/>
                    </a:ext>
                  </a:extLst>
                </a:gridCol>
                <a:gridCol w="2325894">
                  <a:extLst>
                    <a:ext uri="{9D8B030D-6E8A-4147-A177-3AD203B41FA5}">
                      <a16:colId xmlns:a16="http://schemas.microsoft.com/office/drawing/2014/main" val="523714096"/>
                    </a:ext>
                  </a:extLst>
                </a:gridCol>
              </a:tblGrid>
              <a:tr h="1198046">
                <a:tc>
                  <a:txBody>
                    <a:bodyPr/>
                    <a:lstStyle/>
                    <a:p>
                      <a:pPr algn="ctr" rtl="0"/>
                      <a:r>
                        <a:rPr lang="ar-SA" sz="2800" b="1" dirty="0">
                          <a:solidFill>
                            <a:srgbClr val="002060"/>
                          </a:solidFill>
                          <a:highlight>
                            <a:srgbClr val="FCD300"/>
                          </a:highlight>
                        </a:rPr>
                        <a:t>المثال: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ar-SA" sz="2800" b="1" dirty="0">
                          <a:solidFill>
                            <a:srgbClr val="002060"/>
                          </a:solidFill>
                          <a:highlight>
                            <a:srgbClr val="FCD300"/>
                          </a:highlight>
                        </a:rPr>
                        <a:t>الحُكم: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7284056"/>
                  </a:ext>
                </a:extLst>
              </a:tr>
              <a:tr h="1198046">
                <a:tc>
                  <a:txBody>
                    <a:bodyPr/>
                    <a:lstStyle/>
                    <a:p>
                      <a:pPr algn="ctr" rtl="0"/>
                      <a:r>
                        <a:rPr lang="ar-SA" sz="2800" b="1" dirty="0">
                          <a:solidFill>
                            <a:srgbClr val="002060"/>
                          </a:solidFill>
                        </a:rPr>
                        <a:t>احتكار التجار للملابس الشتوية في الشتاء من أجل زيادة الحاجة اليها و بيعها بسعر مرتفع.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ar-SA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4023157"/>
                  </a:ext>
                </a:extLst>
              </a:tr>
              <a:tr h="1198046">
                <a:tc>
                  <a:txBody>
                    <a:bodyPr/>
                    <a:lstStyle/>
                    <a:p>
                      <a:pPr algn="ctr" rtl="0"/>
                      <a:r>
                        <a:rPr lang="ar-SA" sz="2800" b="1" dirty="0">
                          <a:solidFill>
                            <a:srgbClr val="002060"/>
                          </a:solidFill>
                        </a:rPr>
                        <a:t>احتكار الزينة الرمضانية من أجل زيادة الطلب عليها.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ar-SA" sz="28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4117665"/>
                  </a:ext>
                </a:extLst>
              </a:tr>
            </a:tbl>
          </a:graphicData>
        </a:graphic>
      </p:graphicFrame>
      <p:sp>
        <p:nvSpPr>
          <p:cNvPr id="8" name="شريط: مائل لأسفل 7"/>
          <p:cNvSpPr/>
          <p:nvPr/>
        </p:nvSpPr>
        <p:spPr>
          <a:xfrm>
            <a:off x="2395330" y="484550"/>
            <a:ext cx="7785652" cy="954107"/>
          </a:xfrm>
          <a:prstGeom prst="ribbon">
            <a:avLst>
              <a:gd name="adj1" fmla="val 0"/>
              <a:gd name="adj2" fmla="val 75000"/>
            </a:avLst>
          </a:prstGeom>
          <a:solidFill>
            <a:srgbClr val="E2BF6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ar-SA" sz="2800" b="1" dirty="0">
                <a:solidFill>
                  <a:srgbClr val="002060"/>
                </a:solidFill>
                <a:latin typeface="Traditional Arabic" panose="02020603050405020304" pitchFamily="18" charset="-78"/>
              </a:rPr>
              <a:t>بيّن/ي حُكم حالات الاحتكار الجائزة والمحرمة في الأمثلة التالية:</a:t>
            </a:r>
          </a:p>
        </p:txBody>
      </p:sp>
      <p:pic>
        <p:nvPicPr>
          <p:cNvPr id="13" name="صورة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381" y="2698125"/>
            <a:ext cx="3467580" cy="1941430"/>
          </a:xfrm>
          <a:prstGeom prst="rect">
            <a:avLst/>
          </a:prstGeom>
        </p:spPr>
      </p:pic>
      <p:sp>
        <p:nvSpPr>
          <p:cNvPr id="10" name="مستطيل 9">
            <a:extLst>
              <a:ext uri="{FF2B5EF4-FFF2-40B4-BE49-F238E27FC236}">
                <a16:creationId xmlns:a16="http://schemas.microsoft.com/office/drawing/2014/main" id="{D15DE317-8FF8-480A-A89D-5D0D958B53DE}"/>
              </a:ext>
            </a:extLst>
          </p:cNvPr>
          <p:cNvSpPr/>
          <p:nvPr/>
        </p:nvSpPr>
        <p:spPr>
          <a:xfrm>
            <a:off x="3439244" y="3434914"/>
            <a:ext cx="100861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مُحرم.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22D34B6F-5500-4258-9F9E-BF21D81171FE}"/>
              </a:ext>
            </a:extLst>
          </p:cNvPr>
          <p:cNvSpPr/>
          <p:nvPr/>
        </p:nvSpPr>
        <p:spPr>
          <a:xfrm>
            <a:off x="3550652" y="4692154"/>
            <a:ext cx="7857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جائز</a:t>
            </a:r>
          </a:p>
        </p:txBody>
      </p:sp>
      <p:sp>
        <p:nvSpPr>
          <p:cNvPr id="2" name="مستطيل ذو زوايا قطرية مستديرة 9">
            <a:extLst>
              <a:ext uri="{FF2B5EF4-FFF2-40B4-BE49-F238E27FC236}">
                <a16:creationId xmlns:a16="http://schemas.microsoft.com/office/drawing/2014/main" id="{D86B5176-A2B5-493E-81E0-B778A17D1A7D}"/>
              </a:ext>
            </a:extLst>
          </p:cNvPr>
          <p:cNvSpPr/>
          <p:nvPr/>
        </p:nvSpPr>
        <p:spPr>
          <a:xfrm>
            <a:off x="359344" y="6108754"/>
            <a:ext cx="2719136" cy="52939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E2BF67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</a:rPr>
              <a:t>التقويم</a:t>
            </a:r>
          </a:p>
        </p:txBody>
      </p:sp>
    </p:spTree>
    <p:extLst>
      <p:ext uri="{BB962C8B-B14F-4D97-AF65-F5344CB8AC3E}">
        <p14:creationId xmlns:p14="http://schemas.microsoft.com/office/powerpoint/2010/main" val="222880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ذو زوايا قطرية مستديرة 9"/>
          <p:cNvSpPr/>
          <p:nvPr/>
        </p:nvSpPr>
        <p:spPr>
          <a:xfrm>
            <a:off x="289215" y="6152599"/>
            <a:ext cx="2719136" cy="52939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E2BF67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</a:rPr>
              <a:t>الرؤوس المرقمة</a:t>
            </a:r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35" y="3310858"/>
            <a:ext cx="8461094" cy="3292499"/>
          </a:xfrm>
          <a:prstGeom prst="rect">
            <a:avLst/>
          </a:prstGeom>
        </p:spPr>
      </p:pic>
      <p:sp>
        <p:nvSpPr>
          <p:cNvPr id="12" name="مستطيل 11"/>
          <p:cNvSpPr/>
          <p:nvPr/>
        </p:nvSpPr>
        <p:spPr>
          <a:xfrm>
            <a:off x="1032928" y="334025"/>
            <a:ext cx="10211450" cy="20005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rgbClr val="EB565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عزيزي الطالب المبدع / عزيزتي الطالبة المُبدعة :</a:t>
            </a:r>
          </a:p>
          <a:p>
            <a:pPr algn="ctr"/>
            <a:r>
              <a:rPr lang="ar-SA" sz="4000" b="1" cap="none" spc="0" dirty="0">
                <a:ln w="0"/>
                <a:solidFill>
                  <a:srgbClr val="F4836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بناءً على ما درسنا قومـ/ـي بصياغة سؤال من محتوى </a:t>
            </a:r>
          </a:p>
          <a:p>
            <a:pPr algn="ctr"/>
            <a:r>
              <a:rPr lang="ar-SA" sz="4000" b="1" dirty="0">
                <a:ln w="0"/>
                <a:solidFill>
                  <a:srgbClr val="F4836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</a:rPr>
              <a:t>الدرس و اختار/ي رقمًا من المجموعة الأخرى للإجابة عليها!</a:t>
            </a:r>
            <a:endParaRPr lang="ar-SA" sz="4000" b="1" cap="none" spc="0" dirty="0">
              <a:ln w="0"/>
              <a:solidFill>
                <a:srgbClr val="F4836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7763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985C2CEE-FA88-420F-8E99-0AEC7A734C2A}"/>
              </a:ext>
            </a:extLst>
          </p:cNvPr>
          <p:cNvSpPr/>
          <p:nvPr/>
        </p:nvSpPr>
        <p:spPr>
          <a:xfrm>
            <a:off x="1640860" y="615037"/>
            <a:ext cx="1006406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بارك الله فيكم ابنائي الطلاب ، بناتي الطالبات ..</a:t>
            </a:r>
          </a:p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ووفقكم لما يُحب ويرضى 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65AF9B80-8630-42D2-8A3A-B4CC06E41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601" y="1844542"/>
            <a:ext cx="5878511" cy="308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 descr="نتيجة بحث الصور عن ورد">
            <a:extLst>
              <a:ext uri="{FF2B5EF4-FFF2-40B4-BE49-F238E27FC236}">
                <a16:creationId xmlns:a16="http://schemas.microsoft.com/office/drawing/2014/main" id="{203A8CF6-61BE-494C-A94B-D2CAC8550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33" y="1610712"/>
            <a:ext cx="2849223" cy="395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مستطيل مستدير الزوايا 6">
            <a:extLst>
              <a:ext uri="{FF2B5EF4-FFF2-40B4-BE49-F238E27FC236}">
                <a16:creationId xmlns:a16="http://schemas.microsoft.com/office/drawing/2014/main" id="{6F3F5C16-BFA4-4E15-9F37-DB5B0B9591AC}"/>
              </a:ext>
            </a:extLst>
          </p:cNvPr>
          <p:cNvSpPr/>
          <p:nvPr/>
        </p:nvSpPr>
        <p:spPr>
          <a:xfrm>
            <a:off x="0" y="4928692"/>
            <a:ext cx="12192000" cy="156929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للمزيد من العروض</a:t>
            </a:r>
            <a:endParaRPr lang="en-US" sz="36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US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Sukadesign</a:t>
            </a:r>
            <a:endParaRPr lang="en-US" sz="36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US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+966 564378627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B2BEF2F9-0DFF-4F2F-949B-F510D1F5E4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91" y="5463118"/>
            <a:ext cx="500441" cy="50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2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443</Words>
  <Application>Microsoft Office PowerPoint</Application>
  <PresentationFormat>شاشة عريضة</PresentationFormat>
  <Paragraphs>75</Paragraphs>
  <Slides>14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21" baseType="lpstr">
      <vt:lpstr>Amiri</vt:lpstr>
      <vt:lpstr>Arial</vt:lpstr>
      <vt:lpstr>Calibri</vt:lpstr>
      <vt:lpstr>Calibri Light</vt:lpstr>
      <vt:lpstr>Droid Arabic Naskh</vt:lpstr>
      <vt:lpstr>Traditional Arabic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Prettykadooj</dc:creator>
  <cp:lastModifiedBy>‏​​♋٭ ρгe̠‎тту ĸɑdooϳ ·̵</cp:lastModifiedBy>
  <cp:revision>41</cp:revision>
  <dcterms:created xsi:type="dcterms:W3CDTF">2020-02-09T05:14:07Z</dcterms:created>
  <dcterms:modified xsi:type="dcterms:W3CDTF">2020-08-09T22:50:44Z</dcterms:modified>
</cp:coreProperties>
</file>