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293" r:id="rId9"/>
    <p:sldId id="314" r:id="rId10"/>
    <p:sldId id="317" r:id="rId11"/>
    <p:sldId id="309" r:id="rId12"/>
    <p:sldId id="310" r:id="rId13"/>
    <p:sldId id="294" r:id="rId14"/>
    <p:sldId id="318" r:id="rId15"/>
    <p:sldId id="304" r:id="rId16"/>
  </p:sldIdLst>
  <p:sldSz cx="9144000" cy="6858000" type="screen4x3"/>
  <p:notesSz cx="6858000" cy="9144000"/>
  <p:embeddedFontLst>
    <p:embeddedFont>
      <p:font typeface="Bahnschrift SemiBold" panose="020B0502040204020203" pitchFamily="34" charset="0"/>
      <p:bold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840000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2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54ED681-F0D0-41AC-99AF-90B515FBAF19}"/>
              </a:ext>
            </a:extLst>
          </p:cNvPr>
          <p:cNvSpPr txBox="1"/>
          <p:nvPr/>
        </p:nvSpPr>
        <p:spPr>
          <a:xfrm>
            <a:off x="2200506" y="2262682"/>
            <a:ext cx="4222065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C00000"/>
                </a:solidFill>
                <a:cs typeface="+mj-cs"/>
              </a:rPr>
              <a:t>عند وجود صيغة الجمع لأي اسم أو شيء في اللغة الإنجليزية فإننا نضيف حرف </a:t>
            </a:r>
            <a:r>
              <a:rPr lang="en-US" sz="3600" dirty="0">
                <a:solidFill>
                  <a:srgbClr val="002060"/>
                </a:solidFill>
                <a:cs typeface="+mj-cs"/>
              </a:rPr>
              <a:t>s</a:t>
            </a:r>
            <a:r>
              <a:rPr lang="ar-SA" sz="2800" dirty="0">
                <a:solidFill>
                  <a:srgbClr val="C00000"/>
                </a:solidFill>
                <a:cs typeface="+mj-cs"/>
              </a:rPr>
              <a:t> في نهاية الكلمة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9790329-3B78-4F28-ADC8-3EB699CC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48" y="268411"/>
            <a:ext cx="3817979" cy="1994271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221D6A84-7E80-4065-883E-500A4F412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01681"/>
              </p:ext>
            </p:extLst>
          </p:nvPr>
        </p:nvGraphicFramePr>
        <p:xfrm>
          <a:off x="2064207" y="3955453"/>
          <a:ext cx="4494664" cy="22542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666">
                  <a:extLst>
                    <a:ext uri="{9D8B030D-6E8A-4147-A177-3AD203B41FA5}">
                      <a16:colId xmlns:a16="http://schemas.microsoft.com/office/drawing/2014/main" val="4286592315"/>
                    </a:ext>
                  </a:extLst>
                </a:gridCol>
                <a:gridCol w="1123666">
                  <a:extLst>
                    <a:ext uri="{9D8B030D-6E8A-4147-A177-3AD203B41FA5}">
                      <a16:colId xmlns:a16="http://schemas.microsoft.com/office/drawing/2014/main" val="2100530893"/>
                    </a:ext>
                  </a:extLst>
                </a:gridCol>
                <a:gridCol w="1123666">
                  <a:extLst>
                    <a:ext uri="{9D8B030D-6E8A-4147-A177-3AD203B41FA5}">
                      <a16:colId xmlns:a16="http://schemas.microsoft.com/office/drawing/2014/main" val="1635426813"/>
                    </a:ext>
                  </a:extLst>
                </a:gridCol>
                <a:gridCol w="1123666">
                  <a:extLst>
                    <a:ext uri="{9D8B030D-6E8A-4147-A177-3AD203B41FA5}">
                      <a16:colId xmlns:a16="http://schemas.microsoft.com/office/drawing/2014/main" val="3948650730"/>
                    </a:ext>
                  </a:extLst>
                </a:gridCol>
              </a:tblGrid>
              <a:tr h="751426">
                <a:tc>
                  <a:txBody>
                    <a:bodyPr/>
                    <a:lstStyle/>
                    <a:p>
                      <a:pPr algn="ctr" rtl="0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رؤوس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Heads 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رأس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Head 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55821"/>
                  </a:ext>
                </a:extLst>
              </a:tr>
              <a:tr h="751426">
                <a:tc>
                  <a:txBody>
                    <a:bodyPr/>
                    <a:lstStyle/>
                    <a:p>
                      <a:pPr algn="ctr" rtl="0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عينين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Eyes 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عين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Eye 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64194"/>
                  </a:ext>
                </a:extLst>
              </a:tr>
              <a:tr h="751426">
                <a:tc>
                  <a:txBody>
                    <a:bodyPr/>
                    <a:lstStyle/>
                    <a:p>
                      <a:pPr algn="ctr" rtl="0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أُذنين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Ears 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أُذن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</a:rPr>
                        <a:t>Ear </a:t>
                      </a:r>
                      <a:endParaRPr lang="ar-SA" sz="24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00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26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050718" y="376968"/>
            <a:ext cx="28747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537045" y="1192504"/>
            <a:ext cx="73884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The Teacher Says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المعلم يقول 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Touch what your teacher says .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المس الجزء الذي يقوله معلمك </a:t>
            </a:r>
            <a:endParaRPr lang="ar-SA" sz="2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961561" y="126211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D758E1F-504D-4402-8407-297986B4B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14" y="2069595"/>
            <a:ext cx="6353268" cy="4233819"/>
          </a:xfrm>
          <a:prstGeom prst="rect">
            <a:avLst/>
          </a:prstGeom>
        </p:spPr>
      </p:pic>
      <p:pic>
        <p:nvPicPr>
          <p:cNvPr id="9" name="We Can 1 (2016) SB_CD 1_18">
            <a:hlinkClick r:id="" action="ppaction://media"/>
            <a:extLst>
              <a:ext uri="{FF2B5EF4-FFF2-40B4-BE49-F238E27FC236}">
                <a16:creationId xmlns:a16="http://schemas.microsoft.com/office/drawing/2014/main" id="{EDC00BC4-9194-4986-BC1E-EFDE993B8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33095" y="2318982"/>
            <a:ext cx="1110018" cy="111001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92BBEA6-D169-4806-B3D7-709C3A120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4879" y="122832"/>
            <a:ext cx="2874772" cy="93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92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490717" y="259307"/>
            <a:ext cx="6407624" cy="207445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يردد الطالب أنشودة أجزاء الجسم </a:t>
            </a:r>
          </a:p>
          <a:p>
            <a:pPr algn="ctr"/>
            <a:r>
              <a:rPr lang="ar-SA" sz="2800" dirty="0">
                <a:cs typeface="+mj-cs"/>
              </a:rPr>
              <a:t>أن يطلب الطالب من زميله أن يلمس أحد أعضاء الجسم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CC10D66-59D7-48B3-AF83-D063093E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8" y="2662237"/>
            <a:ext cx="7139769" cy="19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EAEE4C9-B8C5-413E-B093-DC1B3FD5C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81" y="399978"/>
            <a:ext cx="6666605" cy="167448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7427523-3801-4B5E-A015-3C70F6EDA60F}"/>
              </a:ext>
            </a:extLst>
          </p:cNvPr>
          <p:cNvSpPr txBox="1"/>
          <p:nvPr/>
        </p:nvSpPr>
        <p:spPr>
          <a:xfrm>
            <a:off x="5240740" y="2292824"/>
            <a:ext cx="32671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rgbClr val="C00000"/>
                </a:solidFill>
                <a:cs typeface="+mj-cs"/>
              </a:rPr>
              <a:t>وقت النصيحة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E4114BB-7B2E-432E-A5EC-222A64C37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303" y="3009586"/>
            <a:ext cx="6651584" cy="157606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B1F1BD5-2A4B-4133-8330-8CBECFF1193D}"/>
              </a:ext>
            </a:extLst>
          </p:cNvPr>
          <p:cNvSpPr txBox="1"/>
          <p:nvPr/>
        </p:nvSpPr>
        <p:spPr>
          <a:xfrm>
            <a:off x="2019865" y="3643950"/>
            <a:ext cx="40260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اغسل يديك باستمرار </a:t>
            </a:r>
          </a:p>
        </p:txBody>
      </p:sp>
    </p:spTree>
    <p:extLst>
      <p:ext uri="{BB962C8B-B14F-4D97-AF65-F5344CB8AC3E}">
        <p14:creationId xmlns:p14="http://schemas.microsoft.com/office/powerpoint/2010/main" val="481461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My Body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جسمي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Rhythms and Sounds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الايقاعات والأصوات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542498" y="2035222"/>
            <a:ext cx="4029502" cy="2787555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Classroom poster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Body flashcards </a:t>
            </a:r>
          </a:p>
        </p:txBody>
      </p:sp>
      <p:pic>
        <p:nvPicPr>
          <p:cNvPr id="1026" name="Picture 2" descr="head shoulders knees and toes flashcards... | Head &amp; shoulders ...">
            <a:extLst>
              <a:ext uri="{FF2B5EF4-FFF2-40B4-BE49-F238E27FC236}">
                <a16:creationId xmlns:a16="http://schemas.microsoft.com/office/drawing/2014/main" id="{28717071-3B45-4035-808B-BE2445CA7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6" t="6766" r="2869" b="3880"/>
          <a:stretch/>
        </p:blipFill>
        <p:spPr bwMode="auto">
          <a:xfrm>
            <a:off x="5083811" y="262723"/>
            <a:ext cx="3691695" cy="4541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412543" y="614149"/>
            <a:ext cx="6318914" cy="4230806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Strategy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Body Part Guessing Game 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One student chooses a flashcard and hides it behind his/her back. Write the 1 – 9 flashcard words on the board so the students can try to guess from those vocabulary words. Then have the other students guess what card the student has behind his/her back</a:t>
            </a:r>
            <a:endParaRPr lang="ar-S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6D9D64-AD5C-4F3C-9AF3-5FAEE368C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96" b="95602" l="9370" r="93215">
                        <a14:foregroundMark x1="76414" y1="9491" x2="76414" y2="9491"/>
                        <a14:foregroundMark x1="9370" y1="12500" x2="9370" y2="12500"/>
                        <a14:foregroundMark x1="17447" y1="58796" x2="17447" y2="58796"/>
                        <a14:foregroundMark x1="23586" y1="91898" x2="23586" y2="91898"/>
                        <a14:foregroundMark x1="37318" y1="94213" x2="37318" y2="94213"/>
                        <a14:foregroundMark x1="38934" y1="87500" x2="38934" y2="87500"/>
                        <a14:foregroundMark x1="62197" y1="69213" x2="62197" y2="69213"/>
                        <a14:foregroundMark x1="58805" y1="83333" x2="58805" y2="83333"/>
                        <a14:foregroundMark x1="57027" y1="65972" x2="57027" y2="65972"/>
                        <a14:foregroundMark x1="56058" y1="83102" x2="56058" y2="83102"/>
                        <a14:foregroundMark x1="59612" y1="92361" x2="59612" y2="92361"/>
                        <a14:foregroundMark x1="61874" y1="87500" x2="61874" y2="87500"/>
                        <a14:foregroundMark x1="57189" y1="80787" x2="57189" y2="80787"/>
                        <a14:foregroundMark x1="61066" y1="77546" x2="61066" y2="77546"/>
                        <a14:foregroundMark x1="60905" y1="87037" x2="60905" y2="87037"/>
                        <a14:foregroundMark x1="44750" y1="83333" x2="44750" y2="83333"/>
                        <a14:foregroundMark x1="39903" y1="90741" x2="39903" y2="90741"/>
                        <a14:foregroundMark x1="27625" y1="78009" x2="27625" y2="78009"/>
                        <a14:foregroundMark x1="21002" y1="45370" x2="21002" y2="45370"/>
                        <a14:foregroundMark x1="23910" y1="40509" x2="23910" y2="40509"/>
                        <a14:foregroundMark x1="26656" y1="43750" x2="26656" y2="43750"/>
                        <a14:foregroundMark x1="25687" y1="46991" x2="25687" y2="46991"/>
                        <a14:foregroundMark x1="21002" y1="46065" x2="21002" y2="46065"/>
                        <a14:foregroundMark x1="18094" y1="44213" x2="18094" y2="44213"/>
                        <a14:foregroundMark x1="21163" y1="43750" x2="21163" y2="43750"/>
                        <a14:foregroundMark x1="24394" y1="44213" x2="24394" y2="44213"/>
                        <a14:foregroundMark x1="16155" y1="50000" x2="16155" y2="50000"/>
                        <a14:foregroundMark x1="93376" y1="71296" x2="93376" y2="71296"/>
                        <a14:foregroundMark x1="79806" y1="78241" x2="79806" y2="78241"/>
                        <a14:foregroundMark x1="80937" y1="89120" x2="80937" y2="89120"/>
                        <a14:foregroundMark x1="82229" y1="92593" x2="82229" y2="92593"/>
                        <a14:foregroundMark x1="83199" y1="93056" x2="83199" y2="93056"/>
                        <a14:foregroundMark x1="74313" y1="93519" x2="74313" y2="93519"/>
                        <a14:foregroundMark x1="73990" y1="89120" x2="73990" y2="89120"/>
                        <a14:foregroundMark x1="75606" y1="92361" x2="75606" y2="92361"/>
                        <a14:foregroundMark x1="76575" y1="94676" x2="76575" y2="94676"/>
                        <a14:foregroundMark x1="76090" y1="95833" x2="76090" y2="95833"/>
                        <a14:foregroundMark x1="62036" y1="47222" x2="62036" y2="47222"/>
                        <a14:foregroundMark x1="62036" y1="45602" x2="62036" y2="45602"/>
                        <a14:foregroundMark x1="82068" y1="9491" x2="82068" y2="9491"/>
                        <a14:foregroundMark x1="82068" y1="8796" x2="82068" y2="8796"/>
                        <a14:foregroundMark x1="83845" y1="8796" x2="83845" y2="8796"/>
                        <a14:foregroundMark x1="73183" y1="8796" x2="73183" y2="8796"/>
                        <a14:foregroundMark x1="27302" y1="9259" x2="27302" y2="9259"/>
                        <a14:foregroundMark x1="24071" y1="9259" x2="24071" y2="9259"/>
                        <a14:foregroundMark x1="20840" y1="9259" x2="20840" y2="9259"/>
                        <a14:foregroundMark x1="17447" y1="9259" x2="17447" y2="9259"/>
                        <a14:foregroundMark x1="14216" y1="8796" x2="14216" y2="8796"/>
                        <a14:foregroundMark x1="15509" y1="79167" x2="15509" y2="7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003" y="358255"/>
            <a:ext cx="7014948" cy="46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224587"/>
            <a:ext cx="1624083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Chant and point </a:t>
            </a:r>
          </a:p>
          <a:p>
            <a:pPr algn="ctr"/>
            <a:endParaRPr lang="en-US" sz="2800" dirty="0">
              <a:solidFill>
                <a:srgbClr val="7030A0"/>
              </a:solidFill>
            </a:endParaRPr>
          </a:p>
          <a:p>
            <a:pPr algn="ctr"/>
            <a:r>
              <a:rPr lang="ar-SA" sz="3600" dirty="0">
                <a:solidFill>
                  <a:srgbClr val="7030A0"/>
                </a:solidFill>
                <a:cs typeface="+mj-cs"/>
              </a:rPr>
              <a:t>ردد الأنشودة ثم تابع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709684" y="156949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47BD67B-9004-4813-BC44-4D491CEA7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862" y="149414"/>
            <a:ext cx="7005069" cy="4531767"/>
          </a:xfrm>
          <a:prstGeom prst="rect">
            <a:avLst/>
          </a:prstGeom>
        </p:spPr>
      </p:pic>
      <p:pic>
        <p:nvPicPr>
          <p:cNvPr id="3" name="We Can 1 (2016) SB_CD 1_16">
            <a:hlinkClick r:id="" action="ppaction://media"/>
            <a:extLst>
              <a:ext uri="{FF2B5EF4-FFF2-40B4-BE49-F238E27FC236}">
                <a16:creationId xmlns:a16="http://schemas.microsoft.com/office/drawing/2014/main" id="{039F9FEF-7E4D-458F-ACB8-A432FF9D1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3809" y="4912057"/>
            <a:ext cx="987188" cy="9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04717" y="2673579"/>
            <a:ext cx="245659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point and pronounce </a:t>
            </a:r>
          </a:p>
          <a:p>
            <a:pPr algn="ctr"/>
            <a:endParaRPr lang="en-US" sz="28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7030A0"/>
                </a:solidFill>
                <a:cs typeface="+mj-cs"/>
              </a:rPr>
              <a:t>استمع ، تبع ثم انطق بشكل صحيح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160060" y="201457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D2C45D-EA84-4B65-AE3E-E61692E5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25" y="301854"/>
            <a:ext cx="6427709" cy="4215555"/>
          </a:xfrm>
          <a:prstGeom prst="rect">
            <a:avLst/>
          </a:prstGeom>
        </p:spPr>
      </p:pic>
      <p:pic>
        <p:nvPicPr>
          <p:cNvPr id="7" name="We Can 1 (2016) SB_CD 1_17">
            <a:hlinkClick r:id="" action="ppaction://media"/>
            <a:extLst>
              <a:ext uri="{FF2B5EF4-FFF2-40B4-BE49-F238E27FC236}">
                <a16:creationId xmlns:a16="http://schemas.microsoft.com/office/drawing/2014/main" id="{8C028C31-F4F7-46CC-BDFB-DFA193172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7014" y="4938657"/>
            <a:ext cx="1028131" cy="10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6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187</Words>
  <Application>Microsoft Office PowerPoint</Application>
  <PresentationFormat>عرض على الشاشة (4:3)</PresentationFormat>
  <Paragraphs>50</Paragraphs>
  <Slides>15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Bahnschrift SemiBold</vt:lpstr>
      <vt:lpstr>Arial</vt:lpstr>
      <vt:lpstr>Calibri Light</vt:lpstr>
      <vt:lpstr>Calibri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37</cp:revision>
  <dcterms:created xsi:type="dcterms:W3CDTF">2020-07-29T08:50:48Z</dcterms:created>
  <dcterms:modified xsi:type="dcterms:W3CDTF">2020-08-16T11:17:12Z</dcterms:modified>
</cp:coreProperties>
</file>