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0" r:id="rId1"/>
  </p:sldMasterIdLst>
  <p:sldIdLst>
    <p:sldId id="256" r:id="rId2"/>
    <p:sldId id="257" r:id="rId3"/>
    <p:sldId id="258" r:id="rId4"/>
    <p:sldId id="259" r:id="rId5"/>
    <p:sldId id="261" r:id="rId6"/>
    <p:sldId id="263" r:id="rId7"/>
    <p:sldId id="262" r:id="rId8"/>
    <p:sldId id="264" r:id="rId9"/>
    <p:sldId id="265" r:id="rId10"/>
    <p:sldId id="260" r:id="rId11"/>
    <p:sldId id="266" r:id="rId12"/>
    <p:sldId id="28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نمط متوسط 4 - تميي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نمط متوسط 4 - تميي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63" d="100"/>
          <a:sy n="63" d="100"/>
        </p:scale>
        <p:origin x="78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365AC3-564A-49A3-B0A6-F437E8E79462}" type="doc">
      <dgm:prSet loTypeId="urn:microsoft.com/office/officeart/2005/8/layout/hierarchy3" loCatId="relationship" qsTypeId="urn:microsoft.com/office/officeart/2005/8/quickstyle/simple3" qsCatId="simple" csTypeId="urn:microsoft.com/office/officeart/2005/8/colors/accent1_2" csCatId="accent1" phldr="1"/>
      <dgm:spPr/>
      <dgm:t>
        <a:bodyPr/>
        <a:lstStyle/>
        <a:p>
          <a:pPr rtl="1"/>
          <a:endParaRPr lang="ar-SA"/>
        </a:p>
      </dgm:t>
    </dgm:pt>
    <dgm:pt modelId="{4B420FF4-B361-4A31-8982-CE3071C6DE00}">
      <dgm:prSet phldrT="[نص]" custT="1"/>
      <dgm:spPr/>
      <dgm:t>
        <a:bodyPr/>
        <a:lstStyle/>
        <a:p>
          <a:pPr rtl="1"/>
          <a:r>
            <a:rPr lang="ar-SA" sz="3600" dirty="0">
              <a:latin typeface="Traditional Arabic" panose="02020603050405020304" pitchFamily="18" charset="-78"/>
              <a:cs typeface="Traditional Arabic" panose="02020603050405020304" pitchFamily="18" charset="-78"/>
            </a:rPr>
            <a:t>المطلقة بعد الدخول وقد فرض لها المهر</a:t>
          </a:r>
        </a:p>
      </dgm:t>
    </dgm:pt>
    <dgm:pt modelId="{9480DB2F-EB64-419C-B94D-FF77E373BEEB}" type="parTrans" cxnId="{EAC296CB-5073-451F-A7C5-BAD27C30C6B1}">
      <dgm:prSet/>
      <dgm:spPr/>
      <dgm:t>
        <a:bodyPr/>
        <a:lstStyle/>
        <a:p>
          <a:pPr rtl="1"/>
          <a:endParaRPr lang="ar-SA"/>
        </a:p>
      </dgm:t>
    </dgm:pt>
    <dgm:pt modelId="{5C26F595-B3B2-4F8D-BAF8-9723FE1367C1}" type="sibTrans" cxnId="{EAC296CB-5073-451F-A7C5-BAD27C30C6B1}">
      <dgm:prSet/>
      <dgm:spPr/>
      <dgm:t>
        <a:bodyPr/>
        <a:lstStyle/>
        <a:p>
          <a:pPr rtl="1"/>
          <a:endParaRPr lang="ar-SA"/>
        </a:p>
      </dgm:t>
    </dgm:pt>
    <dgm:pt modelId="{3D3B7C02-5A72-4281-8EFF-11F03CB220BB}">
      <dgm:prSet phldrT="[نص]"/>
      <dgm:spPr/>
      <dgm:t>
        <a:bodyPr/>
        <a:lstStyle/>
        <a:p>
          <a:pPr rtl="1"/>
          <a:r>
            <a:rPr lang="ar-SA" dirty="0">
              <a:latin typeface="Traditional Arabic" panose="02020603050405020304" pitchFamily="18" charset="-78"/>
              <a:cs typeface="Traditional Arabic" panose="02020603050405020304" pitchFamily="18" charset="-78"/>
            </a:rPr>
            <a:t>لها المهر كاملًا</a:t>
          </a:r>
        </a:p>
      </dgm:t>
    </dgm:pt>
    <dgm:pt modelId="{127F73DF-97CA-41AB-AB9D-E317D8EE12BC}" type="parTrans" cxnId="{AFD186F7-8F02-4857-89D9-BA13147B344A}">
      <dgm:prSet/>
      <dgm:spPr/>
      <dgm:t>
        <a:bodyPr/>
        <a:lstStyle/>
        <a:p>
          <a:pPr rtl="1"/>
          <a:endParaRPr lang="ar-SA"/>
        </a:p>
      </dgm:t>
    </dgm:pt>
    <dgm:pt modelId="{16AFB23C-7B56-49A2-9372-16F1509DDCEE}" type="sibTrans" cxnId="{AFD186F7-8F02-4857-89D9-BA13147B344A}">
      <dgm:prSet/>
      <dgm:spPr/>
      <dgm:t>
        <a:bodyPr/>
        <a:lstStyle/>
        <a:p>
          <a:pPr rtl="1"/>
          <a:endParaRPr lang="ar-SA"/>
        </a:p>
      </dgm:t>
    </dgm:pt>
    <dgm:pt modelId="{D496B03F-1CDD-42FE-988F-B131464857B3}">
      <dgm:prSet phldrT="[نص]" custT="1"/>
      <dgm:spPr/>
      <dgm:t>
        <a:bodyPr/>
        <a:lstStyle/>
        <a:p>
          <a:pPr rtl="1"/>
          <a:r>
            <a:rPr lang="ar-SA" sz="3600" dirty="0">
              <a:latin typeface="Traditional Arabic" panose="02020603050405020304" pitchFamily="18" charset="-78"/>
              <a:cs typeface="Traditional Arabic" panose="02020603050405020304" pitchFamily="18" charset="-78"/>
            </a:rPr>
            <a:t>المطلقة قبل الدخول وقد فرض لها المهر</a:t>
          </a:r>
        </a:p>
      </dgm:t>
    </dgm:pt>
    <dgm:pt modelId="{CE9614E3-F3C8-4C69-B902-E1DEE84A5CE7}" type="parTrans" cxnId="{FB968ADC-3C5C-4A4C-B660-E2DF0D18A98D}">
      <dgm:prSet/>
      <dgm:spPr/>
      <dgm:t>
        <a:bodyPr/>
        <a:lstStyle/>
        <a:p>
          <a:pPr rtl="1"/>
          <a:endParaRPr lang="ar-SA"/>
        </a:p>
      </dgm:t>
    </dgm:pt>
    <dgm:pt modelId="{D8E1D143-451E-41B8-9C6B-AC3E828AB56D}" type="sibTrans" cxnId="{FB968ADC-3C5C-4A4C-B660-E2DF0D18A98D}">
      <dgm:prSet/>
      <dgm:spPr/>
      <dgm:t>
        <a:bodyPr/>
        <a:lstStyle/>
        <a:p>
          <a:pPr rtl="1"/>
          <a:endParaRPr lang="ar-SA"/>
        </a:p>
      </dgm:t>
    </dgm:pt>
    <dgm:pt modelId="{FD9AB2D9-0C14-4EC0-B6DD-731855BEA18B}">
      <dgm:prSet phldrT="[نص]"/>
      <dgm:spPr/>
      <dgm:t>
        <a:bodyPr/>
        <a:lstStyle/>
        <a:p>
          <a:pPr rtl="1"/>
          <a:r>
            <a:rPr lang="ar-SA" dirty="0">
              <a:latin typeface="Traditional Arabic" panose="02020603050405020304" pitchFamily="18" charset="-78"/>
              <a:cs typeface="Traditional Arabic" panose="02020603050405020304" pitchFamily="18" charset="-78"/>
            </a:rPr>
            <a:t>لها نصف المهر</a:t>
          </a:r>
        </a:p>
      </dgm:t>
    </dgm:pt>
    <dgm:pt modelId="{1CC3E62E-5524-4D37-A7B9-38B45B42D26B}" type="parTrans" cxnId="{4B9FD2F0-6B77-4DC3-AA15-5268F755FB3A}">
      <dgm:prSet/>
      <dgm:spPr/>
      <dgm:t>
        <a:bodyPr/>
        <a:lstStyle/>
        <a:p>
          <a:pPr rtl="1"/>
          <a:endParaRPr lang="ar-SA"/>
        </a:p>
      </dgm:t>
    </dgm:pt>
    <dgm:pt modelId="{AF516FFD-652F-4774-8C78-B9043E8D1331}" type="sibTrans" cxnId="{4B9FD2F0-6B77-4DC3-AA15-5268F755FB3A}">
      <dgm:prSet/>
      <dgm:spPr/>
      <dgm:t>
        <a:bodyPr/>
        <a:lstStyle/>
        <a:p>
          <a:pPr rtl="1"/>
          <a:endParaRPr lang="ar-SA"/>
        </a:p>
      </dgm:t>
    </dgm:pt>
    <dgm:pt modelId="{55484613-03E4-4A46-8F42-3E01234F43EC}">
      <dgm:prSet custT="1"/>
      <dgm:spPr/>
      <dgm:t>
        <a:bodyPr/>
        <a:lstStyle/>
        <a:p>
          <a:pPr rtl="1"/>
          <a:r>
            <a:rPr lang="ar-SA" sz="3600" dirty="0">
              <a:latin typeface="Traditional Arabic" panose="02020603050405020304" pitchFamily="18" charset="-78"/>
              <a:cs typeface="Traditional Arabic" panose="02020603050405020304" pitchFamily="18" charset="-78"/>
            </a:rPr>
            <a:t>المطلقة قبل الدخول ولم يفرض لها المهر</a:t>
          </a:r>
        </a:p>
      </dgm:t>
    </dgm:pt>
    <dgm:pt modelId="{60DC0BD5-BDE7-4EE3-AFD8-16CDCAA6AAA4}" type="parTrans" cxnId="{4B865903-F552-4EA5-83D7-FE40088C964A}">
      <dgm:prSet/>
      <dgm:spPr/>
      <dgm:t>
        <a:bodyPr/>
        <a:lstStyle/>
        <a:p>
          <a:pPr rtl="1"/>
          <a:endParaRPr lang="ar-SA"/>
        </a:p>
      </dgm:t>
    </dgm:pt>
    <dgm:pt modelId="{C6D3793E-50B2-4403-8645-3DE40FAD80D3}" type="sibTrans" cxnId="{4B865903-F552-4EA5-83D7-FE40088C964A}">
      <dgm:prSet/>
      <dgm:spPr/>
      <dgm:t>
        <a:bodyPr/>
        <a:lstStyle/>
        <a:p>
          <a:pPr rtl="1"/>
          <a:endParaRPr lang="ar-SA"/>
        </a:p>
      </dgm:t>
    </dgm:pt>
    <dgm:pt modelId="{B1CFDAC6-93B6-4F3D-B725-6873258313A5}">
      <dgm:prSet/>
      <dgm:spPr/>
      <dgm:t>
        <a:bodyPr/>
        <a:lstStyle/>
        <a:p>
          <a:pPr rtl="1"/>
          <a:r>
            <a:rPr lang="ar-SA" dirty="0">
              <a:latin typeface="Traditional Arabic" panose="02020603050405020304" pitchFamily="18" charset="-78"/>
              <a:cs typeface="Traditional Arabic" panose="02020603050405020304" pitchFamily="18" charset="-78"/>
            </a:rPr>
            <a:t>لها المتعة</a:t>
          </a:r>
        </a:p>
      </dgm:t>
    </dgm:pt>
    <dgm:pt modelId="{F4910ADE-8864-4C79-BDDF-BDC4D6DB8D19}" type="parTrans" cxnId="{1BDF050A-639D-4573-A43C-C3FB6C5328AF}">
      <dgm:prSet/>
      <dgm:spPr/>
      <dgm:t>
        <a:bodyPr/>
        <a:lstStyle/>
        <a:p>
          <a:pPr rtl="1"/>
          <a:endParaRPr lang="ar-SA"/>
        </a:p>
      </dgm:t>
    </dgm:pt>
    <dgm:pt modelId="{DE8C480D-E62F-4A54-BFFF-6F94229F78CD}" type="sibTrans" cxnId="{1BDF050A-639D-4573-A43C-C3FB6C5328AF}">
      <dgm:prSet/>
      <dgm:spPr/>
      <dgm:t>
        <a:bodyPr/>
        <a:lstStyle/>
        <a:p>
          <a:pPr rtl="1"/>
          <a:endParaRPr lang="ar-SA"/>
        </a:p>
      </dgm:t>
    </dgm:pt>
    <dgm:pt modelId="{81D6C2F0-7C9F-4BD3-9CCC-37D686857D51}" type="pres">
      <dgm:prSet presAssocID="{7C365AC3-564A-49A3-B0A6-F437E8E79462}" presName="diagram" presStyleCnt="0">
        <dgm:presLayoutVars>
          <dgm:chPref val="1"/>
          <dgm:dir/>
          <dgm:animOne val="branch"/>
          <dgm:animLvl val="lvl"/>
          <dgm:resizeHandles/>
        </dgm:presLayoutVars>
      </dgm:prSet>
      <dgm:spPr/>
    </dgm:pt>
    <dgm:pt modelId="{42EED617-DF03-47CB-A797-9B62855BCF2B}" type="pres">
      <dgm:prSet presAssocID="{4B420FF4-B361-4A31-8982-CE3071C6DE00}" presName="root" presStyleCnt="0"/>
      <dgm:spPr/>
    </dgm:pt>
    <dgm:pt modelId="{F79A491B-D00C-46B5-A945-F63AB51B882C}" type="pres">
      <dgm:prSet presAssocID="{4B420FF4-B361-4A31-8982-CE3071C6DE00}" presName="rootComposite" presStyleCnt="0"/>
      <dgm:spPr/>
    </dgm:pt>
    <dgm:pt modelId="{7316EE6A-CA4A-4231-8ABD-F705F2841528}" type="pres">
      <dgm:prSet presAssocID="{4B420FF4-B361-4A31-8982-CE3071C6DE00}" presName="rootText" presStyleLbl="node1" presStyleIdx="0" presStyleCnt="3"/>
      <dgm:spPr/>
    </dgm:pt>
    <dgm:pt modelId="{23F162FE-03BC-4AD6-B024-ED9115BCCC6F}" type="pres">
      <dgm:prSet presAssocID="{4B420FF4-B361-4A31-8982-CE3071C6DE00}" presName="rootConnector" presStyleLbl="node1" presStyleIdx="0" presStyleCnt="3"/>
      <dgm:spPr/>
    </dgm:pt>
    <dgm:pt modelId="{30461A60-ED84-42DB-9AC1-30B88A813475}" type="pres">
      <dgm:prSet presAssocID="{4B420FF4-B361-4A31-8982-CE3071C6DE00}" presName="childShape" presStyleCnt="0"/>
      <dgm:spPr/>
    </dgm:pt>
    <dgm:pt modelId="{BD150E80-23A0-404F-A426-C09D33C085DA}" type="pres">
      <dgm:prSet presAssocID="{127F73DF-97CA-41AB-AB9D-E317D8EE12BC}" presName="Name13" presStyleLbl="parChTrans1D2" presStyleIdx="0" presStyleCnt="3"/>
      <dgm:spPr/>
    </dgm:pt>
    <dgm:pt modelId="{C8378CFC-C093-4AEB-A9E4-6F45B9D5E44E}" type="pres">
      <dgm:prSet presAssocID="{3D3B7C02-5A72-4281-8EFF-11F03CB220BB}" presName="childText" presStyleLbl="bgAcc1" presStyleIdx="0" presStyleCnt="3">
        <dgm:presLayoutVars>
          <dgm:bulletEnabled val="1"/>
        </dgm:presLayoutVars>
      </dgm:prSet>
      <dgm:spPr/>
    </dgm:pt>
    <dgm:pt modelId="{9EE27756-8B93-4804-82D3-9A4141859550}" type="pres">
      <dgm:prSet presAssocID="{55484613-03E4-4A46-8F42-3E01234F43EC}" presName="root" presStyleCnt="0"/>
      <dgm:spPr/>
    </dgm:pt>
    <dgm:pt modelId="{EA75F8D8-43B4-4D45-A5AA-DC1F0032637D}" type="pres">
      <dgm:prSet presAssocID="{55484613-03E4-4A46-8F42-3E01234F43EC}" presName="rootComposite" presStyleCnt="0"/>
      <dgm:spPr/>
    </dgm:pt>
    <dgm:pt modelId="{1D1F836A-34A1-47BC-B2C0-5784E5436778}" type="pres">
      <dgm:prSet presAssocID="{55484613-03E4-4A46-8F42-3E01234F43EC}" presName="rootText" presStyleLbl="node1" presStyleIdx="1" presStyleCnt="3"/>
      <dgm:spPr/>
    </dgm:pt>
    <dgm:pt modelId="{079CAABB-46DD-4627-91D2-7BBEE03BCFA9}" type="pres">
      <dgm:prSet presAssocID="{55484613-03E4-4A46-8F42-3E01234F43EC}" presName="rootConnector" presStyleLbl="node1" presStyleIdx="1" presStyleCnt="3"/>
      <dgm:spPr/>
    </dgm:pt>
    <dgm:pt modelId="{EA4958B9-8F96-4FBF-B309-B2E36E7C6559}" type="pres">
      <dgm:prSet presAssocID="{55484613-03E4-4A46-8F42-3E01234F43EC}" presName="childShape" presStyleCnt="0"/>
      <dgm:spPr/>
    </dgm:pt>
    <dgm:pt modelId="{1B1B558D-B3F5-4513-A6B2-CFE1F2D28610}" type="pres">
      <dgm:prSet presAssocID="{F4910ADE-8864-4C79-BDDF-BDC4D6DB8D19}" presName="Name13" presStyleLbl="parChTrans1D2" presStyleIdx="1" presStyleCnt="3"/>
      <dgm:spPr/>
    </dgm:pt>
    <dgm:pt modelId="{20A89A9B-0EC5-4652-A7FF-1769474E5AD8}" type="pres">
      <dgm:prSet presAssocID="{B1CFDAC6-93B6-4F3D-B725-6873258313A5}" presName="childText" presStyleLbl="bgAcc1" presStyleIdx="1" presStyleCnt="3">
        <dgm:presLayoutVars>
          <dgm:bulletEnabled val="1"/>
        </dgm:presLayoutVars>
      </dgm:prSet>
      <dgm:spPr/>
    </dgm:pt>
    <dgm:pt modelId="{CC7034EF-A677-46A3-B03D-FCDD579661A3}" type="pres">
      <dgm:prSet presAssocID="{D496B03F-1CDD-42FE-988F-B131464857B3}" presName="root" presStyleCnt="0"/>
      <dgm:spPr/>
    </dgm:pt>
    <dgm:pt modelId="{39F0863B-55F8-4634-9A26-54270407E6A3}" type="pres">
      <dgm:prSet presAssocID="{D496B03F-1CDD-42FE-988F-B131464857B3}" presName="rootComposite" presStyleCnt="0"/>
      <dgm:spPr/>
    </dgm:pt>
    <dgm:pt modelId="{D44CB366-9189-48AB-AC95-0A9E8C63CDC0}" type="pres">
      <dgm:prSet presAssocID="{D496B03F-1CDD-42FE-988F-B131464857B3}" presName="rootText" presStyleLbl="node1" presStyleIdx="2" presStyleCnt="3"/>
      <dgm:spPr/>
    </dgm:pt>
    <dgm:pt modelId="{D5FE5642-3A32-4CC3-B2A7-7C6B216F5E3F}" type="pres">
      <dgm:prSet presAssocID="{D496B03F-1CDD-42FE-988F-B131464857B3}" presName="rootConnector" presStyleLbl="node1" presStyleIdx="2" presStyleCnt="3"/>
      <dgm:spPr/>
    </dgm:pt>
    <dgm:pt modelId="{BF51B377-4906-4543-96BE-8887AE134361}" type="pres">
      <dgm:prSet presAssocID="{D496B03F-1CDD-42FE-988F-B131464857B3}" presName="childShape" presStyleCnt="0"/>
      <dgm:spPr/>
    </dgm:pt>
    <dgm:pt modelId="{20E25575-34CD-4FA2-8601-BC4DA42B15B1}" type="pres">
      <dgm:prSet presAssocID="{1CC3E62E-5524-4D37-A7B9-38B45B42D26B}" presName="Name13" presStyleLbl="parChTrans1D2" presStyleIdx="2" presStyleCnt="3"/>
      <dgm:spPr/>
    </dgm:pt>
    <dgm:pt modelId="{B70082D8-4FCE-40CA-8C09-F1DC13648595}" type="pres">
      <dgm:prSet presAssocID="{FD9AB2D9-0C14-4EC0-B6DD-731855BEA18B}" presName="childText" presStyleLbl="bgAcc1" presStyleIdx="2" presStyleCnt="3">
        <dgm:presLayoutVars>
          <dgm:bulletEnabled val="1"/>
        </dgm:presLayoutVars>
      </dgm:prSet>
      <dgm:spPr/>
    </dgm:pt>
  </dgm:ptLst>
  <dgm:cxnLst>
    <dgm:cxn modelId="{A7CCDD01-D160-4AC0-A51E-B21889229777}" type="presOf" srcId="{7C365AC3-564A-49A3-B0A6-F437E8E79462}" destId="{81D6C2F0-7C9F-4BD3-9CCC-37D686857D51}" srcOrd="0" destOrd="0" presId="urn:microsoft.com/office/officeart/2005/8/layout/hierarchy3"/>
    <dgm:cxn modelId="{3A996402-DDCE-4EB2-96A3-9F2C851F8743}" type="presOf" srcId="{D496B03F-1CDD-42FE-988F-B131464857B3}" destId="{D44CB366-9189-48AB-AC95-0A9E8C63CDC0}" srcOrd="0" destOrd="0" presId="urn:microsoft.com/office/officeart/2005/8/layout/hierarchy3"/>
    <dgm:cxn modelId="{4B865903-F552-4EA5-83D7-FE40088C964A}" srcId="{7C365AC3-564A-49A3-B0A6-F437E8E79462}" destId="{55484613-03E4-4A46-8F42-3E01234F43EC}" srcOrd="1" destOrd="0" parTransId="{60DC0BD5-BDE7-4EE3-AFD8-16CDCAA6AAA4}" sibTransId="{C6D3793E-50B2-4403-8645-3DE40FAD80D3}"/>
    <dgm:cxn modelId="{1BDF050A-639D-4573-A43C-C3FB6C5328AF}" srcId="{55484613-03E4-4A46-8F42-3E01234F43EC}" destId="{B1CFDAC6-93B6-4F3D-B725-6873258313A5}" srcOrd="0" destOrd="0" parTransId="{F4910ADE-8864-4C79-BDDF-BDC4D6DB8D19}" sibTransId="{DE8C480D-E62F-4A54-BFFF-6F94229F78CD}"/>
    <dgm:cxn modelId="{1A6E1C34-71AB-4282-BD87-82A87C73F9C0}" type="presOf" srcId="{4B420FF4-B361-4A31-8982-CE3071C6DE00}" destId="{23F162FE-03BC-4AD6-B024-ED9115BCCC6F}" srcOrd="1" destOrd="0" presId="urn:microsoft.com/office/officeart/2005/8/layout/hierarchy3"/>
    <dgm:cxn modelId="{B442A26A-9145-451A-88C7-C4B45F7CF321}" type="presOf" srcId="{55484613-03E4-4A46-8F42-3E01234F43EC}" destId="{079CAABB-46DD-4627-91D2-7BBEE03BCFA9}" srcOrd="1" destOrd="0" presId="urn:microsoft.com/office/officeart/2005/8/layout/hierarchy3"/>
    <dgm:cxn modelId="{45FDE46F-D8BB-4217-888E-956D8C72538D}" type="presOf" srcId="{127F73DF-97CA-41AB-AB9D-E317D8EE12BC}" destId="{BD150E80-23A0-404F-A426-C09D33C085DA}" srcOrd="0" destOrd="0" presId="urn:microsoft.com/office/officeart/2005/8/layout/hierarchy3"/>
    <dgm:cxn modelId="{563CEB9F-9DFD-49A5-A99D-A3567C434E29}" type="presOf" srcId="{FD9AB2D9-0C14-4EC0-B6DD-731855BEA18B}" destId="{B70082D8-4FCE-40CA-8C09-F1DC13648595}" srcOrd="0" destOrd="0" presId="urn:microsoft.com/office/officeart/2005/8/layout/hierarchy3"/>
    <dgm:cxn modelId="{82154CAA-A655-40E2-B21F-B365C6BC73AA}" type="presOf" srcId="{D496B03F-1CDD-42FE-988F-B131464857B3}" destId="{D5FE5642-3A32-4CC3-B2A7-7C6B216F5E3F}" srcOrd="1" destOrd="0" presId="urn:microsoft.com/office/officeart/2005/8/layout/hierarchy3"/>
    <dgm:cxn modelId="{EAC296CB-5073-451F-A7C5-BAD27C30C6B1}" srcId="{7C365AC3-564A-49A3-B0A6-F437E8E79462}" destId="{4B420FF4-B361-4A31-8982-CE3071C6DE00}" srcOrd="0" destOrd="0" parTransId="{9480DB2F-EB64-419C-B94D-FF77E373BEEB}" sibTransId="{5C26F595-B3B2-4F8D-BAF8-9723FE1367C1}"/>
    <dgm:cxn modelId="{87E35ECC-1A91-4D99-9A1C-F0B261627840}" type="presOf" srcId="{3D3B7C02-5A72-4281-8EFF-11F03CB220BB}" destId="{C8378CFC-C093-4AEB-A9E4-6F45B9D5E44E}" srcOrd="0" destOrd="0" presId="urn:microsoft.com/office/officeart/2005/8/layout/hierarchy3"/>
    <dgm:cxn modelId="{B1A32AD9-4D0D-4849-93EB-65B6E0E5D83A}" type="presOf" srcId="{1CC3E62E-5524-4D37-A7B9-38B45B42D26B}" destId="{20E25575-34CD-4FA2-8601-BC4DA42B15B1}" srcOrd="0" destOrd="0" presId="urn:microsoft.com/office/officeart/2005/8/layout/hierarchy3"/>
    <dgm:cxn modelId="{B3ADECD9-F147-43CE-BEA5-466CDA613FEB}" type="presOf" srcId="{55484613-03E4-4A46-8F42-3E01234F43EC}" destId="{1D1F836A-34A1-47BC-B2C0-5784E5436778}" srcOrd="0" destOrd="0" presId="urn:microsoft.com/office/officeart/2005/8/layout/hierarchy3"/>
    <dgm:cxn modelId="{FB968ADC-3C5C-4A4C-B660-E2DF0D18A98D}" srcId="{7C365AC3-564A-49A3-B0A6-F437E8E79462}" destId="{D496B03F-1CDD-42FE-988F-B131464857B3}" srcOrd="2" destOrd="0" parTransId="{CE9614E3-F3C8-4C69-B902-E1DEE84A5CE7}" sibTransId="{D8E1D143-451E-41B8-9C6B-AC3E828AB56D}"/>
    <dgm:cxn modelId="{B3C37EE0-F246-4141-B8FF-9DB4FAA20A48}" type="presOf" srcId="{4B420FF4-B361-4A31-8982-CE3071C6DE00}" destId="{7316EE6A-CA4A-4231-8ABD-F705F2841528}" srcOrd="0" destOrd="0" presId="urn:microsoft.com/office/officeart/2005/8/layout/hierarchy3"/>
    <dgm:cxn modelId="{4B9FD2F0-6B77-4DC3-AA15-5268F755FB3A}" srcId="{D496B03F-1CDD-42FE-988F-B131464857B3}" destId="{FD9AB2D9-0C14-4EC0-B6DD-731855BEA18B}" srcOrd="0" destOrd="0" parTransId="{1CC3E62E-5524-4D37-A7B9-38B45B42D26B}" sibTransId="{AF516FFD-652F-4774-8C78-B9043E8D1331}"/>
    <dgm:cxn modelId="{AFD186F7-8F02-4857-89D9-BA13147B344A}" srcId="{4B420FF4-B361-4A31-8982-CE3071C6DE00}" destId="{3D3B7C02-5A72-4281-8EFF-11F03CB220BB}" srcOrd="0" destOrd="0" parTransId="{127F73DF-97CA-41AB-AB9D-E317D8EE12BC}" sibTransId="{16AFB23C-7B56-49A2-9372-16F1509DDCEE}"/>
    <dgm:cxn modelId="{80DC5DF8-229C-47C0-8812-3DE31FC4B64C}" type="presOf" srcId="{F4910ADE-8864-4C79-BDDF-BDC4D6DB8D19}" destId="{1B1B558D-B3F5-4513-A6B2-CFE1F2D28610}" srcOrd="0" destOrd="0" presId="urn:microsoft.com/office/officeart/2005/8/layout/hierarchy3"/>
    <dgm:cxn modelId="{EFFDE0FD-9E26-4042-836D-18121B5465F7}" type="presOf" srcId="{B1CFDAC6-93B6-4F3D-B725-6873258313A5}" destId="{20A89A9B-0EC5-4652-A7FF-1769474E5AD8}" srcOrd="0" destOrd="0" presId="urn:microsoft.com/office/officeart/2005/8/layout/hierarchy3"/>
    <dgm:cxn modelId="{BDC2E9B7-44B7-4A59-B351-543F15244826}" type="presParOf" srcId="{81D6C2F0-7C9F-4BD3-9CCC-37D686857D51}" destId="{42EED617-DF03-47CB-A797-9B62855BCF2B}" srcOrd="0" destOrd="0" presId="urn:microsoft.com/office/officeart/2005/8/layout/hierarchy3"/>
    <dgm:cxn modelId="{2584AA44-7009-4B0A-84F6-060B85B5D0BC}" type="presParOf" srcId="{42EED617-DF03-47CB-A797-9B62855BCF2B}" destId="{F79A491B-D00C-46B5-A945-F63AB51B882C}" srcOrd="0" destOrd="0" presId="urn:microsoft.com/office/officeart/2005/8/layout/hierarchy3"/>
    <dgm:cxn modelId="{80A5380B-7DE5-4E6A-9CEB-2B1DBAC69C0A}" type="presParOf" srcId="{F79A491B-D00C-46B5-A945-F63AB51B882C}" destId="{7316EE6A-CA4A-4231-8ABD-F705F2841528}" srcOrd="0" destOrd="0" presId="urn:microsoft.com/office/officeart/2005/8/layout/hierarchy3"/>
    <dgm:cxn modelId="{E3F5E24C-1BF1-451D-89B1-2213DB63BCC2}" type="presParOf" srcId="{F79A491B-D00C-46B5-A945-F63AB51B882C}" destId="{23F162FE-03BC-4AD6-B024-ED9115BCCC6F}" srcOrd="1" destOrd="0" presId="urn:microsoft.com/office/officeart/2005/8/layout/hierarchy3"/>
    <dgm:cxn modelId="{82234DF9-9C70-4A9D-8AE0-A0185188257D}" type="presParOf" srcId="{42EED617-DF03-47CB-A797-9B62855BCF2B}" destId="{30461A60-ED84-42DB-9AC1-30B88A813475}" srcOrd="1" destOrd="0" presId="urn:microsoft.com/office/officeart/2005/8/layout/hierarchy3"/>
    <dgm:cxn modelId="{8EE4EBD8-4B6F-4800-9542-870FB5C41B3E}" type="presParOf" srcId="{30461A60-ED84-42DB-9AC1-30B88A813475}" destId="{BD150E80-23A0-404F-A426-C09D33C085DA}" srcOrd="0" destOrd="0" presId="urn:microsoft.com/office/officeart/2005/8/layout/hierarchy3"/>
    <dgm:cxn modelId="{8B9D7695-BC0E-4B45-9132-9639F6098649}" type="presParOf" srcId="{30461A60-ED84-42DB-9AC1-30B88A813475}" destId="{C8378CFC-C093-4AEB-A9E4-6F45B9D5E44E}" srcOrd="1" destOrd="0" presId="urn:microsoft.com/office/officeart/2005/8/layout/hierarchy3"/>
    <dgm:cxn modelId="{B48C5FBD-56C8-4E36-99A0-F05D50F2D900}" type="presParOf" srcId="{81D6C2F0-7C9F-4BD3-9CCC-37D686857D51}" destId="{9EE27756-8B93-4804-82D3-9A4141859550}" srcOrd="1" destOrd="0" presId="urn:microsoft.com/office/officeart/2005/8/layout/hierarchy3"/>
    <dgm:cxn modelId="{2E215BED-791A-4A81-9992-3189A6CA6093}" type="presParOf" srcId="{9EE27756-8B93-4804-82D3-9A4141859550}" destId="{EA75F8D8-43B4-4D45-A5AA-DC1F0032637D}" srcOrd="0" destOrd="0" presId="urn:microsoft.com/office/officeart/2005/8/layout/hierarchy3"/>
    <dgm:cxn modelId="{EC78F2B1-3C40-419F-9BFA-F38FF0D4B889}" type="presParOf" srcId="{EA75F8D8-43B4-4D45-A5AA-DC1F0032637D}" destId="{1D1F836A-34A1-47BC-B2C0-5784E5436778}" srcOrd="0" destOrd="0" presId="urn:microsoft.com/office/officeart/2005/8/layout/hierarchy3"/>
    <dgm:cxn modelId="{1EDA4854-0F45-4914-84F0-C2A783DEA54A}" type="presParOf" srcId="{EA75F8D8-43B4-4D45-A5AA-DC1F0032637D}" destId="{079CAABB-46DD-4627-91D2-7BBEE03BCFA9}" srcOrd="1" destOrd="0" presId="urn:microsoft.com/office/officeart/2005/8/layout/hierarchy3"/>
    <dgm:cxn modelId="{89F03A4C-2F52-46A4-989C-2B244673DB6A}" type="presParOf" srcId="{9EE27756-8B93-4804-82D3-9A4141859550}" destId="{EA4958B9-8F96-4FBF-B309-B2E36E7C6559}" srcOrd="1" destOrd="0" presId="urn:microsoft.com/office/officeart/2005/8/layout/hierarchy3"/>
    <dgm:cxn modelId="{E0049A0C-8060-41D9-BE5B-A91C275C7863}" type="presParOf" srcId="{EA4958B9-8F96-4FBF-B309-B2E36E7C6559}" destId="{1B1B558D-B3F5-4513-A6B2-CFE1F2D28610}" srcOrd="0" destOrd="0" presId="urn:microsoft.com/office/officeart/2005/8/layout/hierarchy3"/>
    <dgm:cxn modelId="{3A2D1DCB-B3F3-4403-8D81-BA68A41F0AAF}" type="presParOf" srcId="{EA4958B9-8F96-4FBF-B309-B2E36E7C6559}" destId="{20A89A9B-0EC5-4652-A7FF-1769474E5AD8}" srcOrd="1" destOrd="0" presId="urn:microsoft.com/office/officeart/2005/8/layout/hierarchy3"/>
    <dgm:cxn modelId="{3EB5B5EC-1F20-4D78-BF60-32B009C94B7D}" type="presParOf" srcId="{81D6C2F0-7C9F-4BD3-9CCC-37D686857D51}" destId="{CC7034EF-A677-46A3-B03D-FCDD579661A3}" srcOrd="2" destOrd="0" presId="urn:microsoft.com/office/officeart/2005/8/layout/hierarchy3"/>
    <dgm:cxn modelId="{B34B79A5-1005-4A01-9DA4-AE209A747D76}" type="presParOf" srcId="{CC7034EF-A677-46A3-B03D-FCDD579661A3}" destId="{39F0863B-55F8-4634-9A26-54270407E6A3}" srcOrd="0" destOrd="0" presId="urn:microsoft.com/office/officeart/2005/8/layout/hierarchy3"/>
    <dgm:cxn modelId="{61E08998-91BC-4610-B2B8-F2ECB47A71E1}" type="presParOf" srcId="{39F0863B-55F8-4634-9A26-54270407E6A3}" destId="{D44CB366-9189-48AB-AC95-0A9E8C63CDC0}" srcOrd="0" destOrd="0" presId="urn:microsoft.com/office/officeart/2005/8/layout/hierarchy3"/>
    <dgm:cxn modelId="{25A95271-D49A-4D59-940F-CC9A0DCCCEFF}" type="presParOf" srcId="{39F0863B-55F8-4634-9A26-54270407E6A3}" destId="{D5FE5642-3A32-4CC3-B2A7-7C6B216F5E3F}" srcOrd="1" destOrd="0" presId="urn:microsoft.com/office/officeart/2005/8/layout/hierarchy3"/>
    <dgm:cxn modelId="{848B9A8B-B78F-441C-A06D-D0423EFA4DFC}" type="presParOf" srcId="{CC7034EF-A677-46A3-B03D-FCDD579661A3}" destId="{BF51B377-4906-4543-96BE-8887AE134361}" srcOrd="1" destOrd="0" presId="urn:microsoft.com/office/officeart/2005/8/layout/hierarchy3"/>
    <dgm:cxn modelId="{86E2FC98-BD70-4B7F-8421-7FB5250A17F6}" type="presParOf" srcId="{BF51B377-4906-4543-96BE-8887AE134361}" destId="{20E25575-34CD-4FA2-8601-BC4DA42B15B1}" srcOrd="0" destOrd="0" presId="urn:microsoft.com/office/officeart/2005/8/layout/hierarchy3"/>
    <dgm:cxn modelId="{3D0D81A7-3097-4B3A-9E75-A55EEAEE6985}" type="presParOf" srcId="{BF51B377-4906-4543-96BE-8887AE134361}" destId="{B70082D8-4FCE-40CA-8C09-F1DC13648595}"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16EE6A-CA4A-4231-8ABD-F705F2841528}">
      <dsp:nvSpPr>
        <dsp:cNvPr id="0" name=""/>
        <dsp:cNvSpPr/>
      </dsp:nvSpPr>
      <dsp:spPr>
        <a:xfrm>
          <a:off x="1227" y="349984"/>
          <a:ext cx="2873126" cy="1436563"/>
        </a:xfrm>
        <a:prstGeom prst="roundRect">
          <a:avLst>
            <a:gd name="adj" fmla="val 10000"/>
          </a:avLst>
        </a:prstGeom>
        <a:gradFill rotWithShape="0">
          <a:gsLst>
            <a:gs pos="0">
              <a:schemeClr val="accent1">
                <a:hueOff val="0"/>
                <a:satOff val="0"/>
                <a:lumOff val="0"/>
                <a:alphaOff val="0"/>
                <a:tint val="60000"/>
                <a:satMod val="105000"/>
                <a:lumMod val="105000"/>
              </a:schemeClr>
            </a:gs>
            <a:gs pos="100000">
              <a:schemeClr val="accent1">
                <a:hueOff val="0"/>
                <a:satOff val="0"/>
                <a:lumOff val="0"/>
                <a:alphaOff val="0"/>
                <a:tint val="65000"/>
                <a:satMod val="100000"/>
                <a:lumMod val="100000"/>
              </a:schemeClr>
            </a:gs>
            <a:gs pos="100000">
              <a:schemeClr val="accent1">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45720" rIns="68580" bIns="45720" numCol="1" spcCol="1270" anchor="ctr" anchorCtr="0">
          <a:noAutofit/>
        </a:bodyPr>
        <a:lstStyle/>
        <a:p>
          <a:pPr marL="0" lvl="0" indent="0" algn="ctr" defTabSz="1600200" rtl="1">
            <a:lnSpc>
              <a:spcPct val="90000"/>
            </a:lnSpc>
            <a:spcBef>
              <a:spcPct val="0"/>
            </a:spcBef>
            <a:spcAft>
              <a:spcPct val="35000"/>
            </a:spcAft>
            <a:buNone/>
          </a:pPr>
          <a:r>
            <a:rPr lang="ar-SA" sz="3600" kern="1200" dirty="0">
              <a:latin typeface="Traditional Arabic" panose="02020603050405020304" pitchFamily="18" charset="-78"/>
              <a:cs typeface="Traditional Arabic" panose="02020603050405020304" pitchFamily="18" charset="-78"/>
            </a:rPr>
            <a:t>المطلقة بعد الدخول وقد فرض لها المهر</a:t>
          </a:r>
        </a:p>
      </dsp:txBody>
      <dsp:txXfrm>
        <a:off x="43302" y="392059"/>
        <a:ext cx="2788976" cy="1352413"/>
      </dsp:txXfrm>
    </dsp:sp>
    <dsp:sp modelId="{BD150E80-23A0-404F-A426-C09D33C085DA}">
      <dsp:nvSpPr>
        <dsp:cNvPr id="0" name=""/>
        <dsp:cNvSpPr/>
      </dsp:nvSpPr>
      <dsp:spPr>
        <a:xfrm>
          <a:off x="288540" y="1786548"/>
          <a:ext cx="287312" cy="1077422"/>
        </a:xfrm>
        <a:custGeom>
          <a:avLst/>
          <a:gdLst/>
          <a:ahLst/>
          <a:cxnLst/>
          <a:rect l="0" t="0" r="0" b="0"/>
          <a:pathLst>
            <a:path>
              <a:moveTo>
                <a:pt x="0" y="0"/>
              </a:moveTo>
              <a:lnTo>
                <a:pt x="0" y="1077422"/>
              </a:lnTo>
              <a:lnTo>
                <a:pt x="287312" y="1077422"/>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378CFC-C093-4AEB-A9E4-6F45B9D5E44E}">
      <dsp:nvSpPr>
        <dsp:cNvPr id="0" name=""/>
        <dsp:cNvSpPr/>
      </dsp:nvSpPr>
      <dsp:spPr>
        <a:xfrm>
          <a:off x="575853" y="2145688"/>
          <a:ext cx="2298501" cy="143656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55880" rIns="83820" bIns="55880" numCol="1" spcCol="1270" anchor="ctr" anchorCtr="0">
          <a:noAutofit/>
        </a:bodyPr>
        <a:lstStyle/>
        <a:p>
          <a:pPr marL="0" lvl="0" indent="0" algn="ctr" defTabSz="1955800" rtl="1">
            <a:lnSpc>
              <a:spcPct val="90000"/>
            </a:lnSpc>
            <a:spcBef>
              <a:spcPct val="0"/>
            </a:spcBef>
            <a:spcAft>
              <a:spcPct val="35000"/>
            </a:spcAft>
            <a:buNone/>
          </a:pPr>
          <a:r>
            <a:rPr lang="ar-SA" sz="4400" kern="1200" dirty="0">
              <a:latin typeface="Traditional Arabic" panose="02020603050405020304" pitchFamily="18" charset="-78"/>
              <a:cs typeface="Traditional Arabic" panose="02020603050405020304" pitchFamily="18" charset="-78"/>
            </a:rPr>
            <a:t>لها المهر كاملًا</a:t>
          </a:r>
        </a:p>
      </dsp:txBody>
      <dsp:txXfrm>
        <a:off x="617928" y="2187763"/>
        <a:ext cx="2214351" cy="1352413"/>
      </dsp:txXfrm>
    </dsp:sp>
    <dsp:sp modelId="{1D1F836A-34A1-47BC-B2C0-5784E5436778}">
      <dsp:nvSpPr>
        <dsp:cNvPr id="0" name=""/>
        <dsp:cNvSpPr/>
      </dsp:nvSpPr>
      <dsp:spPr>
        <a:xfrm>
          <a:off x="3592636" y="349984"/>
          <a:ext cx="2873126" cy="1436563"/>
        </a:xfrm>
        <a:prstGeom prst="roundRect">
          <a:avLst>
            <a:gd name="adj" fmla="val 10000"/>
          </a:avLst>
        </a:prstGeom>
        <a:gradFill rotWithShape="0">
          <a:gsLst>
            <a:gs pos="0">
              <a:schemeClr val="accent1">
                <a:hueOff val="0"/>
                <a:satOff val="0"/>
                <a:lumOff val="0"/>
                <a:alphaOff val="0"/>
                <a:tint val="60000"/>
                <a:satMod val="105000"/>
                <a:lumMod val="105000"/>
              </a:schemeClr>
            </a:gs>
            <a:gs pos="100000">
              <a:schemeClr val="accent1">
                <a:hueOff val="0"/>
                <a:satOff val="0"/>
                <a:lumOff val="0"/>
                <a:alphaOff val="0"/>
                <a:tint val="65000"/>
                <a:satMod val="100000"/>
                <a:lumMod val="100000"/>
              </a:schemeClr>
            </a:gs>
            <a:gs pos="100000">
              <a:schemeClr val="accent1">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45720" rIns="68580" bIns="45720" numCol="1" spcCol="1270" anchor="ctr" anchorCtr="0">
          <a:noAutofit/>
        </a:bodyPr>
        <a:lstStyle/>
        <a:p>
          <a:pPr marL="0" lvl="0" indent="0" algn="ctr" defTabSz="1600200" rtl="1">
            <a:lnSpc>
              <a:spcPct val="90000"/>
            </a:lnSpc>
            <a:spcBef>
              <a:spcPct val="0"/>
            </a:spcBef>
            <a:spcAft>
              <a:spcPct val="35000"/>
            </a:spcAft>
            <a:buNone/>
          </a:pPr>
          <a:r>
            <a:rPr lang="ar-SA" sz="3600" kern="1200" dirty="0">
              <a:latin typeface="Traditional Arabic" panose="02020603050405020304" pitchFamily="18" charset="-78"/>
              <a:cs typeface="Traditional Arabic" panose="02020603050405020304" pitchFamily="18" charset="-78"/>
            </a:rPr>
            <a:t>المطلقة قبل الدخول ولم يفرض لها المهر</a:t>
          </a:r>
        </a:p>
      </dsp:txBody>
      <dsp:txXfrm>
        <a:off x="3634711" y="392059"/>
        <a:ext cx="2788976" cy="1352413"/>
      </dsp:txXfrm>
    </dsp:sp>
    <dsp:sp modelId="{1B1B558D-B3F5-4513-A6B2-CFE1F2D28610}">
      <dsp:nvSpPr>
        <dsp:cNvPr id="0" name=""/>
        <dsp:cNvSpPr/>
      </dsp:nvSpPr>
      <dsp:spPr>
        <a:xfrm>
          <a:off x="3879949" y="1786548"/>
          <a:ext cx="287312" cy="1077422"/>
        </a:xfrm>
        <a:custGeom>
          <a:avLst/>
          <a:gdLst/>
          <a:ahLst/>
          <a:cxnLst/>
          <a:rect l="0" t="0" r="0" b="0"/>
          <a:pathLst>
            <a:path>
              <a:moveTo>
                <a:pt x="0" y="0"/>
              </a:moveTo>
              <a:lnTo>
                <a:pt x="0" y="1077422"/>
              </a:lnTo>
              <a:lnTo>
                <a:pt x="287312" y="1077422"/>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A89A9B-0EC5-4652-A7FF-1769474E5AD8}">
      <dsp:nvSpPr>
        <dsp:cNvPr id="0" name=""/>
        <dsp:cNvSpPr/>
      </dsp:nvSpPr>
      <dsp:spPr>
        <a:xfrm>
          <a:off x="4167261" y="2145688"/>
          <a:ext cx="2298501" cy="143656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55880" rIns="83820" bIns="55880" numCol="1" spcCol="1270" anchor="ctr" anchorCtr="0">
          <a:noAutofit/>
        </a:bodyPr>
        <a:lstStyle/>
        <a:p>
          <a:pPr marL="0" lvl="0" indent="0" algn="ctr" defTabSz="1955800" rtl="1">
            <a:lnSpc>
              <a:spcPct val="90000"/>
            </a:lnSpc>
            <a:spcBef>
              <a:spcPct val="0"/>
            </a:spcBef>
            <a:spcAft>
              <a:spcPct val="35000"/>
            </a:spcAft>
            <a:buNone/>
          </a:pPr>
          <a:r>
            <a:rPr lang="ar-SA" sz="4400" kern="1200" dirty="0">
              <a:latin typeface="Traditional Arabic" panose="02020603050405020304" pitchFamily="18" charset="-78"/>
              <a:cs typeface="Traditional Arabic" panose="02020603050405020304" pitchFamily="18" charset="-78"/>
            </a:rPr>
            <a:t>لها المتعة</a:t>
          </a:r>
        </a:p>
      </dsp:txBody>
      <dsp:txXfrm>
        <a:off x="4209336" y="2187763"/>
        <a:ext cx="2214351" cy="1352413"/>
      </dsp:txXfrm>
    </dsp:sp>
    <dsp:sp modelId="{D44CB366-9189-48AB-AC95-0A9E8C63CDC0}">
      <dsp:nvSpPr>
        <dsp:cNvPr id="0" name=""/>
        <dsp:cNvSpPr/>
      </dsp:nvSpPr>
      <dsp:spPr>
        <a:xfrm>
          <a:off x="7184045" y="349984"/>
          <a:ext cx="2873126" cy="1436563"/>
        </a:xfrm>
        <a:prstGeom prst="roundRect">
          <a:avLst>
            <a:gd name="adj" fmla="val 10000"/>
          </a:avLst>
        </a:prstGeom>
        <a:gradFill rotWithShape="0">
          <a:gsLst>
            <a:gs pos="0">
              <a:schemeClr val="accent1">
                <a:hueOff val="0"/>
                <a:satOff val="0"/>
                <a:lumOff val="0"/>
                <a:alphaOff val="0"/>
                <a:tint val="60000"/>
                <a:satMod val="105000"/>
                <a:lumMod val="105000"/>
              </a:schemeClr>
            </a:gs>
            <a:gs pos="100000">
              <a:schemeClr val="accent1">
                <a:hueOff val="0"/>
                <a:satOff val="0"/>
                <a:lumOff val="0"/>
                <a:alphaOff val="0"/>
                <a:tint val="65000"/>
                <a:satMod val="100000"/>
                <a:lumMod val="100000"/>
              </a:schemeClr>
            </a:gs>
            <a:gs pos="100000">
              <a:schemeClr val="accent1">
                <a:hueOff val="0"/>
                <a:satOff val="0"/>
                <a:lumOff val="0"/>
                <a:alphaOff val="0"/>
                <a:tint val="70000"/>
                <a:satMod val="100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45720" rIns="68580" bIns="45720" numCol="1" spcCol="1270" anchor="ctr" anchorCtr="0">
          <a:noAutofit/>
        </a:bodyPr>
        <a:lstStyle/>
        <a:p>
          <a:pPr marL="0" lvl="0" indent="0" algn="ctr" defTabSz="1600200" rtl="1">
            <a:lnSpc>
              <a:spcPct val="90000"/>
            </a:lnSpc>
            <a:spcBef>
              <a:spcPct val="0"/>
            </a:spcBef>
            <a:spcAft>
              <a:spcPct val="35000"/>
            </a:spcAft>
            <a:buNone/>
          </a:pPr>
          <a:r>
            <a:rPr lang="ar-SA" sz="3600" kern="1200" dirty="0">
              <a:latin typeface="Traditional Arabic" panose="02020603050405020304" pitchFamily="18" charset="-78"/>
              <a:cs typeface="Traditional Arabic" panose="02020603050405020304" pitchFamily="18" charset="-78"/>
            </a:rPr>
            <a:t>المطلقة قبل الدخول وقد فرض لها المهر</a:t>
          </a:r>
        </a:p>
      </dsp:txBody>
      <dsp:txXfrm>
        <a:off x="7226120" y="392059"/>
        <a:ext cx="2788976" cy="1352413"/>
      </dsp:txXfrm>
    </dsp:sp>
    <dsp:sp modelId="{20E25575-34CD-4FA2-8601-BC4DA42B15B1}">
      <dsp:nvSpPr>
        <dsp:cNvPr id="0" name=""/>
        <dsp:cNvSpPr/>
      </dsp:nvSpPr>
      <dsp:spPr>
        <a:xfrm>
          <a:off x="7471357" y="1786548"/>
          <a:ext cx="287312" cy="1077422"/>
        </a:xfrm>
        <a:custGeom>
          <a:avLst/>
          <a:gdLst/>
          <a:ahLst/>
          <a:cxnLst/>
          <a:rect l="0" t="0" r="0" b="0"/>
          <a:pathLst>
            <a:path>
              <a:moveTo>
                <a:pt x="0" y="0"/>
              </a:moveTo>
              <a:lnTo>
                <a:pt x="0" y="1077422"/>
              </a:lnTo>
              <a:lnTo>
                <a:pt x="287312" y="1077422"/>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0082D8-4FCE-40CA-8C09-F1DC13648595}">
      <dsp:nvSpPr>
        <dsp:cNvPr id="0" name=""/>
        <dsp:cNvSpPr/>
      </dsp:nvSpPr>
      <dsp:spPr>
        <a:xfrm>
          <a:off x="7758670" y="2145688"/>
          <a:ext cx="2298501" cy="143656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55880" rIns="83820" bIns="55880" numCol="1" spcCol="1270" anchor="ctr" anchorCtr="0">
          <a:noAutofit/>
        </a:bodyPr>
        <a:lstStyle/>
        <a:p>
          <a:pPr marL="0" lvl="0" indent="0" algn="ctr" defTabSz="1955800" rtl="1">
            <a:lnSpc>
              <a:spcPct val="90000"/>
            </a:lnSpc>
            <a:spcBef>
              <a:spcPct val="0"/>
            </a:spcBef>
            <a:spcAft>
              <a:spcPct val="35000"/>
            </a:spcAft>
            <a:buNone/>
          </a:pPr>
          <a:r>
            <a:rPr lang="ar-SA" sz="4400" kern="1200" dirty="0">
              <a:latin typeface="Traditional Arabic" panose="02020603050405020304" pitchFamily="18" charset="-78"/>
              <a:cs typeface="Traditional Arabic" panose="02020603050405020304" pitchFamily="18" charset="-78"/>
            </a:rPr>
            <a:t>لها نصف المهر</a:t>
          </a:r>
        </a:p>
      </dsp:txBody>
      <dsp:txXfrm>
        <a:off x="7800745" y="2187763"/>
        <a:ext cx="2214351" cy="135241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ACC1DCF8-44EB-49BC-B996-97046FCB85F2}" type="datetimeFigureOut">
              <a:rPr lang="ar-SA" smtClean="0"/>
              <a:t>29/06/41</a:t>
            </a:fld>
            <a:endParaRPr lang="ar-SA"/>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ar-SA"/>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E4100D2-FCC7-49BE-9CA2-3826ECF8BAB5}" type="slidenum">
              <a:rPr lang="ar-SA" smtClean="0"/>
              <a:t>‹#›</a:t>
            </a:fld>
            <a:endParaRPr lang="ar-SA"/>
          </a:p>
        </p:txBody>
      </p:sp>
    </p:spTree>
    <p:extLst>
      <p:ext uri="{BB962C8B-B14F-4D97-AF65-F5344CB8AC3E}">
        <p14:creationId xmlns:p14="http://schemas.microsoft.com/office/powerpoint/2010/main" val="64254284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ACC1DCF8-44EB-49BC-B996-97046FCB85F2}" type="datetimeFigureOut">
              <a:rPr lang="ar-SA" smtClean="0"/>
              <a:t>29/06/41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E4100D2-FCC7-49BE-9CA2-3826ECF8BAB5}" type="slidenum">
              <a:rPr lang="ar-SA" smtClean="0"/>
              <a:t>‹#›</a:t>
            </a:fld>
            <a:endParaRPr lang="ar-SA"/>
          </a:p>
        </p:txBody>
      </p:sp>
    </p:spTree>
    <p:extLst>
      <p:ext uri="{BB962C8B-B14F-4D97-AF65-F5344CB8AC3E}">
        <p14:creationId xmlns:p14="http://schemas.microsoft.com/office/powerpoint/2010/main" val="2642720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ACC1DCF8-44EB-49BC-B996-97046FCB85F2}" type="datetimeFigureOut">
              <a:rPr lang="ar-SA" smtClean="0"/>
              <a:t>29/06/41</a:t>
            </a:fld>
            <a:endParaRPr lang="ar-SA"/>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ar-SA"/>
          </a:p>
        </p:txBody>
      </p:sp>
      <p:sp>
        <p:nvSpPr>
          <p:cNvPr id="6" name="Slide Number Placeholder 5"/>
          <p:cNvSpPr>
            <a:spLocks noGrp="1"/>
          </p:cNvSpPr>
          <p:nvPr>
            <p:ph type="sldNum" sz="quarter" idx="12"/>
          </p:nvPr>
        </p:nvSpPr>
        <p:spPr>
          <a:xfrm>
            <a:off x="8604504" y="5211060"/>
            <a:ext cx="2112264" cy="228600"/>
          </a:xfrm>
        </p:spPr>
        <p:txBody>
          <a:bodyPr/>
          <a:lstStyle/>
          <a:p>
            <a:fld id="{4E4100D2-FCC7-49BE-9CA2-3826ECF8BAB5}" type="slidenum">
              <a:rPr lang="ar-SA" smtClean="0"/>
              <a:t>‹#›</a:t>
            </a:fld>
            <a:endParaRPr lang="ar-SA"/>
          </a:p>
        </p:txBody>
      </p:sp>
    </p:spTree>
    <p:extLst>
      <p:ext uri="{BB962C8B-B14F-4D97-AF65-F5344CB8AC3E}">
        <p14:creationId xmlns:p14="http://schemas.microsoft.com/office/powerpoint/2010/main" val="413693064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ACC1DCF8-44EB-49BC-B996-97046FCB85F2}" type="datetimeFigureOut">
              <a:rPr lang="ar-SA" smtClean="0"/>
              <a:t>29/06/41</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E4100D2-FCC7-49BE-9CA2-3826ECF8BAB5}" type="slidenum">
              <a:rPr lang="ar-SA" smtClean="0"/>
              <a:t>‹#›</a:t>
            </a:fld>
            <a:endParaRPr lang="ar-SA"/>
          </a:p>
        </p:txBody>
      </p:sp>
    </p:spTree>
    <p:extLst>
      <p:ext uri="{BB962C8B-B14F-4D97-AF65-F5344CB8AC3E}">
        <p14:creationId xmlns:p14="http://schemas.microsoft.com/office/powerpoint/2010/main" val="3998372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ACC1DCF8-44EB-49BC-B996-97046FCB85F2}" type="datetimeFigureOut">
              <a:rPr lang="ar-SA" smtClean="0"/>
              <a:t>29/06/41</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E4100D2-FCC7-49BE-9CA2-3826ECF8BAB5}" type="slidenum">
              <a:rPr lang="ar-SA" smtClean="0"/>
              <a:t>‹#›</a:t>
            </a:fld>
            <a:endParaRPr lang="ar-SA"/>
          </a:p>
        </p:txBody>
      </p:sp>
    </p:spTree>
    <p:extLst>
      <p:ext uri="{BB962C8B-B14F-4D97-AF65-F5344CB8AC3E}">
        <p14:creationId xmlns:p14="http://schemas.microsoft.com/office/powerpoint/2010/main" val="1639467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ACC1DCF8-44EB-49BC-B996-97046FCB85F2}" type="datetimeFigureOut">
              <a:rPr lang="ar-SA" smtClean="0"/>
              <a:t>29/06/41</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E4100D2-FCC7-49BE-9CA2-3826ECF8BAB5}" type="slidenum">
              <a:rPr lang="ar-SA" smtClean="0"/>
              <a:t>‹#›</a:t>
            </a:fld>
            <a:endParaRPr lang="ar-SA"/>
          </a:p>
        </p:txBody>
      </p:sp>
    </p:spTree>
    <p:extLst>
      <p:ext uri="{BB962C8B-B14F-4D97-AF65-F5344CB8AC3E}">
        <p14:creationId xmlns:p14="http://schemas.microsoft.com/office/powerpoint/2010/main" val="1891233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C1DCF8-44EB-49BC-B996-97046FCB85F2}" type="datetimeFigureOut">
              <a:rPr lang="ar-SA" smtClean="0"/>
              <a:t>29/06/41</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E4100D2-FCC7-49BE-9CA2-3826ECF8BAB5}" type="slidenum">
              <a:rPr lang="ar-SA" smtClean="0"/>
              <a:t>‹#›</a:t>
            </a:fld>
            <a:endParaRPr lang="ar-SA"/>
          </a:p>
        </p:txBody>
      </p:sp>
    </p:spTree>
    <p:extLst>
      <p:ext uri="{BB962C8B-B14F-4D97-AF65-F5344CB8AC3E}">
        <p14:creationId xmlns:p14="http://schemas.microsoft.com/office/powerpoint/2010/main" val="2311214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8" name="Date Placeholder 7"/>
          <p:cNvSpPr>
            <a:spLocks noGrp="1"/>
          </p:cNvSpPr>
          <p:nvPr>
            <p:ph type="dt" sz="half" idx="10"/>
          </p:nvPr>
        </p:nvSpPr>
        <p:spPr/>
        <p:txBody>
          <a:bodyPr/>
          <a:lstStyle/>
          <a:p>
            <a:fld id="{ACC1DCF8-44EB-49BC-B996-97046FCB85F2}" type="datetimeFigureOut">
              <a:rPr lang="ar-SA" smtClean="0"/>
              <a:t>29/06/41</a:t>
            </a:fld>
            <a:endParaRPr lang="ar-SA"/>
          </a:p>
        </p:txBody>
      </p:sp>
      <p:sp>
        <p:nvSpPr>
          <p:cNvPr id="9" name="Footer Placeholder 8"/>
          <p:cNvSpPr>
            <a:spLocks noGrp="1"/>
          </p:cNvSpPr>
          <p:nvPr>
            <p:ph type="ftr" sz="quarter" idx="11"/>
          </p:nvPr>
        </p:nvSpPr>
        <p:spPr/>
        <p:txBody>
          <a:bodyPr/>
          <a:lstStyle>
            <a:lvl1pPr algn="r">
              <a:defRPr/>
            </a:lvl1pPr>
          </a:lstStyle>
          <a:p>
            <a:endParaRPr lang="ar-SA"/>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E4100D2-FCC7-49BE-9CA2-3826ECF8BAB5}" type="slidenum">
              <a:rPr lang="ar-SA" smtClean="0"/>
              <a:t>‹#›</a:t>
            </a:fld>
            <a:endParaRPr lang="ar-SA"/>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32140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CC1DCF8-44EB-49BC-B996-97046FCB85F2}" type="datetimeFigureOut">
              <a:rPr lang="ar-SA" smtClean="0"/>
              <a:t>29/06/41</a:t>
            </a:fld>
            <a:endParaRPr lang="ar-SA"/>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ar-SA"/>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E4100D2-FCC7-49BE-9CA2-3826ECF8BAB5}" type="slidenum">
              <a:rPr lang="ar-SA" smtClean="0"/>
              <a:t>‹#›</a:t>
            </a:fld>
            <a:endParaRPr lang="ar-SA"/>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543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ACC1DCF8-44EB-49BC-B996-97046FCB85F2}" type="datetimeFigureOut">
              <a:rPr lang="ar-SA" smtClean="0"/>
              <a:t>29/06/41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E4100D2-FCC7-49BE-9CA2-3826ECF8BAB5}" type="slidenum">
              <a:rPr lang="ar-SA" smtClean="0"/>
              <a:t>‹#›</a:t>
            </a:fld>
            <a:endParaRPr lang="ar-SA"/>
          </a:p>
        </p:txBody>
      </p:sp>
    </p:spTree>
    <p:extLst>
      <p:ext uri="{BB962C8B-B14F-4D97-AF65-F5344CB8AC3E}">
        <p14:creationId xmlns:p14="http://schemas.microsoft.com/office/powerpoint/2010/main" val="263971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ACC1DCF8-44EB-49BC-B996-97046FCB85F2}" type="datetimeFigureOut">
              <a:rPr lang="ar-SA" smtClean="0"/>
              <a:t>29/06/41</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E4100D2-FCC7-49BE-9CA2-3826ECF8BAB5}" type="slidenum">
              <a:rPr lang="ar-SA" smtClean="0"/>
              <a:t>‹#›</a:t>
            </a:fld>
            <a:endParaRPr lang="ar-SA"/>
          </a:p>
        </p:txBody>
      </p:sp>
    </p:spTree>
    <p:extLst>
      <p:ext uri="{BB962C8B-B14F-4D97-AF65-F5344CB8AC3E}">
        <p14:creationId xmlns:p14="http://schemas.microsoft.com/office/powerpoint/2010/main" val="2399848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ACC1DCF8-44EB-49BC-B996-97046FCB85F2}" type="datetimeFigureOut">
              <a:rPr lang="ar-SA" smtClean="0"/>
              <a:t>29/06/41</a:t>
            </a:fld>
            <a:endParaRPr lang="ar-SA"/>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ar-SA"/>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E4100D2-FCC7-49BE-9CA2-3826ECF8BAB5}" type="slidenum">
              <a:rPr lang="ar-SA" smtClean="0"/>
              <a:t>‹#›</a:t>
            </a:fld>
            <a:endParaRPr lang="ar-SA"/>
          </a:p>
        </p:txBody>
      </p:sp>
    </p:spTree>
    <p:extLst>
      <p:ext uri="{BB962C8B-B14F-4D97-AF65-F5344CB8AC3E}">
        <p14:creationId xmlns:p14="http://schemas.microsoft.com/office/powerpoint/2010/main" val="87435762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1"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BCA6017-2241-4C00-A036-81C4A057F2DD}"/>
              </a:ext>
            </a:extLst>
          </p:cNvPr>
          <p:cNvSpPr>
            <a:spLocks noGrp="1"/>
          </p:cNvSpPr>
          <p:nvPr>
            <p:ph type="ctrTitle"/>
          </p:nvPr>
        </p:nvSpPr>
        <p:spPr/>
        <p:txBody>
          <a:bodyPr/>
          <a:lstStyle/>
          <a:p>
            <a:endParaRPr lang="ar-SA" dirty="0"/>
          </a:p>
        </p:txBody>
      </p:sp>
      <p:pic>
        <p:nvPicPr>
          <p:cNvPr id="4" name="Picture 4" descr="نتيجة بحث الصور عن بسم الله الرحمن الرحيم">
            <a:extLst>
              <a:ext uri="{FF2B5EF4-FFF2-40B4-BE49-F238E27FC236}">
                <a16:creationId xmlns:a16="http://schemas.microsoft.com/office/drawing/2014/main" id="{B2327BEB-32CF-4FC1-8BC0-FED4E43A0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9955" y="2091263"/>
            <a:ext cx="7981950" cy="2856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73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D029387-A97F-4696-ACC6-3CCBB641EE01}"/>
              </a:ext>
            </a:extLst>
          </p:cNvPr>
          <p:cNvSpPr>
            <a:spLocks noGrp="1"/>
          </p:cNvSpPr>
          <p:nvPr>
            <p:ph type="title"/>
          </p:nvPr>
        </p:nvSpPr>
        <p:spPr>
          <a:xfrm>
            <a:off x="1087120" y="967714"/>
            <a:ext cx="10058400" cy="1371600"/>
          </a:xfrm>
        </p:spPr>
        <p:txBody>
          <a:bodyPr>
            <a:noAutofit/>
          </a:bodyPr>
          <a:lstStyle/>
          <a:p>
            <a:pPr algn="ctr"/>
            <a:r>
              <a:rPr lang="ar-SA" sz="5400" dirty="0">
                <a:solidFill>
                  <a:schemeClr val="accent6">
                    <a:lumMod val="75000"/>
                  </a:schemeClr>
                </a:solidFill>
                <a:latin typeface="Traditional Arabic" panose="02020603050405020304" pitchFamily="18" charset="-78"/>
                <a:cs typeface="Traditional Arabic" panose="02020603050405020304" pitchFamily="18" charset="-78"/>
              </a:rPr>
              <a:t>طالبتي المبدعة</a:t>
            </a:r>
            <a:r>
              <a:rPr lang="ar-SA" sz="5400" dirty="0">
                <a:latin typeface="Traditional Arabic" panose="02020603050405020304" pitchFamily="18" charset="-78"/>
                <a:cs typeface="Traditional Arabic" panose="02020603050405020304" pitchFamily="18" charset="-78"/>
              </a:rPr>
              <a:t>: استرجعي أهم الأفكار التي تعرفت عليها في الدرس السابق.</a:t>
            </a:r>
          </a:p>
        </p:txBody>
      </p:sp>
      <p:pic>
        <p:nvPicPr>
          <p:cNvPr id="5" name="عنصر نائب للمحتوى 4">
            <a:extLst>
              <a:ext uri="{FF2B5EF4-FFF2-40B4-BE49-F238E27FC236}">
                <a16:creationId xmlns:a16="http://schemas.microsoft.com/office/drawing/2014/main" id="{0A11B76F-8088-47A9-B781-5502002FD06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9360" y="2884329"/>
            <a:ext cx="6939279" cy="2884037"/>
          </a:xfrm>
        </p:spPr>
      </p:pic>
    </p:spTree>
    <p:extLst>
      <p:ext uri="{BB962C8B-B14F-4D97-AF65-F5344CB8AC3E}">
        <p14:creationId xmlns:p14="http://schemas.microsoft.com/office/powerpoint/2010/main" val="1267176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97FB957-68BB-4067-9E5D-B736C48273F2}"/>
              </a:ext>
            </a:extLst>
          </p:cNvPr>
          <p:cNvSpPr>
            <a:spLocks noGrp="1"/>
          </p:cNvSpPr>
          <p:nvPr>
            <p:ph type="title"/>
          </p:nvPr>
        </p:nvSpPr>
        <p:spPr>
          <a:xfrm>
            <a:off x="3769360" y="1181074"/>
            <a:ext cx="7792720" cy="1371600"/>
          </a:xfrm>
        </p:spPr>
        <p:txBody>
          <a:bodyPr>
            <a:noAutofit/>
          </a:bodyPr>
          <a:lstStyle/>
          <a:p>
            <a:pPr algn="ctr"/>
            <a:r>
              <a:rPr lang="ar-SA" sz="5400" dirty="0">
                <a:solidFill>
                  <a:schemeClr val="accent6">
                    <a:lumMod val="75000"/>
                  </a:schemeClr>
                </a:solidFill>
                <a:latin typeface="Traditional Arabic" panose="02020603050405020304" pitchFamily="18" charset="-78"/>
                <a:cs typeface="Traditional Arabic" panose="02020603050405020304" pitchFamily="18" charset="-78"/>
              </a:rPr>
              <a:t>طالبتي المبدعة</a:t>
            </a:r>
            <a:r>
              <a:rPr lang="ar-SA" sz="5400" dirty="0">
                <a:latin typeface="Traditional Arabic" panose="02020603050405020304" pitchFamily="18" charset="-78"/>
                <a:cs typeface="Traditional Arabic" panose="02020603050405020304" pitchFamily="18" charset="-78"/>
              </a:rPr>
              <a:t>: كرم الإسلام المرأة في جميع شؤون حياتها منذ ولادتها وحتى وفاتها. بالتعاون مع افراد مجموعتك وضحي ذلك</a:t>
            </a:r>
            <a:r>
              <a:rPr lang="ar-SA" sz="5400" dirty="0">
                <a:solidFill>
                  <a:schemeClr val="accent6">
                    <a:lumMod val="75000"/>
                  </a:schemeClr>
                </a:solidFill>
                <a:latin typeface="Traditional Arabic" panose="02020603050405020304" pitchFamily="18" charset="-78"/>
                <a:cs typeface="Traditional Arabic" panose="02020603050405020304" pitchFamily="18" charset="-78"/>
              </a:rPr>
              <a:t>؟</a:t>
            </a:r>
          </a:p>
        </p:txBody>
      </p:sp>
      <p:graphicFrame>
        <p:nvGraphicFramePr>
          <p:cNvPr id="8" name="جدول 8">
            <a:extLst>
              <a:ext uri="{FF2B5EF4-FFF2-40B4-BE49-F238E27FC236}">
                <a16:creationId xmlns:a16="http://schemas.microsoft.com/office/drawing/2014/main" id="{AF763A90-0376-41EA-98C3-CB408465B860}"/>
              </a:ext>
            </a:extLst>
          </p:cNvPr>
          <p:cNvGraphicFramePr>
            <a:graphicFrameLocks noGrp="1"/>
          </p:cNvGraphicFramePr>
          <p:nvPr>
            <p:ph idx="1"/>
            <p:extLst>
              <p:ext uri="{D42A27DB-BD31-4B8C-83A1-F6EECF244321}">
                <p14:modId xmlns:p14="http://schemas.microsoft.com/office/powerpoint/2010/main" val="3610231973"/>
              </p:ext>
            </p:extLst>
          </p:nvPr>
        </p:nvGraphicFramePr>
        <p:xfrm>
          <a:off x="1066800" y="3302318"/>
          <a:ext cx="10058400" cy="2933572"/>
        </p:xfrm>
        <a:graphic>
          <a:graphicData uri="http://schemas.openxmlformats.org/drawingml/2006/table">
            <a:tbl>
              <a:tblPr rtl="1" firstRow="1" bandRow="1">
                <a:tableStyleId>{16D9F66E-5EB9-4882-86FB-DCBF35E3C3E4}</a:tableStyleId>
              </a:tblPr>
              <a:tblGrid>
                <a:gridCol w="10058400">
                  <a:extLst>
                    <a:ext uri="{9D8B030D-6E8A-4147-A177-3AD203B41FA5}">
                      <a16:colId xmlns:a16="http://schemas.microsoft.com/office/drawing/2014/main" val="1411067679"/>
                    </a:ext>
                  </a:extLst>
                </a:gridCol>
              </a:tblGrid>
              <a:tr h="751522">
                <a:tc>
                  <a:txBody>
                    <a:bodyPr/>
                    <a:lstStyle/>
                    <a:p>
                      <a:pPr algn="ctr" rtl="1"/>
                      <a:r>
                        <a:rPr lang="ar-SA" sz="4000" dirty="0">
                          <a:latin typeface="Traditional Arabic" panose="02020603050405020304" pitchFamily="18" charset="-78"/>
                          <a:cs typeface="Traditional Arabic" panose="02020603050405020304" pitchFamily="18" charset="-78"/>
                        </a:rPr>
                        <a:t>صور تكريم الإسلام للمرأة:</a:t>
                      </a:r>
                    </a:p>
                  </a:txBody>
                  <a:tcPr/>
                </a:tc>
                <a:extLst>
                  <a:ext uri="{0D108BD9-81ED-4DB2-BD59-A6C34878D82A}">
                    <a16:rowId xmlns:a16="http://schemas.microsoft.com/office/drawing/2014/main" val="3017062655"/>
                  </a:ext>
                </a:extLst>
              </a:tr>
              <a:tr h="436410">
                <a:tc>
                  <a:txBody>
                    <a:bodyPr/>
                    <a:lstStyle/>
                    <a:p>
                      <a:pPr rtl="1"/>
                      <a:r>
                        <a:rPr lang="ar-SA" dirty="0"/>
                        <a:t>1-</a:t>
                      </a:r>
                    </a:p>
                  </a:txBody>
                  <a:tcPr/>
                </a:tc>
                <a:extLst>
                  <a:ext uri="{0D108BD9-81ED-4DB2-BD59-A6C34878D82A}">
                    <a16:rowId xmlns:a16="http://schemas.microsoft.com/office/drawing/2014/main" val="477502233"/>
                  </a:ext>
                </a:extLst>
              </a:tr>
              <a:tr h="436410">
                <a:tc>
                  <a:txBody>
                    <a:bodyPr/>
                    <a:lstStyle/>
                    <a:p>
                      <a:pPr rtl="1"/>
                      <a:r>
                        <a:rPr lang="ar-SA" dirty="0"/>
                        <a:t>2-</a:t>
                      </a:r>
                    </a:p>
                  </a:txBody>
                  <a:tcPr/>
                </a:tc>
                <a:extLst>
                  <a:ext uri="{0D108BD9-81ED-4DB2-BD59-A6C34878D82A}">
                    <a16:rowId xmlns:a16="http://schemas.microsoft.com/office/drawing/2014/main" val="1625155055"/>
                  </a:ext>
                </a:extLst>
              </a:tr>
              <a:tr h="436410">
                <a:tc>
                  <a:txBody>
                    <a:bodyPr/>
                    <a:lstStyle/>
                    <a:p>
                      <a:pPr rtl="1"/>
                      <a:r>
                        <a:rPr lang="ar-SA" dirty="0"/>
                        <a:t>3-</a:t>
                      </a:r>
                    </a:p>
                  </a:txBody>
                  <a:tcPr/>
                </a:tc>
                <a:extLst>
                  <a:ext uri="{0D108BD9-81ED-4DB2-BD59-A6C34878D82A}">
                    <a16:rowId xmlns:a16="http://schemas.microsoft.com/office/drawing/2014/main" val="2372181430"/>
                  </a:ext>
                </a:extLst>
              </a:tr>
              <a:tr h="436410">
                <a:tc>
                  <a:txBody>
                    <a:bodyPr/>
                    <a:lstStyle/>
                    <a:p>
                      <a:pPr rtl="1"/>
                      <a:r>
                        <a:rPr lang="ar-SA" dirty="0"/>
                        <a:t>4-</a:t>
                      </a:r>
                    </a:p>
                  </a:txBody>
                  <a:tcPr/>
                </a:tc>
                <a:extLst>
                  <a:ext uri="{0D108BD9-81ED-4DB2-BD59-A6C34878D82A}">
                    <a16:rowId xmlns:a16="http://schemas.microsoft.com/office/drawing/2014/main" val="532968634"/>
                  </a:ext>
                </a:extLst>
              </a:tr>
              <a:tr h="436410">
                <a:tc>
                  <a:txBody>
                    <a:bodyPr/>
                    <a:lstStyle/>
                    <a:p>
                      <a:pPr rtl="1"/>
                      <a:r>
                        <a:rPr lang="ar-SA" dirty="0"/>
                        <a:t>5-</a:t>
                      </a:r>
                    </a:p>
                  </a:txBody>
                  <a:tcPr/>
                </a:tc>
                <a:extLst>
                  <a:ext uri="{0D108BD9-81ED-4DB2-BD59-A6C34878D82A}">
                    <a16:rowId xmlns:a16="http://schemas.microsoft.com/office/drawing/2014/main" val="983586827"/>
                  </a:ext>
                </a:extLst>
              </a:tr>
            </a:tbl>
          </a:graphicData>
        </a:graphic>
      </p:graphicFrame>
      <p:pic>
        <p:nvPicPr>
          <p:cNvPr id="11" name="صورة 10">
            <a:extLst>
              <a:ext uri="{FF2B5EF4-FFF2-40B4-BE49-F238E27FC236}">
                <a16:creationId xmlns:a16="http://schemas.microsoft.com/office/drawing/2014/main" id="{5234FD6E-C8D9-428F-A725-7EAF45C594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415" y="247461"/>
            <a:ext cx="3176865" cy="2933571"/>
          </a:xfrm>
          <a:prstGeom prst="rect">
            <a:avLst/>
          </a:prstGeom>
        </p:spPr>
      </p:pic>
    </p:spTree>
    <p:extLst>
      <p:ext uri="{BB962C8B-B14F-4D97-AF65-F5344CB8AC3E}">
        <p14:creationId xmlns:p14="http://schemas.microsoft.com/office/powerpoint/2010/main" val="4002936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EC6038F-0B9D-4C4E-95E0-CFF9652DAB24}"/>
              </a:ext>
            </a:extLst>
          </p:cNvPr>
          <p:cNvSpPr>
            <a:spLocks noGrp="1"/>
          </p:cNvSpPr>
          <p:nvPr>
            <p:ph type="title"/>
          </p:nvPr>
        </p:nvSpPr>
        <p:spPr/>
        <p:txBody>
          <a:bodyPr>
            <a:normAutofit/>
          </a:bodyPr>
          <a:lstStyle/>
          <a:p>
            <a:pPr algn="ctr"/>
            <a:r>
              <a:rPr lang="ar-SA" sz="6000" b="1" dirty="0">
                <a:solidFill>
                  <a:schemeClr val="accent6">
                    <a:lumMod val="75000"/>
                  </a:schemeClr>
                </a:solidFill>
                <a:latin typeface="Traditional Arabic" panose="02020603050405020304" pitchFamily="18" charset="-78"/>
                <a:cs typeface="Traditional Arabic" panose="02020603050405020304" pitchFamily="18" charset="-78"/>
              </a:rPr>
              <a:t>ما هو الصداق؟</a:t>
            </a:r>
          </a:p>
        </p:txBody>
      </p:sp>
      <p:pic>
        <p:nvPicPr>
          <p:cNvPr id="7" name="صورة 6">
            <a:extLst>
              <a:ext uri="{FF2B5EF4-FFF2-40B4-BE49-F238E27FC236}">
                <a16:creationId xmlns:a16="http://schemas.microsoft.com/office/drawing/2014/main" id="{BB012F6F-ADB7-40A8-BE4C-4220173A2E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0240" y="1798320"/>
            <a:ext cx="5201920" cy="4309110"/>
          </a:xfrm>
          <a:prstGeom prst="rect">
            <a:avLst/>
          </a:prstGeom>
        </p:spPr>
      </p:pic>
      <p:sp>
        <p:nvSpPr>
          <p:cNvPr id="12" name="سحابة 11">
            <a:extLst>
              <a:ext uri="{FF2B5EF4-FFF2-40B4-BE49-F238E27FC236}">
                <a16:creationId xmlns:a16="http://schemas.microsoft.com/office/drawing/2014/main" id="{2EE1DB88-70A2-4ED7-9C56-3CD067C1871A}"/>
              </a:ext>
            </a:extLst>
          </p:cNvPr>
          <p:cNvSpPr/>
          <p:nvPr/>
        </p:nvSpPr>
        <p:spPr>
          <a:xfrm>
            <a:off x="1503680" y="1889760"/>
            <a:ext cx="3799840" cy="3931920"/>
          </a:xfrm>
          <a:prstGeom prst="cloud">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dirty="0">
                <a:solidFill>
                  <a:schemeClr val="accent6">
                    <a:lumMod val="75000"/>
                  </a:schemeClr>
                </a:solidFill>
                <a:latin typeface="Traditional Arabic" panose="02020603050405020304" pitchFamily="18" charset="-78"/>
                <a:cs typeface="Traditional Arabic" panose="02020603050405020304" pitchFamily="18" charset="-78"/>
              </a:rPr>
              <a:t>ابدعي طالبتي الغالية في استنتاج تعريف الصداق</a:t>
            </a:r>
          </a:p>
        </p:txBody>
      </p:sp>
    </p:spTree>
    <p:extLst>
      <p:ext uri="{BB962C8B-B14F-4D97-AF65-F5344CB8AC3E}">
        <p14:creationId xmlns:p14="http://schemas.microsoft.com/office/powerpoint/2010/main" val="2105722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8A54D77-2B07-4829-9AB7-2FFA4201BEEF}"/>
              </a:ext>
            </a:extLst>
          </p:cNvPr>
          <p:cNvSpPr>
            <a:spLocks noGrp="1"/>
          </p:cNvSpPr>
          <p:nvPr>
            <p:ph type="title"/>
          </p:nvPr>
        </p:nvSpPr>
        <p:spPr>
          <a:xfrm>
            <a:off x="1066800" y="185394"/>
            <a:ext cx="10058400" cy="1371600"/>
          </a:xfrm>
        </p:spPr>
        <p:txBody>
          <a:bodyPr>
            <a:normAutofit/>
          </a:bodyPr>
          <a:lstStyle/>
          <a:p>
            <a:pPr algn="ctr"/>
            <a:r>
              <a:rPr lang="ar-SA" sz="4000" b="1" u="sng" dirty="0">
                <a:solidFill>
                  <a:schemeClr val="accent6">
                    <a:lumMod val="75000"/>
                  </a:schemeClr>
                </a:solidFill>
                <a:latin typeface="Traditional Arabic" panose="02020603050405020304" pitchFamily="18" charset="-78"/>
                <a:cs typeface="Traditional Arabic" panose="02020603050405020304" pitchFamily="18" charset="-78"/>
              </a:rPr>
              <a:t>بعد قراءة النصوص التالية استنتجي حكم الصداق</a:t>
            </a:r>
          </a:p>
        </p:txBody>
      </p:sp>
      <p:sp>
        <p:nvSpPr>
          <p:cNvPr id="4" name="مستطيل: زوايا مستديرة 3">
            <a:extLst>
              <a:ext uri="{FF2B5EF4-FFF2-40B4-BE49-F238E27FC236}">
                <a16:creationId xmlns:a16="http://schemas.microsoft.com/office/drawing/2014/main" id="{B7C4D327-1ED3-4795-9ADB-00A5DE401643}"/>
              </a:ext>
            </a:extLst>
          </p:cNvPr>
          <p:cNvSpPr/>
          <p:nvPr/>
        </p:nvSpPr>
        <p:spPr>
          <a:xfrm>
            <a:off x="7934960" y="2125954"/>
            <a:ext cx="3576320" cy="3858286"/>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وَءَاتُوا</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ٱلنِّسَاۤءَ</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صَدُقَـٰتِهِنَّ</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نِحۡلَةࣰۚ</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فَإِن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طِبۡنَ</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لَكُمۡ</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عَن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شَیۡء</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مِّنۡهُ</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نَفۡسࣰا</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فَكُلُوهُ</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هَنِیۤـࣰٔا</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مَّرِیۤـࣰٔا</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a:t>
            </a:r>
          </a:p>
          <a:p>
            <a:pPr algn="ctr"/>
            <a:endParaRPr lang="ar-SA" sz="3200" dirty="0">
              <a:solidFill>
                <a:schemeClr val="accent6">
                  <a:lumMod val="75000"/>
                </a:schemeClr>
              </a:solidFill>
              <a:latin typeface="Traditional Arabic" panose="02020603050405020304" pitchFamily="18" charset="-78"/>
              <a:cs typeface="Traditional Arabic" panose="02020603050405020304" pitchFamily="18" charset="-78"/>
            </a:endParaRPr>
          </a:p>
          <a:p>
            <a:pPr algn="ct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فَمَا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ٱسۡتَمۡتَعۡتُم</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بِهِۦ</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مِنۡهُنَّ</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فَـَٔاتُوهُنَّ</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أُجُورَهُنَّ </a:t>
            </a:r>
            <a:r>
              <a:rPr lang="ar-SA" sz="3200" b="1" dirty="0" err="1">
                <a:solidFill>
                  <a:schemeClr val="accent6">
                    <a:lumMod val="75000"/>
                  </a:schemeClr>
                </a:solidFill>
                <a:latin typeface="Traditional Arabic" panose="02020603050405020304" pitchFamily="18" charset="-78"/>
                <a:cs typeface="Traditional Arabic" panose="02020603050405020304" pitchFamily="18" charset="-78"/>
              </a:rPr>
              <a:t>فَرِیضَةࣰۚ</a:t>
            </a:r>
            <a:r>
              <a:rPr lang="ar-SA" sz="3200" b="1" dirty="0">
                <a:solidFill>
                  <a:schemeClr val="accent6">
                    <a:lumMod val="75000"/>
                  </a:schemeClr>
                </a:solidFill>
                <a:latin typeface="Traditional Arabic" panose="02020603050405020304" pitchFamily="18" charset="-78"/>
                <a:cs typeface="Traditional Arabic" panose="02020603050405020304" pitchFamily="18" charset="-78"/>
              </a:rPr>
              <a:t> ﴾</a:t>
            </a:r>
          </a:p>
          <a:p>
            <a:pPr algn="ctr"/>
            <a:endParaRPr lang="ar-SA" dirty="0"/>
          </a:p>
        </p:txBody>
      </p:sp>
      <p:sp>
        <p:nvSpPr>
          <p:cNvPr id="7" name="مستطيل: زوايا مستديرة 6">
            <a:extLst>
              <a:ext uri="{FF2B5EF4-FFF2-40B4-BE49-F238E27FC236}">
                <a16:creationId xmlns:a16="http://schemas.microsoft.com/office/drawing/2014/main" id="{0EDD947A-0749-4D71-8C45-AAB14DFCEA88}"/>
              </a:ext>
            </a:extLst>
          </p:cNvPr>
          <p:cNvSpPr/>
          <p:nvPr/>
        </p:nvSpPr>
        <p:spPr>
          <a:xfrm>
            <a:off x="4724400" y="2170417"/>
            <a:ext cx="2829560" cy="2631440"/>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a:solidFill>
                  <a:schemeClr val="accent6">
                    <a:lumMod val="75000"/>
                  </a:schemeClr>
                </a:solidFill>
                <a:latin typeface="Traditional Arabic" panose="02020603050405020304" pitchFamily="18" charset="-78"/>
                <a:cs typeface="Traditional Arabic" panose="02020603050405020304" pitchFamily="18" charset="-78"/>
              </a:rPr>
              <a:t>قال رسول الله صلى الله عليه وسلم: (</a:t>
            </a:r>
            <a:r>
              <a:rPr lang="ar-SA" sz="3600" b="1" dirty="0">
                <a:solidFill>
                  <a:schemeClr val="accent6">
                    <a:lumMod val="75000"/>
                  </a:schemeClr>
                </a:solidFill>
                <a:latin typeface="Traditional Arabic" panose="02020603050405020304" pitchFamily="18" charset="-78"/>
                <a:cs typeface="Traditional Arabic" panose="02020603050405020304" pitchFamily="18" charset="-78"/>
              </a:rPr>
              <a:t>التمس ولو خاتمًا من حديد</a:t>
            </a:r>
            <a:r>
              <a:rPr lang="ar-SA" sz="3600" dirty="0">
                <a:solidFill>
                  <a:schemeClr val="accent6">
                    <a:lumMod val="75000"/>
                  </a:schemeClr>
                </a:solidFill>
                <a:latin typeface="Traditional Arabic" panose="02020603050405020304" pitchFamily="18" charset="-78"/>
                <a:cs typeface="Traditional Arabic" panose="02020603050405020304" pitchFamily="18" charset="-78"/>
              </a:rPr>
              <a:t>).</a:t>
            </a:r>
          </a:p>
        </p:txBody>
      </p:sp>
      <p:sp>
        <p:nvSpPr>
          <p:cNvPr id="8" name="مستطيل: زوايا مستديرة 7">
            <a:extLst>
              <a:ext uri="{FF2B5EF4-FFF2-40B4-BE49-F238E27FC236}">
                <a16:creationId xmlns:a16="http://schemas.microsoft.com/office/drawing/2014/main" id="{31544E8B-5A6B-4E87-B4A2-C548EA572C5D}"/>
              </a:ext>
            </a:extLst>
          </p:cNvPr>
          <p:cNvSpPr/>
          <p:nvPr/>
        </p:nvSpPr>
        <p:spPr>
          <a:xfrm>
            <a:off x="1635760" y="2170417"/>
            <a:ext cx="2915920" cy="2631440"/>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400" b="1" dirty="0">
                <a:solidFill>
                  <a:schemeClr val="accent6">
                    <a:lumMod val="75000"/>
                  </a:schemeClr>
                </a:solidFill>
                <a:latin typeface="Traditional Arabic" panose="02020603050405020304" pitchFamily="18" charset="-78"/>
                <a:cs typeface="Traditional Arabic" panose="02020603050405020304" pitchFamily="18" charset="-78"/>
              </a:rPr>
              <a:t>الإجماع ، </a:t>
            </a:r>
            <a:r>
              <a:rPr lang="ar-SA" sz="4400" dirty="0">
                <a:solidFill>
                  <a:schemeClr val="accent6">
                    <a:lumMod val="75000"/>
                  </a:schemeClr>
                </a:solidFill>
                <a:latin typeface="Traditional Arabic" panose="02020603050405020304" pitchFamily="18" charset="-78"/>
                <a:cs typeface="Traditional Arabic" panose="02020603050405020304" pitchFamily="18" charset="-78"/>
              </a:rPr>
              <a:t>وقد رواه ابن عبد البر ، وابن رشد</a:t>
            </a:r>
          </a:p>
        </p:txBody>
      </p:sp>
    </p:spTree>
    <p:extLst>
      <p:ext uri="{BB962C8B-B14F-4D97-AF65-F5344CB8AC3E}">
        <p14:creationId xmlns:p14="http://schemas.microsoft.com/office/powerpoint/2010/main" val="1204149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BFDB906-C0A8-45BA-9125-9BA44B7ECF9E}"/>
              </a:ext>
            </a:extLst>
          </p:cNvPr>
          <p:cNvSpPr>
            <a:spLocks noGrp="1"/>
          </p:cNvSpPr>
          <p:nvPr>
            <p:ph type="title"/>
          </p:nvPr>
        </p:nvSpPr>
        <p:spPr>
          <a:xfrm>
            <a:off x="7447280" y="1442720"/>
            <a:ext cx="3860800" cy="3830320"/>
          </a:xfrm>
        </p:spPr>
        <p:txBody>
          <a:bodyPr>
            <a:noAutofit/>
          </a:bodyPr>
          <a:lstStyle/>
          <a:p>
            <a:pPr algn="ctr"/>
            <a:r>
              <a:rPr lang="ar-SA" sz="6000" dirty="0">
                <a:solidFill>
                  <a:schemeClr val="accent6">
                    <a:lumMod val="75000"/>
                  </a:schemeClr>
                </a:solidFill>
                <a:latin typeface="Traditional Arabic" panose="02020603050405020304" pitchFamily="18" charset="-78"/>
                <a:cs typeface="Traditional Arabic" panose="02020603050405020304" pitchFamily="18" charset="-78"/>
              </a:rPr>
              <a:t>استبيان : هل يعتبر المهر عائقًا أمام زواج الشباب في مجتمعك؟</a:t>
            </a:r>
          </a:p>
        </p:txBody>
      </p:sp>
      <p:pic>
        <p:nvPicPr>
          <p:cNvPr id="5" name="عنصر نائب للمحتوى 4">
            <a:extLst>
              <a:ext uri="{FF2B5EF4-FFF2-40B4-BE49-F238E27FC236}">
                <a16:creationId xmlns:a16="http://schemas.microsoft.com/office/drawing/2014/main" id="{6FCA7CF7-F02D-4BC7-AC9E-AEA6748113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5121" y="304800"/>
            <a:ext cx="6876268" cy="6238240"/>
          </a:xfrm>
        </p:spPr>
      </p:pic>
    </p:spTree>
    <p:extLst>
      <p:ext uri="{BB962C8B-B14F-4D97-AF65-F5344CB8AC3E}">
        <p14:creationId xmlns:p14="http://schemas.microsoft.com/office/powerpoint/2010/main" val="106146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F605E49-321F-4B2C-96FD-D9A5BA4A17B4}"/>
              </a:ext>
            </a:extLst>
          </p:cNvPr>
          <p:cNvSpPr>
            <a:spLocks noGrp="1"/>
          </p:cNvSpPr>
          <p:nvPr>
            <p:ph type="title"/>
          </p:nvPr>
        </p:nvSpPr>
        <p:spPr>
          <a:xfrm>
            <a:off x="1066800" y="4676114"/>
            <a:ext cx="10058400" cy="1371600"/>
          </a:xfrm>
        </p:spPr>
        <p:txBody>
          <a:bodyPr>
            <a:normAutofit fontScale="90000"/>
          </a:bodyPr>
          <a:lstStyle/>
          <a:p>
            <a:pPr algn="ctr" fontAlgn="base"/>
            <a:br>
              <a:rPr lang="ar-SA" sz="4000" b="1" dirty="0">
                <a:solidFill>
                  <a:schemeClr val="accent6">
                    <a:lumMod val="75000"/>
                  </a:schemeClr>
                </a:solidFill>
              </a:rPr>
            </a:br>
            <a:r>
              <a:rPr lang="ar-SA" sz="4000" dirty="0">
                <a:solidFill>
                  <a:schemeClr val="accent6">
                    <a:lumMod val="75000"/>
                  </a:schemeClr>
                </a:solidFill>
                <a:latin typeface="Traditional Arabic" panose="02020603050405020304" pitchFamily="18" charset="-78"/>
                <a:cs typeface="Traditional Arabic" panose="02020603050405020304" pitchFamily="18" charset="-78"/>
              </a:rPr>
              <a:t>هي وحدة من وحدات الجمعية تقوم بدور كبير في مساعدة الشباب لإعفافهم بالزواج من خلال برامجها المالية لتخفيف العبء المادي عليهم والإسهام في القضاء على مشكلة التأخر في الزواج.</a:t>
            </a:r>
            <a:br>
              <a:rPr lang="ar-SA" dirty="0">
                <a:solidFill>
                  <a:schemeClr val="accent6">
                    <a:lumMod val="75000"/>
                  </a:schemeClr>
                </a:solidFill>
              </a:rPr>
            </a:br>
            <a:endParaRPr lang="ar-SA" dirty="0">
              <a:solidFill>
                <a:schemeClr val="accent6">
                  <a:lumMod val="75000"/>
                </a:schemeClr>
              </a:solidFill>
            </a:endParaRPr>
          </a:p>
        </p:txBody>
      </p:sp>
      <p:pic>
        <p:nvPicPr>
          <p:cNvPr id="5" name="عنصر نائب للمحتوى 4">
            <a:extLst>
              <a:ext uri="{FF2B5EF4-FFF2-40B4-BE49-F238E27FC236}">
                <a16:creationId xmlns:a16="http://schemas.microsoft.com/office/drawing/2014/main" id="{70DD6E76-4188-4A43-9692-3CCD46D3DB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9441" y="894080"/>
            <a:ext cx="4860290" cy="3322319"/>
          </a:xfrm>
        </p:spPr>
      </p:pic>
      <p:sp>
        <p:nvSpPr>
          <p:cNvPr id="7" name="مربع نص 6">
            <a:extLst>
              <a:ext uri="{FF2B5EF4-FFF2-40B4-BE49-F238E27FC236}">
                <a16:creationId xmlns:a16="http://schemas.microsoft.com/office/drawing/2014/main" id="{91ACEAEA-B73A-4CED-9714-E5AFD56EB1E1}"/>
              </a:ext>
            </a:extLst>
          </p:cNvPr>
          <p:cNvSpPr txBox="1"/>
          <p:nvPr/>
        </p:nvSpPr>
        <p:spPr>
          <a:xfrm>
            <a:off x="7660640" y="2407920"/>
            <a:ext cx="3190240" cy="1808480"/>
          </a:xfrm>
          <a:prstGeom prst="rect">
            <a:avLst/>
          </a:prstGeom>
          <a:noFill/>
        </p:spPr>
        <p:txBody>
          <a:bodyPr wrap="square" rtlCol="1">
            <a:spAutoFit/>
          </a:bodyPr>
          <a:lstStyle/>
          <a:p>
            <a:endParaRPr lang="ar-SA" dirty="0"/>
          </a:p>
        </p:txBody>
      </p:sp>
      <p:pic>
        <p:nvPicPr>
          <p:cNvPr id="9" name="صورة 8">
            <a:extLst>
              <a:ext uri="{FF2B5EF4-FFF2-40B4-BE49-F238E27FC236}">
                <a16:creationId xmlns:a16="http://schemas.microsoft.com/office/drawing/2014/main" id="{8B14E609-F715-4EA2-A2AE-F853E02FFD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9730" y="894080"/>
            <a:ext cx="6061710" cy="3335020"/>
          </a:xfrm>
          <a:prstGeom prst="rect">
            <a:avLst/>
          </a:prstGeom>
        </p:spPr>
      </p:pic>
    </p:spTree>
    <p:extLst>
      <p:ext uri="{BB962C8B-B14F-4D97-AF65-F5344CB8AC3E}">
        <p14:creationId xmlns:p14="http://schemas.microsoft.com/office/powerpoint/2010/main" val="262303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D8B00E3-C081-4B5F-8279-A44995DC934D}"/>
              </a:ext>
            </a:extLst>
          </p:cNvPr>
          <p:cNvSpPr>
            <a:spLocks noGrp="1"/>
          </p:cNvSpPr>
          <p:nvPr>
            <p:ph type="title"/>
          </p:nvPr>
        </p:nvSpPr>
        <p:spPr>
          <a:xfrm>
            <a:off x="634683" y="134594"/>
            <a:ext cx="11409680" cy="1371600"/>
          </a:xfrm>
        </p:spPr>
        <p:txBody>
          <a:bodyPr>
            <a:normAutofit/>
          </a:bodyPr>
          <a:lstStyle/>
          <a:p>
            <a:r>
              <a:rPr lang="ar-SA" sz="4000" b="1" dirty="0">
                <a:solidFill>
                  <a:schemeClr val="accent6">
                    <a:lumMod val="75000"/>
                  </a:schemeClr>
                </a:solidFill>
                <a:latin typeface="Traditional Arabic" panose="02020603050405020304" pitchFamily="18" charset="-78"/>
                <a:cs typeface="Traditional Arabic" panose="02020603050405020304" pitchFamily="18" charset="-78"/>
              </a:rPr>
              <a:t>طالبتي الغالية: من خلال الصور التالية استنتجي الأمور التي تصح أن تكون مهرًا.</a:t>
            </a:r>
          </a:p>
        </p:txBody>
      </p:sp>
      <p:pic>
        <p:nvPicPr>
          <p:cNvPr id="5" name="عنصر نائب للمحتوى 4">
            <a:extLst>
              <a:ext uri="{FF2B5EF4-FFF2-40B4-BE49-F238E27FC236}">
                <a16:creationId xmlns:a16="http://schemas.microsoft.com/office/drawing/2014/main" id="{DCE544E5-D1BE-41C1-83AE-A478C09626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1124" y="1292437"/>
            <a:ext cx="3117213" cy="2466976"/>
          </a:xfrm>
        </p:spPr>
      </p:pic>
      <p:pic>
        <p:nvPicPr>
          <p:cNvPr id="7" name="صورة 6">
            <a:extLst>
              <a:ext uri="{FF2B5EF4-FFF2-40B4-BE49-F238E27FC236}">
                <a16:creationId xmlns:a16="http://schemas.microsoft.com/office/drawing/2014/main" id="{FBDCC9CD-4F77-4A08-911F-1569143D8C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1124" y="3932264"/>
            <a:ext cx="3108326" cy="2501265"/>
          </a:xfrm>
          <a:prstGeom prst="rect">
            <a:avLst/>
          </a:prstGeom>
        </p:spPr>
      </p:pic>
      <p:pic>
        <p:nvPicPr>
          <p:cNvPr id="9" name="صورة 8">
            <a:extLst>
              <a:ext uri="{FF2B5EF4-FFF2-40B4-BE49-F238E27FC236}">
                <a16:creationId xmlns:a16="http://schemas.microsoft.com/office/drawing/2014/main" id="{B4D489CC-EEEA-4317-8B50-3BCC4D40FC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4560" y="3966556"/>
            <a:ext cx="3209926" cy="2466974"/>
          </a:xfrm>
          <a:prstGeom prst="rect">
            <a:avLst/>
          </a:prstGeom>
        </p:spPr>
      </p:pic>
      <p:pic>
        <p:nvPicPr>
          <p:cNvPr id="11" name="صورة 10">
            <a:extLst>
              <a:ext uri="{FF2B5EF4-FFF2-40B4-BE49-F238E27FC236}">
                <a16:creationId xmlns:a16="http://schemas.microsoft.com/office/drawing/2014/main" id="{E18183A5-01B7-493B-8180-EBF6ACFB85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7040" y="1292438"/>
            <a:ext cx="3209925" cy="2466975"/>
          </a:xfrm>
          <a:prstGeom prst="rect">
            <a:avLst/>
          </a:prstGeom>
        </p:spPr>
      </p:pic>
      <p:pic>
        <p:nvPicPr>
          <p:cNvPr id="13" name="صورة 12">
            <a:extLst>
              <a:ext uri="{FF2B5EF4-FFF2-40B4-BE49-F238E27FC236}">
                <a16:creationId xmlns:a16="http://schemas.microsoft.com/office/drawing/2014/main" id="{F8550DEC-D653-45DC-8135-FE59B03CA7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5919" y="1292437"/>
            <a:ext cx="3293539" cy="2466975"/>
          </a:xfrm>
          <a:prstGeom prst="rect">
            <a:avLst/>
          </a:prstGeom>
        </p:spPr>
      </p:pic>
      <p:pic>
        <p:nvPicPr>
          <p:cNvPr id="15" name="صورة 14">
            <a:extLst>
              <a:ext uri="{FF2B5EF4-FFF2-40B4-BE49-F238E27FC236}">
                <a16:creationId xmlns:a16="http://schemas.microsoft.com/office/drawing/2014/main" id="{6B81EB5F-A088-4B60-8BA2-8EA41239A9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67040" y="3932264"/>
            <a:ext cx="3293539" cy="2466975"/>
          </a:xfrm>
          <a:prstGeom prst="rect">
            <a:avLst/>
          </a:prstGeom>
        </p:spPr>
      </p:pic>
    </p:spTree>
    <p:extLst>
      <p:ext uri="{BB962C8B-B14F-4D97-AF65-F5344CB8AC3E}">
        <p14:creationId xmlns:p14="http://schemas.microsoft.com/office/powerpoint/2010/main" val="165111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5A4344B-8BC0-4883-93D8-CFEC3FA389D6}"/>
              </a:ext>
            </a:extLst>
          </p:cNvPr>
          <p:cNvSpPr>
            <a:spLocks noGrp="1"/>
          </p:cNvSpPr>
          <p:nvPr>
            <p:ph type="title"/>
          </p:nvPr>
        </p:nvSpPr>
        <p:spPr/>
        <p:txBody>
          <a:bodyPr>
            <a:normAutofit/>
          </a:bodyPr>
          <a:lstStyle/>
          <a:p>
            <a:pPr algn="ctr"/>
            <a:r>
              <a:rPr lang="ar-SA" sz="4400" dirty="0">
                <a:solidFill>
                  <a:schemeClr val="accent6">
                    <a:lumMod val="75000"/>
                  </a:schemeClr>
                </a:solidFill>
                <a:latin typeface="Traditional Arabic" panose="02020603050405020304" pitchFamily="18" charset="-78"/>
                <a:cs typeface="Traditional Arabic" panose="02020603050405020304" pitchFamily="18" charset="-78"/>
              </a:rPr>
              <a:t>بالتعاون مع أفراد مجموعتك وبتطبيق خطوات استراتيجية التوقع قبل القراءة، حلي النشاط التالي للتوصل إلى أهم أحكام الصداق.</a:t>
            </a:r>
          </a:p>
        </p:txBody>
      </p:sp>
      <p:graphicFrame>
        <p:nvGraphicFramePr>
          <p:cNvPr id="4" name="عنصر نائب للمحتوى 3">
            <a:extLst>
              <a:ext uri="{FF2B5EF4-FFF2-40B4-BE49-F238E27FC236}">
                <a16:creationId xmlns:a16="http://schemas.microsoft.com/office/drawing/2014/main" id="{69DF28E4-3C65-4A43-8A86-8FA26D7E3B4C}"/>
              </a:ext>
            </a:extLst>
          </p:cNvPr>
          <p:cNvGraphicFramePr>
            <a:graphicFrameLocks noGrp="1"/>
          </p:cNvGraphicFramePr>
          <p:nvPr>
            <p:ph idx="1"/>
            <p:extLst>
              <p:ext uri="{D42A27DB-BD31-4B8C-83A1-F6EECF244321}">
                <p14:modId xmlns:p14="http://schemas.microsoft.com/office/powerpoint/2010/main" val="1744446902"/>
              </p:ext>
            </p:extLst>
          </p:nvPr>
        </p:nvGraphicFramePr>
        <p:xfrm>
          <a:off x="2286000" y="2255520"/>
          <a:ext cx="7691121" cy="4049870"/>
        </p:xfrm>
        <a:graphic>
          <a:graphicData uri="http://schemas.openxmlformats.org/drawingml/2006/table">
            <a:tbl>
              <a:tblPr rtl="1" firstRow="1" firstCol="1" bandRow="1">
                <a:tableStyleId>{22838BEF-8BB2-4498-84A7-C5851F593DF1}</a:tableStyleId>
              </a:tblPr>
              <a:tblGrid>
                <a:gridCol w="1317281">
                  <a:extLst>
                    <a:ext uri="{9D8B030D-6E8A-4147-A177-3AD203B41FA5}">
                      <a16:colId xmlns:a16="http://schemas.microsoft.com/office/drawing/2014/main" val="1614151488"/>
                    </a:ext>
                  </a:extLst>
                </a:gridCol>
                <a:gridCol w="4920935">
                  <a:extLst>
                    <a:ext uri="{9D8B030D-6E8A-4147-A177-3AD203B41FA5}">
                      <a16:colId xmlns:a16="http://schemas.microsoft.com/office/drawing/2014/main" val="1205383755"/>
                    </a:ext>
                  </a:extLst>
                </a:gridCol>
                <a:gridCol w="1452905">
                  <a:extLst>
                    <a:ext uri="{9D8B030D-6E8A-4147-A177-3AD203B41FA5}">
                      <a16:colId xmlns:a16="http://schemas.microsoft.com/office/drawing/2014/main" val="3449524327"/>
                    </a:ext>
                  </a:extLst>
                </a:gridCol>
              </a:tblGrid>
              <a:tr h="666590">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أوافق</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العبارات</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لا أوافق</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2373525380"/>
                  </a:ext>
                </a:extLst>
              </a:tr>
              <a:tr h="666590">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 </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يجوز تعجيل المهر</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 </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174314676"/>
                  </a:ext>
                </a:extLst>
              </a:tr>
              <a:tr h="666590">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 </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لا يجوز تأجيل المهر</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 </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2736796043"/>
                  </a:ext>
                </a:extLst>
              </a:tr>
              <a:tr h="682470">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 </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1">
                        <a:lnSpc>
                          <a:spcPct val="107000"/>
                        </a:lnSpc>
                        <a:spcAft>
                          <a:spcPts val="0"/>
                        </a:spcAft>
                      </a:pPr>
                      <a:r>
                        <a:rPr lang="ar-SA" sz="2800" dirty="0">
                          <a:effectLst/>
                          <a:latin typeface="Traditional Arabic" panose="02020603050405020304" pitchFamily="18" charset="-78"/>
                          <a:cs typeface="Traditional Arabic" panose="02020603050405020304" pitchFamily="18" charset="-78"/>
                        </a:rPr>
                        <a:t>المهر من حق الزوجة</a:t>
                      </a:r>
                      <a:endParaRPr lang="en-US" sz="2800" dirty="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 </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3314827447"/>
                  </a:ext>
                </a:extLst>
              </a:tr>
              <a:tr h="701040">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 </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1">
                        <a:lnSpc>
                          <a:spcPct val="107000"/>
                        </a:lnSpc>
                        <a:spcAft>
                          <a:spcPts val="0"/>
                        </a:spcAft>
                      </a:pPr>
                      <a:r>
                        <a:rPr lang="ar-SA" sz="2800" dirty="0">
                          <a:effectLst/>
                          <a:latin typeface="Traditional Arabic" panose="02020603050405020304" pitchFamily="18" charset="-78"/>
                          <a:cs typeface="Traditional Arabic" panose="02020603050405020304" pitchFamily="18" charset="-78"/>
                        </a:rPr>
                        <a:t>يجوز للزوج أن يأخذ من المهر ولا يشترط رضا الزوجة</a:t>
                      </a:r>
                      <a:endParaRPr lang="en-US" sz="2800" dirty="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 </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1854357121"/>
                  </a:ext>
                </a:extLst>
              </a:tr>
              <a:tr h="666590">
                <a:tc>
                  <a:txBody>
                    <a:bodyPr/>
                    <a:lstStyle/>
                    <a:p>
                      <a:pPr algn="ctr" rtl="1">
                        <a:lnSpc>
                          <a:spcPct val="107000"/>
                        </a:lnSpc>
                        <a:spcAft>
                          <a:spcPts val="0"/>
                        </a:spcAft>
                      </a:pPr>
                      <a:r>
                        <a:rPr lang="ar-SA" sz="2800">
                          <a:effectLst/>
                          <a:latin typeface="Traditional Arabic" panose="02020603050405020304" pitchFamily="18" charset="-78"/>
                          <a:cs typeface="Traditional Arabic" panose="02020603050405020304" pitchFamily="18" charset="-78"/>
                        </a:rPr>
                        <a:t> </a:t>
                      </a:r>
                      <a:endParaRPr lang="en-US" sz="280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1">
                        <a:lnSpc>
                          <a:spcPct val="107000"/>
                        </a:lnSpc>
                        <a:spcAft>
                          <a:spcPts val="0"/>
                        </a:spcAft>
                      </a:pPr>
                      <a:r>
                        <a:rPr lang="ar-SA" sz="2800" dirty="0">
                          <a:effectLst/>
                          <a:latin typeface="Traditional Arabic" panose="02020603050405020304" pitchFamily="18" charset="-78"/>
                          <a:ea typeface="Calibri" panose="020F0502020204030204" pitchFamily="34" charset="0"/>
                          <a:cs typeface="Traditional Arabic" panose="02020603050405020304" pitchFamily="18" charset="-78"/>
                        </a:rPr>
                        <a:t>واجب تحديد الصداق في العقد</a:t>
                      </a:r>
                      <a:endParaRPr lang="en-US" sz="2800" dirty="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tc>
                  <a:txBody>
                    <a:bodyPr/>
                    <a:lstStyle/>
                    <a:p>
                      <a:pPr algn="ctr" rtl="1">
                        <a:lnSpc>
                          <a:spcPct val="107000"/>
                        </a:lnSpc>
                        <a:spcAft>
                          <a:spcPts val="0"/>
                        </a:spcAft>
                      </a:pPr>
                      <a:r>
                        <a:rPr lang="ar-SA" sz="2800" dirty="0">
                          <a:effectLst/>
                          <a:latin typeface="Traditional Arabic" panose="02020603050405020304" pitchFamily="18" charset="-78"/>
                          <a:cs typeface="Traditional Arabic" panose="02020603050405020304" pitchFamily="18" charset="-78"/>
                        </a:rPr>
                        <a:t> </a:t>
                      </a:r>
                      <a:endParaRPr lang="en-US" sz="2800" dirty="0">
                        <a:effectLst/>
                        <a:latin typeface="Traditional Arabic" panose="02020603050405020304" pitchFamily="18" charset="-78"/>
                        <a:ea typeface="Calibri" panose="020F0502020204030204" pitchFamily="34" charset="0"/>
                        <a:cs typeface="Traditional Arabic" panose="02020603050405020304" pitchFamily="18" charset="-78"/>
                      </a:endParaRPr>
                    </a:p>
                  </a:txBody>
                  <a:tcPr marL="68580" marR="68580" marT="0" marB="0" anchor="ctr"/>
                </a:tc>
                <a:extLst>
                  <a:ext uri="{0D108BD9-81ED-4DB2-BD59-A6C34878D82A}">
                    <a16:rowId xmlns:a16="http://schemas.microsoft.com/office/drawing/2014/main" val="3735437054"/>
                  </a:ext>
                </a:extLst>
              </a:tr>
            </a:tbl>
          </a:graphicData>
        </a:graphic>
      </p:graphicFrame>
    </p:spTree>
    <p:extLst>
      <p:ext uri="{BB962C8B-B14F-4D97-AF65-F5344CB8AC3E}">
        <p14:creationId xmlns:p14="http://schemas.microsoft.com/office/powerpoint/2010/main" val="4096108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ADD88B2-8663-483F-933F-8FD9384F0C80}"/>
              </a:ext>
            </a:extLst>
          </p:cNvPr>
          <p:cNvSpPr>
            <a:spLocks noGrp="1"/>
          </p:cNvSpPr>
          <p:nvPr>
            <p:ph type="title"/>
          </p:nvPr>
        </p:nvSpPr>
        <p:spPr>
          <a:xfrm>
            <a:off x="3688080" y="500354"/>
            <a:ext cx="7203440" cy="1371600"/>
          </a:xfrm>
        </p:spPr>
        <p:txBody>
          <a:bodyPr>
            <a:normAutofit/>
          </a:bodyPr>
          <a:lstStyle/>
          <a:p>
            <a:pPr algn="ctr"/>
            <a:r>
              <a:rPr lang="ar-SA" sz="4000" b="1" dirty="0">
                <a:solidFill>
                  <a:schemeClr val="accent6">
                    <a:lumMod val="75000"/>
                  </a:schemeClr>
                </a:solidFill>
                <a:latin typeface="Traditional Arabic" panose="02020603050405020304" pitchFamily="18" charset="-78"/>
                <a:cs typeface="Traditional Arabic" panose="02020603050405020304" pitchFamily="18" charset="-78"/>
              </a:rPr>
              <a:t>تزوجت امرأة ولم يحدد لها مهر في العقد، وطالبت بعد زواجها بالمهر فما حكمها؟</a:t>
            </a:r>
          </a:p>
        </p:txBody>
      </p:sp>
      <p:pic>
        <p:nvPicPr>
          <p:cNvPr id="12" name="عنصر نائب للمحتوى 11">
            <a:extLst>
              <a:ext uri="{FF2B5EF4-FFF2-40B4-BE49-F238E27FC236}">
                <a16:creationId xmlns:a16="http://schemas.microsoft.com/office/drawing/2014/main" id="{F240E5D8-061B-4FC6-8C66-0148E451A8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332" y="3457535"/>
            <a:ext cx="2543175" cy="2304234"/>
          </a:xfrm>
        </p:spPr>
      </p:pic>
      <p:sp>
        <p:nvSpPr>
          <p:cNvPr id="13" name="مربع نص 12">
            <a:extLst>
              <a:ext uri="{FF2B5EF4-FFF2-40B4-BE49-F238E27FC236}">
                <a16:creationId xmlns:a16="http://schemas.microsoft.com/office/drawing/2014/main" id="{2012C9FB-DD7F-42AF-87AC-94E717E67A9E}"/>
              </a:ext>
            </a:extLst>
          </p:cNvPr>
          <p:cNvSpPr txBox="1"/>
          <p:nvPr/>
        </p:nvSpPr>
        <p:spPr>
          <a:xfrm>
            <a:off x="3688080" y="2014194"/>
            <a:ext cx="8077200" cy="3970318"/>
          </a:xfrm>
          <a:prstGeom prst="rect">
            <a:avLst/>
          </a:prstGeom>
          <a:noFill/>
        </p:spPr>
        <p:txBody>
          <a:bodyPr wrap="square" rtlCol="1">
            <a:spAutoFit/>
          </a:bodyPr>
          <a:lstStyle/>
          <a:p>
            <a:pPr algn="ctr"/>
            <a:r>
              <a:rPr lang="ar-SA" sz="2800" dirty="0">
                <a:latin typeface="Traditional Arabic" panose="02020603050405020304" pitchFamily="18" charset="-78"/>
                <a:cs typeface="Traditional Arabic" panose="02020603050405020304" pitchFamily="18" charset="-78"/>
              </a:rPr>
              <a:t>ليس المهر من أركانه ولا من شرائطه ولكنه لابد منه؛ لأن الله يقول -لما ذكر النكاح- قال: وَأُحِلَّ لَكُمْ مَا وَرَاءَ ذَلِكُمْ أَنْ تَبْتَغُوا بِأَمْوَالِكُمْ [النساء:24] وإذا تزوجها بدون مهر، وجب لها مهر المثل والنكاح صحيح، لو قال: زوجتك، يقول ولي المرأة للزوج: زوجتك وهي راضية، ويقول الزوج: قبلت، بحضرة شاهدين، وليس هناك موانع صح النكاح، إذا كانت المرأة ليس فيها مانع، ليست محرمة على الزوج وليست في إحرام، وليست في عدة، ليس بها مانع من النكاح وراضية، وزوجها الولي وقبلت وقبل الزوج بحضرة شاهدين؛ النكاح صحيح، ولو لم يسم مهرًا، لكن يجب لها مهر المثل، لأن النبي ﷺ حكم بذلك، في حديث معقل بن سنان الأشجعي ، أن رجلًا تزوج امرأة ولم يسم لها مهرًا وتوفي عنها، فقال النبي ﷺ: لها مهر نسائها، لا وكس ولا شطط، وعليها العدة ولها الميراث.</a:t>
            </a:r>
          </a:p>
        </p:txBody>
      </p:sp>
      <p:pic>
        <p:nvPicPr>
          <p:cNvPr id="5" name="Picture 2" descr="نتيجة بحث الصور عن فكر">
            <a:extLst>
              <a:ext uri="{FF2B5EF4-FFF2-40B4-BE49-F238E27FC236}">
                <a16:creationId xmlns:a16="http://schemas.microsoft.com/office/drawing/2014/main" id="{850D8FAB-5CC8-4905-AD3F-9C6C073A68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332" y="627922"/>
            <a:ext cx="2543175" cy="277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174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375" autoRev="1" fill="hold">
                                          <p:stCondLst>
                                            <p:cond delay="0"/>
                                          </p:stCondLst>
                                        </p:cTn>
                                        <p:tgtEl>
                                          <p:spTgt spid="13"/>
                                        </p:tgtEl>
                                        <p:attrNameLst>
                                          <p:attrName>ppt_w</p:attrName>
                                        </p:attrNameLst>
                                      </p:cBhvr>
                                    </p:anim>
                                    <p:anim by="(#ppt_w*0.50)" calcmode="lin" valueType="num">
                                      <p:cBhvr>
                                        <p:cTn id="8" dur="375" decel="50000" autoRev="1" fill="hold">
                                          <p:stCondLst>
                                            <p:cond delay="0"/>
                                          </p:stCondLst>
                                        </p:cTn>
                                        <p:tgtEl>
                                          <p:spTgt spid="13"/>
                                        </p:tgtEl>
                                        <p:attrNameLst>
                                          <p:attrName>ppt_x</p:attrName>
                                        </p:attrNameLst>
                                      </p:cBhvr>
                                    </p:anim>
                                    <p:anim from="(-#ppt_h/2)" to="(#ppt_y)" calcmode="lin" valueType="num">
                                      <p:cBhvr>
                                        <p:cTn id="9" dur="750" fill="hold">
                                          <p:stCondLst>
                                            <p:cond delay="0"/>
                                          </p:stCondLst>
                                        </p:cTn>
                                        <p:tgtEl>
                                          <p:spTgt spid="13"/>
                                        </p:tgtEl>
                                        <p:attrNameLst>
                                          <p:attrName>ppt_y</p:attrName>
                                        </p:attrNameLst>
                                      </p:cBhvr>
                                    </p:anim>
                                    <p:animRot by="21600000">
                                      <p:cBhvr>
                                        <p:cTn id="10" dur="75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5E4F403-B4CE-4883-90CB-B36D89EC055B}"/>
              </a:ext>
            </a:extLst>
          </p:cNvPr>
          <p:cNvSpPr>
            <a:spLocks noGrp="1"/>
          </p:cNvSpPr>
          <p:nvPr>
            <p:ph type="title"/>
          </p:nvPr>
        </p:nvSpPr>
        <p:spPr/>
        <p:txBody>
          <a:bodyPr>
            <a:noAutofit/>
          </a:bodyPr>
          <a:lstStyle/>
          <a:p>
            <a:pPr algn="ctr"/>
            <a:r>
              <a:rPr lang="ar-SA" dirty="0">
                <a:latin typeface="Traditional Arabic" panose="02020603050405020304" pitchFamily="18" charset="-78"/>
                <a:cs typeface="Traditional Arabic" panose="02020603050405020304" pitchFamily="18" charset="-78"/>
              </a:rPr>
              <a:t>طالبتي الرائعة: باستخدام استراتيجية القراءة الفاعلة، استنتجي أهم الأحكام الخاصة بالصداق للمطلقات.</a:t>
            </a:r>
          </a:p>
        </p:txBody>
      </p:sp>
      <p:graphicFrame>
        <p:nvGraphicFramePr>
          <p:cNvPr id="4" name="عنصر نائب للمحتوى 3">
            <a:extLst>
              <a:ext uri="{FF2B5EF4-FFF2-40B4-BE49-F238E27FC236}">
                <a16:creationId xmlns:a16="http://schemas.microsoft.com/office/drawing/2014/main" id="{10B15881-F60A-4123-9D63-A2D032D32EDC}"/>
              </a:ext>
            </a:extLst>
          </p:cNvPr>
          <p:cNvGraphicFramePr>
            <a:graphicFrameLocks noGrp="1"/>
          </p:cNvGraphicFramePr>
          <p:nvPr>
            <p:ph idx="1"/>
            <p:extLst>
              <p:ext uri="{D42A27DB-BD31-4B8C-83A1-F6EECF244321}">
                <p14:modId xmlns:p14="http://schemas.microsoft.com/office/powerpoint/2010/main" val="252730067"/>
              </p:ext>
            </p:extLst>
          </p:nvPr>
        </p:nvGraphicFramePr>
        <p:xfrm>
          <a:off x="1066800" y="2103438"/>
          <a:ext cx="10058400"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0989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4" descr="نتيجة بحث الصور عن ارسل سؤالا"/>
          <p:cNvPicPr>
            <a:picLocks noChangeAspect="1" noChangeArrowheads="1"/>
          </p:cNvPicPr>
          <p:nvPr/>
        </p:nvPicPr>
        <p:blipFill>
          <a:blip r:embed="rId2"/>
          <a:srcRect/>
          <a:stretch>
            <a:fillRect/>
          </a:stretch>
        </p:blipFill>
        <p:spPr bwMode="auto">
          <a:xfrm>
            <a:off x="1754505" y="1270001"/>
            <a:ext cx="2819400" cy="4348480"/>
          </a:xfrm>
          <a:prstGeom prst="rect">
            <a:avLst/>
          </a:prstGeom>
          <a:ln w="38100" cap="sq">
            <a:solidFill>
              <a:srgbClr val="FF0000"/>
            </a:solidFill>
            <a:prstDash val="solid"/>
            <a:miter lim="800000"/>
          </a:ln>
          <a:effectLst>
            <a:outerShdw blurRad="50800" dist="38100" dir="2700000" algn="tl" rotWithShape="0">
              <a:srgbClr val="000000">
                <a:alpha val="43000"/>
              </a:srgbClr>
            </a:outerShdw>
          </a:effectLst>
        </p:spPr>
      </p:pic>
      <p:pic>
        <p:nvPicPr>
          <p:cNvPr id="34820" name="Picture 6" descr="نتيجة بحث الصور عن ارسل سؤال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580" y="1447800"/>
            <a:ext cx="527685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ربع نص 1">
            <a:extLst>
              <a:ext uri="{FF2B5EF4-FFF2-40B4-BE49-F238E27FC236}">
                <a16:creationId xmlns:a16="http://schemas.microsoft.com/office/drawing/2014/main" id="{79AA2026-57AD-4DA4-9392-9C4F8A2C0C79}"/>
              </a:ext>
            </a:extLst>
          </p:cNvPr>
          <p:cNvSpPr txBox="1"/>
          <p:nvPr/>
        </p:nvSpPr>
        <p:spPr>
          <a:xfrm>
            <a:off x="5617210" y="2679065"/>
            <a:ext cx="6524625" cy="1446550"/>
          </a:xfrm>
          <a:prstGeom prst="rect">
            <a:avLst/>
          </a:prstGeom>
          <a:noFill/>
        </p:spPr>
        <p:txBody>
          <a:bodyPr wrap="square" rtlCol="1">
            <a:spAutoFit/>
          </a:bodyPr>
          <a:lstStyle/>
          <a:p>
            <a:r>
              <a:rPr lang="ar-SA" sz="8800" dirty="0">
                <a:solidFill>
                  <a:schemeClr val="accent1">
                    <a:lumMod val="75000"/>
                  </a:schemeClr>
                </a:solidFill>
                <a:latin typeface="Traditional Arabic" panose="02020603050405020304" pitchFamily="18" charset="-78"/>
                <a:cs typeface="Traditional Arabic" panose="02020603050405020304" pitchFamily="18" charset="-78"/>
              </a:rPr>
              <a:t>أرسل سؤالًا</a:t>
            </a:r>
          </a:p>
        </p:txBody>
      </p:sp>
    </p:spTree>
    <p:extLst>
      <p:ext uri="{BB962C8B-B14F-4D97-AF65-F5344CB8AC3E}">
        <p14:creationId xmlns:p14="http://schemas.microsoft.com/office/powerpoint/2010/main" val="1225485179"/>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فقاعات">
  <a:themeElements>
    <a:clrScheme name="فقاعات">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فقاعات">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فقاعات">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TM03457510[[fn=فقاعات]]</Template>
  <TotalTime>358</TotalTime>
  <Words>468</Words>
  <Application>Microsoft Office PowerPoint</Application>
  <PresentationFormat>شاشة عريضة</PresentationFormat>
  <Paragraphs>48</Paragraphs>
  <Slides>12</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12</vt:i4>
      </vt:variant>
    </vt:vector>
  </HeadingPairs>
  <TitlesOfParts>
    <vt:vector size="16" baseType="lpstr">
      <vt:lpstr>Century Gothic</vt:lpstr>
      <vt:lpstr>Garamond</vt:lpstr>
      <vt:lpstr>Traditional Arabic</vt:lpstr>
      <vt:lpstr>فقاعات</vt:lpstr>
      <vt:lpstr>عرض تقديمي في PowerPoint</vt:lpstr>
      <vt:lpstr>طالبتي المبدعة: استرجعي أهم الأفكار التي تعرفت عليها في الدرس السابق.</vt:lpstr>
      <vt:lpstr>طالبتي المبدعة: كرم الإسلام المرأة في جميع شؤون حياتها منذ ولادتها وحتى وفاتها. بالتعاون مع افراد مجموعتك وضحي ذلك؟</vt:lpstr>
      <vt:lpstr>ما هو الصداق؟</vt:lpstr>
      <vt:lpstr>بعد قراءة النصوص التالية استنتجي حكم الصداق</vt:lpstr>
      <vt:lpstr>استبيان : هل يعتبر المهر عائقًا أمام زواج الشباب في مجتمعك؟</vt:lpstr>
      <vt:lpstr> هي وحدة من وحدات الجمعية تقوم بدور كبير في مساعدة الشباب لإعفافهم بالزواج من خلال برامجها المالية لتخفيف العبء المادي عليهم والإسهام في القضاء على مشكلة التأخر في الزواج. </vt:lpstr>
      <vt:lpstr>طالبتي الغالية: من خلال الصور التالية استنتجي الأمور التي تصح أن تكون مهرًا.</vt:lpstr>
      <vt:lpstr>بالتعاون مع أفراد مجموعتك وبتطبيق خطوات استراتيجية التوقع قبل القراءة، حلي النشاط التالي للتوصل إلى أهم أحكام الصداق.</vt:lpstr>
      <vt:lpstr>تزوجت امرأة ولم يحدد لها مهر في العقد، وطالبت بعد زواجها بالمهر فما حكمها؟</vt:lpstr>
      <vt:lpstr>طالبتي الرائعة: باستخدام استراتيجية القراءة الفاعلة، استنتجي أهم الأحكام الخاصة بالصداق للمطلقات.</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أسماء النشمي</dc:creator>
  <cp:lastModifiedBy>أسماء النشمي</cp:lastModifiedBy>
  <cp:revision>31</cp:revision>
  <dcterms:created xsi:type="dcterms:W3CDTF">2020-02-22T18:29:35Z</dcterms:created>
  <dcterms:modified xsi:type="dcterms:W3CDTF">2020-02-23T02:49:20Z</dcterms:modified>
</cp:coreProperties>
</file>