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7" r:id="rId1"/>
  </p:sldMasterIdLst>
  <p:sldIdLst>
    <p:sldId id="256" r:id="rId2"/>
    <p:sldId id="263" r:id="rId3"/>
    <p:sldId id="261" r:id="rId4"/>
    <p:sldId id="262" r:id="rId5"/>
    <p:sldId id="259" r:id="rId6"/>
    <p:sldId id="260" r:id="rId7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60" autoAdjust="0"/>
    <p:restoredTop sz="94660" autoAdjust="0"/>
  </p:normalViewPr>
  <p:slideViewPr>
    <p:cSldViewPr>
      <p:cViewPr varScale="1">
        <p:scale>
          <a:sx n="74" d="100"/>
          <a:sy n="74" d="100"/>
        </p:scale>
        <p:origin x="-10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24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25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</p:grpSp>
      <p:sp>
        <p:nvSpPr>
          <p:cNvPr id="147480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147481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" name="Rectangle 2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Rectangle 2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0A85D0B-82DF-428C-B856-4BA7A246AA7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815834-5377-4FA9-B14C-0A224823684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91457A-B5D6-4F49-9AD5-968D52FF1D0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FF53E9-7E9F-468B-A27B-A20CDFF43A2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7CEC09-5CA2-4969-A679-3C25A4DE913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30FA5A-C4FC-4AE2-B409-0B33A0799A7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8997A8-5FAD-4B5C-9995-5E78AB2A5C9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C77513-4E22-4552-BD15-DA02675BFC0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0AAA03-758D-489F-97E7-34DE533B3BD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4F638-12B9-457D-8EFD-6CDF2B80D20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SA" noProof="0" smtClean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4D4997-E1D4-4238-9067-4C3FA7985D4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146435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146436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146437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146438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146439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146440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146441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146442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146443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146444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146445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146446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146447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146448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146449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146450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146451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146452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146453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146454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146455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</p:grpSp>
      <p:sp>
        <p:nvSpPr>
          <p:cNvPr id="146456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</a:p>
        </p:txBody>
      </p:sp>
      <p:sp>
        <p:nvSpPr>
          <p:cNvPr id="146457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</a:p>
        </p:txBody>
      </p:sp>
      <p:sp>
        <p:nvSpPr>
          <p:cNvPr id="146458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6459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1175363A-A541-4478-8BE9-4E79D5AABA2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6460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0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11188" y="285728"/>
            <a:ext cx="7772400" cy="1163627"/>
          </a:xfrm>
        </p:spPr>
        <p:txBody>
          <a:bodyPr/>
          <a:lstStyle/>
          <a:p>
            <a:pPr eaLnBrk="1" hangingPunct="1">
              <a:defRPr/>
            </a:pPr>
            <a:r>
              <a:rPr lang="ar-SA" dirty="0" smtClean="0"/>
              <a:t>(أقسام البيع )</a:t>
            </a:r>
            <a:endParaRPr lang="en-US" dirty="0" smtClean="0"/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57158" y="1428736"/>
            <a:ext cx="8215370" cy="3500462"/>
          </a:xfrm>
        </p:spPr>
        <p:txBody>
          <a:bodyPr/>
          <a:lstStyle/>
          <a:p>
            <a:pPr marL="609600" indent="-609600" algn="r" eaLnBrk="1" hangingPunct="1">
              <a:lnSpc>
                <a:spcPct val="80000"/>
              </a:lnSpc>
              <a:defRPr/>
            </a:pPr>
            <a:endParaRPr lang="ar-SA" sz="2400" dirty="0" smtClean="0"/>
          </a:p>
          <a:p>
            <a:pPr marL="609600" indent="-609600" algn="r" eaLnBrk="1" hangingPunct="1">
              <a:lnSpc>
                <a:spcPct val="80000"/>
              </a:lnSpc>
              <a:defRPr/>
            </a:pPr>
            <a:r>
              <a:rPr lang="ar-SA" dirty="0" smtClean="0"/>
              <a:t>ينقسم البيع باعتبارات مختلفة . وفيما يأتي أهم تلك التقسيمات :</a:t>
            </a:r>
          </a:p>
          <a:p>
            <a:pPr marL="609600" indent="-609600" algn="r" eaLnBrk="1" hangingPunct="1">
              <a:lnSpc>
                <a:spcPct val="80000"/>
              </a:lnSpc>
              <a:defRPr/>
            </a:pPr>
            <a:r>
              <a:rPr lang="ar-SA" sz="3600" b="1" u="sng" dirty="0" smtClean="0">
                <a:solidFill>
                  <a:srgbClr val="FFFF00"/>
                </a:solidFill>
              </a:rPr>
              <a:t>أولا:أقسام البيع من حيث موضوع العقد :</a:t>
            </a:r>
          </a:p>
          <a:p>
            <a:pPr marL="609600" indent="-609600" algn="r" eaLnBrk="1" hangingPunct="1">
              <a:lnSpc>
                <a:spcPct val="80000"/>
              </a:lnSpc>
              <a:defRPr/>
            </a:pPr>
            <a:r>
              <a:rPr lang="ar-SA" sz="3600" b="1" u="sng" dirty="0" smtClean="0">
                <a:solidFill>
                  <a:srgbClr val="FFFF00"/>
                </a:solidFill>
              </a:rPr>
              <a:t>ثانيا : أقسام البيع من حيث وقت التسليم : </a:t>
            </a:r>
          </a:p>
          <a:p>
            <a:pPr marL="609600" indent="-609600" algn="r" eaLnBrk="1" hangingPunct="1">
              <a:lnSpc>
                <a:spcPct val="80000"/>
              </a:lnSpc>
              <a:defRPr/>
            </a:pPr>
            <a:r>
              <a:rPr lang="ar-SA" sz="3600" b="1" u="sng" dirty="0" smtClean="0">
                <a:solidFill>
                  <a:srgbClr val="FFFF00"/>
                </a:solidFill>
              </a:rPr>
              <a:t>ثالثا: أقسام البيع من حيث طرق تحديد الثمن :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802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80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80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80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80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ctrTitle" sz="quarter"/>
          </p:nvPr>
        </p:nvSpPr>
        <p:spPr>
          <a:xfrm>
            <a:off x="571472" y="428604"/>
            <a:ext cx="8001056" cy="1185858"/>
          </a:xfrm>
        </p:spPr>
        <p:txBody>
          <a:bodyPr/>
          <a:lstStyle/>
          <a:p>
            <a:r>
              <a:rPr lang="ar-SA" dirty="0" smtClean="0">
                <a:solidFill>
                  <a:srgbClr val="FFFF00"/>
                </a:solidFill>
              </a:rPr>
              <a:t>أولا:أقسام البيع من حيث موضوع العقد :</a:t>
            </a:r>
            <a:endParaRPr lang="ar-SA" dirty="0"/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57158" y="1428736"/>
            <a:ext cx="8215370" cy="2286016"/>
          </a:xfrm>
        </p:spPr>
        <p:txBody>
          <a:bodyPr/>
          <a:lstStyle/>
          <a:p>
            <a:pPr marL="609600" indent="-609600" algn="r" eaLnBrk="1" hangingPunct="1">
              <a:lnSpc>
                <a:spcPct val="80000"/>
              </a:lnSpc>
              <a:defRPr/>
            </a:pPr>
            <a:endParaRPr lang="ar-SA" sz="2400" u="sng" dirty="0" smtClean="0"/>
          </a:p>
          <a:p>
            <a:pPr marL="609600" indent="-609600" algn="r" eaLnBrk="1" hangingPunct="1">
              <a:lnSpc>
                <a:spcPct val="80000"/>
              </a:lnSpc>
              <a:defRPr/>
            </a:pPr>
            <a:r>
              <a:rPr lang="ar-SA" sz="3600" u="sng" dirty="0" smtClean="0"/>
              <a:t>أ- مبادلة نقد بعرض.</a:t>
            </a:r>
          </a:p>
          <a:p>
            <a:pPr marL="609600" indent="-609600" algn="r" eaLnBrk="1" hangingPunct="1">
              <a:lnSpc>
                <a:spcPct val="80000"/>
              </a:lnSpc>
              <a:defRPr/>
            </a:pPr>
            <a:r>
              <a:rPr lang="ar-SA" sz="3600" u="sng" dirty="0" smtClean="0"/>
              <a:t>ب- مبادلة عرض بعرض وتسمى (المقايضة).</a:t>
            </a:r>
          </a:p>
          <a:p>
            <a:pPr marL="609600" indent="-609600" algn="r" eaLnBrk="1" hangingPunct="1">
              <a:lnSpc>
                <a:spcPct val="80000"/>
              </a:lnSpc>
              <a:defRPr/>
            </a:pPr>
            <a:r>
              <a:rPr lang="ar-SA" sz="3600" u="sng" dirty="0" smtClean="0"/>
              <a:t>ث- مبادلة نقد بنقد وتسمى الصرف.</a:t>
            </a:r>
            <a:endParaRPr lang="en-US" sz="3600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80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80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80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57166"/>
            <a:ext cx="7958166" cy="1214446"/>
          </a:xfrm>
        </p:spPr>
        <p:txBody>
          <a:bodyPr/>
          <a:lstStyle/>
          <a:p>
            <a:pPr eaLnBrk="1" hangingPunct="1">
              <a:defRPr/>
            </a:pPr>
            <a:r>
              <a:rPr lang="ar-SA" dirty="0" smtClean="0">
                <a:solidFill>
                  <a:srgbClr val="FFFF00"/>
                </a:solidFill>
              </a:rPr>
              <a:t>ثانيا : أقسام البيع من حيث وقت التسليم :</a:t>
            </a:r>
            <a:endParaRPr lang="en-US" dirty="0" smtClean="0">
              <a:solidFill>
                <a:srgbClr val="FFFF00"/>
              </a:solidFill>
            </a:endParaRP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28596" y="2071678"/>
            <a:ext cx="8286808" cy="1752600"/>
          </a:xfrm>
        </p:spPr>
        <p:txBody>
          <a:bodyPr/>
          <a:lstStyle/>
          <a:p>
            <a:pPr marL="609600" indent="-609600" algn="r" eaLnBrk="1" hangingPunct="1">
              <a:lnSpc>
                <a:spcPct val="80000"/>
              </a:lnSpc>
              <a:defRPr/>
            </a:pPr>
            <a:r>
              <a:rPr lang="ar-SA" sz="2800" b="1" u="sng" dirty="0" smtClean="0"/>
              <a:t>أ- </a:t>
            </a:r>
            <a:r>
              <a:rPr lang="ar-SA" sz="2800" b="1" u="sng" dirty="0" err="1" smtClean="0"/>
              <a:t>أ</a:t>
            </a:r>
            <a:r>
              <a:rPr lang="ar-SA" sz="2800" b="1" u="sng" dirty="0" smtClean="0"/>
              <a:t>ن يكون كل الثمن والمثمن معجلا . وهذا هو الأصل في البيوع .</a:t>
            </a:r>
          </a:p>
          <a:p>
            <a:pPr marL="609600" indent="-609600" algn="r" eaLnBrk="1" hangingPunct="1">
              <a:lnSpc>
                <a:spcPct val="80000"/>
              </a:lnSpc>
              <a:defRPr/>
            </a:pPr>
            <a:r>
              <a:rPr lang="ar-SA" sz="2800" b="1" u="sng" dirty="0" smtClean="0"/>
              <a:t>ب- أن يعجل الثمن ويؤخر المثمن ، وهذا هو بيع السلم .</a:t>
            </a:r>
          </a:p>
          <a:p>
            <a:pPr marL="609600" indent="-609600" algn="r" eaLnBrk="1" hangingPunct="1">
              <a:lnSpc>
                <a:spcPct val="80000"/>
              </a:lnSpc>
              <a:defRPr/>
            </a:pPr>
            <a:r>
              <a:rPr lang="ar-SA" sz="2800" b="1" u="sng" dirty="0" smtClean="0"/>
              <a:t>ت- أن يعجل المثمن ويؤخر الثمن وهو بيع الأجل ، ومنه بيع التقسيط .</a:t>
            </a:r>
          </a:p>
          <a:p>
            <a:pPr marL="609600" indent="-609600" algn="r" eaLnBrk="1" hangingPunct="1">
              <a:lnSpc>
                <a:spcPct val="80000"/>
              </a:lnSpc>
              <a:defRPr/>
            </a:pPr>
            <a:r>
              <a:rPr lang="ar-SA" sz="2800" b="1" u="sng" dirty="0" smtClean="0"/>
              <a:t>ث- أن يكون كل منهما مؤجلا وهو بيع الدين بالدين .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ar-SA" sz="2800" b="1" u="sng" dirty="0" smtClean="0"/>
              <a:t>والأنواع الثلاثة مباحة أما الرابع فهو محرم .</a:t>
            </a:r>
          </a:p>
          <a:p>
            <a:pPr marL="609600" indent="-609600" algn="r" eaLnBrk="1" hangingPunct="1">
              <a:lnSpc>
                <a:spcPct val="80000"/>
              </a:lnSpc>
              <a:defRPr/>
            </a:pPr>
            <a:endParaRPr lang="ar-SA" sz="2800" b="1" u="sng" dirty="0" smtClean="0"/>
          </a:p>
          <a:p>
            <a:pPr marL="609600" indent="-609600" eaLnBrk="1" hangingPunct="1">
              <a:lnSpc>
                <a:spcPct val="80000"/>
              </a:lnSpc>
              <a:defRPr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802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80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80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80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80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180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285720" y="457192"/>
            <a:ext cx="8501122" cy="1114420"/>
          </a:xfrm>
        </p:spPr>
        <p:txBody>
          <a:bodyPr/>
          <a:lstStyle/>
          <a:p>
            <a:pPr eaLnBrk="1" hangingPunct="1">
              <a:defRPr/>
            </a:pPr>
            <a:r>
              <a:rPr lang="ar-SA" sz="4400" b="1" dirty="0" smtClean="0">
                <a:solidFill>
                  <a:srgbClr val="FFFF00"/>
                </a:solidFill>
              </a:rPr>
              <a:t>ثالثا: أقسام البيع من حيث طرق تحديد الثمن :</a:t>
            </a:r>
            <a:endParaRPr lang="en-US" sz="4400" dirty="0" smtClean="0"/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28596" y="1785926"/>
            <a:ext cx="8143932" cy="3929090"/>
          </a:xfrm>
        </p:spPr>
        <p:txBody>
          <a:bodyPr/>
          <a:lstStyle/>
          <a:p>
            <a:pPr marL="609600" indent="-609600" algn="r" eaLnBrk="1" hangingPunct="1">
              <a:lnSpc>
                <a:spcPct val="80000"/>
              </a:lnSpc>
              <a:defRPr/>
            </a:pPr>
            <a:r>
              <a:rPr lang="ar-SA" sz="2800" b="1" u="sng" dirty="0" smtClean="0">
                <a:solidFill>
                  <a:srgbClr val="92D050"/>
                </a:solidFill>
              </a:rPr>
              <a:t>1) بيع المساومة : </a:t>
            </a:r>
            <a:r>
              <a:rPr lang="ar-SA" sz="2800" b="1" dirty="0" smtClean="0">
                <a:solidFill>
                  <a:srgbClr val="92D050"/>
                </a:solidFill>
              </a:rPr>
              <a:t>وهو البيع الذي لا </a:t>
            </a:r>
            <a:r>
              <a:rPr lang="ar-SA" sz="2800" b="1" dirty="0" err="1" smtClean="0">
                <a:solidFill>
                  <a:srgbClr val="92D050"/>
                </a:solidFill>
              </a:rPr>
              <a:t>يذكرالبائع</a:t>
            </a:r>
            <a:r>
              <a:rPr lang="ar-SA" sz="2800" b="1" dirty="0" smtClean="0">
                <a:solidFill>
                  <a:srgbClr val="92D050"/>
                </a:solidFill>
              </a:rPr>
              <a:t> فيه رأس ماله بل يضع سعرا محددا. </a:t>
            </a:r>
            <a:r>
              <a:rPr lang="ar-SA" sz="2800" b="1" dirty="0" smtClean="0"/>
              <a:t>ويكون فيه نوع من المساومة ، وهذا هو الأصل  في البيوع .</a:t>
            </a:r>
          </a:p>
          <a:p>
            <a:pPr marL="609600" indent="-609600" algn="r" eaLnBrk="1" hangingPunct="1">
              <a:lnSpc>
                <a:spcPct val="80000"/>
              </a:lnSpc>
              <a:defRPr/>
            </a:pPr>
            <a:endParaRPr lang="ar-SA" sz="2800" b="1" dirty="0" smtClean="0"/>
          </a:p>
          <a:p>
            <a:pPr marL="609600" indent="-609600" eaLnBrk="1" hangingPunct="1">
              <a:lnSpc>
                <a:spcPct val="80000"/>
              </a:lnSpc>
              <a:defRPr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802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80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357158" y="714356"/>
            <a:ext cx="8572559" cy="107157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defRPr/>
            </a:pPr>
            <a:r>
              <a:rPr lang="ar-SA" sz="2800" b="1" u="sng" dirty="0" smtClean="0">
                <a:solidFill>
                  <a:srgbClr val="92D050"/>
                </a:solidFill>
              </a:rPr>
              <a:t>2) بيع </a:t>
            </a:r>
            <a:r>
              <a:rPr lang="ar-SA" sz="2800" b="1" u="sng" dirty="0" err="1" smtClean="0">
                <a:solidFill>
                  <a:srgbClr val="92D050"/>
                </a:solidFill>
              </a:rPr>
              <a:t>الامانة</a:t>
            </a:r>
            <a:r>
              <a:rPr lang="ar-SA" sz="2800" b="1" u="sng" dirty="0" smtClean="0">
                <a:solidFill>
                  <a:srgbClr val="92D050"/>
                </a:solidFill>
              </a:rPr>
              <a:t> : البيع الذي يذكر البائع فيه رأس ماله ويضع سعرا محددا للسلعة . </a:t>
            </a:r>
            <a:r>
              <a:rPr lang="ar-SA" sz="2800" b="1" dirty="0" smtClean="0"/>
              <a:t>وينقسم هذا النوع إلى ثلاثة أقسام :</a:t>
            </a:r>
            <a:br>
              <a:rPr lang="ar-SA" sz="2800" b="1" dirty="0" smtClean="0"/>
            </a:br>
            <a:endParaRPr lang="en-US" sz="2800" b="1" dirty="0" smtClean="0"/>
          </a:p>
        </p:txBody>
      </p:sp>
      <p:sp>
        <p:nvSpPr>
          <p:cNvPr id="4" name="مستطيل 3"/>
          <p:cNvSpPr/>
          <p:nvPr/>
        </p:nvSpPr>
        <p:spPr>
          <a:xfrm>
            <a:off x="214282" y="4832347"/>
            <a:ext cx="78581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ar-SA" sz="2800" b="1" i="0" u="sng" strike="noStrike" kern="0" cap="none" spc="0" normalizeH="0" baseline="0" noProof="0" dirty="0" smtClean="0">
                <a:ln>
                  <a:noFill/>
                </a:ln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j-ea"/>
                <a:cs typeface="Arial"/>
              </a:rPr>
              <a:t>ت- بيع التولية : أن يبيع السلعة برأسماله فيها. </a:t>
            </a:r>
            <a:r>
              <a:rPr kumimoji="0" lang="ar-SA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j-ea"/>
                <a:cs typeface="Arial"/>
              </a:rPr>
              <a:t>كأن يقول اشتريتها بثمانين وسأبيعها برأسمالها.</a:t>
            </a:r>
            <a:endParaRPr lang="ar-SA" dirty="0"/>
          </a:p>
        </p:txBody>
      </p:sp>
      <p:sp>
        <p:nvSpPr>
          <p:cNvPr id="5" name="مستطيل 4"/>
          <p:cNvSpPr/>
          <p:nvPr/>
        </p:nvSpPr>
        <p:spPr>
          <a:xfrm>
            <a:off x="285720" y="1686815"/>
            <a:ext cx="778674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800" b="1" u="sng" kern="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ea typeface="+mj-ea"/>
                <a:cs typeface="Arial"/>
              </a:rPr>
              <a:t>أ- بيع المرابحة : أن يحدد البائع الثمن بزيادة رأس المال . </a:t>
            </a:r>
            <a:br>
              <a:rPr lang="ar-SA" sz="2800" b="1" u="sng" kern="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ea typeface="+mj-ea"/>
                <a:cs typeface="Arial"/>
              </a:rPr>
            </a:br>
            <a:r>
              <a:rPr lang="ar-SA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ea typeface="+mj-ea"/>
                <a:cs typeface="Arial"/>
              </a:rPr>
              <a:t>كأن يقول : اشتريتها بثمانين وسأبيعها بتسعين ، أو بنسبة زيادة كذا عن رأس المال. </a:t>
            </a:r>
            <a:endParaRPr lang="ar-KW" dirty="0"/>
          </a:p>
        </p:txBody>
      </p:sp>
      <p:sp>
        <p:nvSpPr>
          <p:cNvPr id="6" name="مستطيل 5"/>
          <p:cNvSpPr/>
          <p:nvPr/>
        </p:nvSpPr>
        <p:spPr>
          <a:xfrm>
            <a:off x="285720" y="3187013"/>
            <a:ext cx="785818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800" b="1" u="sng" kern="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cs typeface="Arial"/>
              </a:rPr>
              <a:t>ب- </a:t>
            </a:r>
            <a:r>
              <a:rPr lang="ar-SA" sz="2800" b="1" u="sng" kern="0" dirty="0" err="1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cs typeface="Arial"/>
              </a:rPr>
              <a:t>ب</a:t>
            </a:r>
            <a:r>
              <a:rPr lang="ar-SA" sz="2800" b="1" u="sng" kern="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cs typeface="Arial"/>
              </a:rPr>
              <a:t>يع الوضعية : أن يحدد البائع الثمن بنقص على رأس المال </a:t>
            </a:r>
            <a:r>
              <a:rPr lang="ar-SA" sz="2800" b="1" u="sng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cs typeface="Arial"/>
              </a:rPr>
              <a:t>.</a:t>
            </a:r>
            <a:r>
              <a:rPr lang="ar-SA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cs typeface="Arial"/>
              </a:rPr>
              <a:t> :كأن يقول : اشتريتها بثمانين وسأبيعها بسبعين ، أو بنسبة خصم كذا عن رأس المال.</a:t>
            </a:r>
            <a:endParaRPr lang="ar-KW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802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26" grpId="0"/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357158" y="1600200"/>
            <a:ext cx="8358246" cy="2328866"/>
          </a:xfrm>
        </p:spPr>
        <p:txBody>
          <a:bodyPr/>
          <a:lstStyle/>
          <a:p>
            <a:pPr eaLnBrk="1" hangingPunct="1">
              <a:defRPr/>
            </a:pPr>
            <a:r>
              <a:rPr lang="ar-SA" sz="2800" b="1" u="sng" dirty="0" smtClean="0">
                <a:solidFill>
                  <a:srgbClr val="92D050"/>
                </a:solidFill>
              </a:rPr>
              <a:t>3-  بيع المزايدة : </a:t>
            </a:r>
            <a:r>
              <a:rPr lang="ar-SA" sz="2800" b="1" u="sng" dirty="0" smtClean="0"/>
              <a:t>وهو البيع الذي تعرض فيه السلعة بدون تحديد ثمن معين ؛ ليتزايد الناس في ثمنها ؛ فيأخذها من يعرض ثمنا أعلى من غيرة .</a:t>
            </a:r>
            <a:endParaRPr lang="en-US" sz="2800" b="1" u="sng" dirty="0" smtClean="0"/>
          </a:p>
        </p:txBody>
      </p:sp>
      <p:sp>
        <p:nvSpPr>
          <p:cNvPr id="4" name="عنوان فرعي 3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default 7">
      <a:dk1>
        <a:srgbClr val="50688C"/>
      </a:dk1>
      <a:lt1>
        <a:srgbClr val="FFFFFF"/>
      </a:lt1>
      <a:dk2>
        <a:srgbClr val="6E87AC"/>
      </a:dk2>
      <a:lt2>
        <a:srgbClr val="FFFFFF"/>
      </a:lt2>
      <a:accent1>
        <a:srgbClr val="376EA5"/>
      </a:accent1>
      <a:accent2>
        <a:srgbClr val="445876"/>
      </a:accent2>
      <a:accent3>
        <a:srgbClr val="BAC3D2"/>
      </a:accent3>
      <a:accent4>
        <a:srgbClr val="DADADA"/>
      </a:accent4>
      <a:accent5>
        <a:srgbClr val="AEBACF"/>
      </a:accent5>
      <a:accent6>
        <a:srgbClr val="3D4F6A"/>
      </a:accent6>
      <a:hlink>
        <a:srgbClr val="66CCFF"/>
      </a:hlink>
      <a:folHlink>
        <a:srgbClr val="CCCCFF"/>
      </a:folHlink>
    </a:clrScheme>
    <a:fontScheme name="default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</TotalTime>
  <Words>287</Words>
  <Application>Microsoft PowerPoint</Application>
  <PresentationFormat>عرض على الشاشة (3:4)‏</PresentationFormat>
  <Paragraphs>24</Paragraphs>
  <Slides>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default</vt:lpstr>
      <vt:lpstr>(أقسام البيع )</vt:lpstr>
      <vt:lpstr>أولا:أقسام البيع من حيث موضوع العقد :</vt:lpstr>
      <vt:lpstr>ثانيا : أقسام البيع من حيث وقت التسليم :</vt:lpstr>
      <vt:lpstr>ثالثا: أقسام البيع من حيث طرق تحديد الثمن :</vt:lpstr>
      <vt:lpstr>2) بيع الامانة : البيع الذي يذكر البائع فيه رأس ماله ويضع سعرا محددا للسلعة . وينقسم هذا النوع إلى ثلاثة أقسام : </vt:lpstr>
      <vt:lpstr>3-  بيع المزايدة : وهو البيع الذي تعرض فيه السلعة بدون تحديد ثمن معين ؛ ليتزايد الناس في ثمنها ؛ فيأخذها من يعرض ثمنا أعلى من غيرة 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(أقسام البيع )</dc:title>
  <dc:creator>M0o0oso0o0H</dc:creator>
  <cp:lastModifiedBy>Al Fajar</cp:lastModifiedBy>
  <cp:revision>13</cp:revision>
  <cp:lastPrinted>1601-01-01T00:00:00Z</cp:lastPrinted>
  <dcterms:created xsi:type="dcterms:W3CDTF">2010-09-28T17:10:37Z</dcterms:created>
  <dcterms:modified xsi:type="dcterms:W3CDTF">2010-12-14T13:33:06Z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9</vt:i4>
  </property>
</Properties>
</file>