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60" r:id="rId1"/>
  </p:sldMasterIdLst>
  <p:sldIdLst>
    <p:sldId id="291" r:id="rId2"/>
    <p:sldId id="312" r:id="rId3"/>
    <p:sldId id="292" r:id="rId4"/>
    <p:sldId id="305" r:id="rId5"/>
    <p:sldId id="306" r:id="rId6"/>
    <p:sldId id="313" r:id="rId7"/>
    <p:sldId id="316" r:id="rId8"/>
    <p:sldId id="293" r:id="rId9"/>
    <p:sldId id="314" r:id="rId10"/>
    <p:sldId id="318" r:id="rId11"/>
    <p:sldId id="309" r:id="rId12"/>
    <p:sldId id="319" r:id="rId13"/>
    <p:sldId id="310" r:id="rId14"/>
    <p:sldId id="304" r:id="rId15"/>
  </p:sldIdLst>
  <p:sldSz cx="9144000" cy="6858000" type="screen4x3"/>
  <p:notesSz cx="6858000" cy="9144000"/>
  <p:embeddedFontLst>
    <p:embeddedFont>
      <p:font typeface="Calibri" panose="020F0502020204030204" pitchFamily="34" charset="0"/>
      <p:regular r:id="rId16"/>
      <p:bold r:id="rId17"/>
    </p:embeddedFont>
    <p:embeddedFont>
      <p:font typeface="Calibri Light" panose="020F0302020204030204" pitchFamily="34" charset="0"/>
      <p:regular r:id="rId18"/>
    </p:embeddedFont>
    <p:embeddedFont>
      <p:font typeface="Comic Sans MS" panose="030F0702030302020204" pitchFamily="66"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90" d="100"/>
          <a:sy n="90" d="100"/>
        </p:scale>
        <p:origin x="14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25/01/42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6214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25/01/42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02563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25/01/42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93590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25/01/42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06927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1DA1C14-F3D3-4A76-963A-798F5D590958}" type="datetimeFigureOut">
              <a:rPr lang="ar-SA" smtClean="0"/>
              <a:t>25/01/42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85151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1DA1C14-F3D3-4A76-963A-798F5D590958}" type="datetimeFigureOut">
              <a:rPr lang="ar-SA" smtClean="0"/>
              <a:t>25/01/42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27747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1DA1C14-F3D3-4A76-963A-798F5D590958}" type="datetimeFigureOut">
              <a:rPr lang="ar-SA" smtClean="0"/>
              <a:t>25/01/42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9830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1DA1C14-F3D3-4A76-963A-798F5D590958}" type="datetimeFigureOut">
              <a:rPr lang="ar-SA" smtClean="0"/>
              <a:t>25/01/42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13707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1C14-F3D3-4A76-963A-798F5D590958}" type="datetimeFigureOut">
              <a:rPr lang="ar-SA" smtClean="0"/>
              <a:t>25/01/42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2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25/01/42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48553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25/01/42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35365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t="-2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1C14-F3D3-4A76-963A-798F5D590958}" type="datetimeFigureOut">
              <a:rPr lang="ar-SA" smtClean="0"/>
              <a:t>25/01/42</a:t>
            </a:fld>
            <a:endParaRPr lang="ar-S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421203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908720"/>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332656"/>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2719715"/>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b="1" dirty="0">
                <a:ln w="22225">
                  <a:solidFill>
                    <a:schemeClr val="bg1">
                      <a:lumMod val="85000"/>
                    </a:schemeClr>
                  </a:solidFill>
                  <a:prstDash val="solid"/>
                </a:ln>
                <a:solidFill>
                  <a:schemeClr val="bg1"/>
                </a:solidFill>
              </a:rPr>
              <a:t>3</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2070320" y="4625412"/>
            <a:ext cx="2763898"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5</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ربع نص 15">
            <a:extLst>
              <a:ext uri="{FF2B5EF4-FFF2-40B4-BE49-F238E27FC236}">
                <a16:creationId xmlns:a16="http://schemas.microsoft.com/office/drawing/2014/main" id="{DF49A249-0AE2-4903-876D-E05AB6AA490D}"/>
              </a:ext>
            </a:extLst>
          </p:cNvPr>
          <p:cNvSpPr txBox="1"/>
          <p:nvPr/>
        </p:nvSpPr>
        <p:spPr>
          <a:xfrm>
            <a:off x="1460310" y="967747"/>
            <a:ext cx="7560860" cy="400110"/>
          </a:xfrm>
          <a:prstGeom prst="rect">
            <a:avLst/>
          </a:prstGeom>
          <a:noFill/>
        </p:spPr>
        <p:txBody>
          <a:bodyPr wrap="square" rtlCol="1">
            <a:spAutoFit/>
          </a:bodyPr>
          <a:lstStyle/>
          <a:p>
            <a:r>
              <a:rPr lang="en-US" sz="2000" dirty="0">
                <a:solidFill>
                  <a:srgbClr val="7030A0"/>
                </a:solidFill>
                <a:latin typeface="Comic Sans MS" panose="030F0702030302020204" pitchFamily="66" charset="0"/>
              </a:rPr>
              <a:t>Ask your friend. Check YES or NO. </a:t>
            </a:r>
            <a:r>
              <a:rPr lang="ar-SA" sz="2000" dirty="0">
                <a:solidFill>
                  <a:srgbClr val="C00000"/>
                </a:solidFill>
                <a:latin typeface="Comic Sans MS" panose="030F0702030302020204" pitchFamily="66" charset="0"/>
              </a:rPr>
              <a:t>اسأل صديقك ثم أجب بنعم أو لا </a:t>
            </a:r>
            <a:endParaRPr lang="ar-SA" sz="2000" dirty="0">
              <a:solidFill>
                <a:srgbClr val="C00000"/>
              </a:solidFill>
              <a:cs typeface="+mj-cs"/>
            </a:endParaRPr>
          </a:p>
        </p:txBody>
      </p:sp>
      <p:sp>
        <p:nvSpPr>
          <p:cNvPr id="17" name="شكل بيضاوي 16">
            <a:extLst>
              <a:ext uri="{FF2B5EF4-FFF2-40B4-BE49-F238E27FC236}">
                <a16:creationId xmlns:a16="http://schemas.microsoft.com/office/drawing/2014/main" id="{EB529570-BE6C-4818-8EAB-F46B4076D027}"/>
              </a:ext>
            </a:extLst>
          </p:cNvPr>
          <p:cNvSpPr/>
          <p:nvPr/>
        </p:nvSpPr>
        <p:spPr>
          <a:xfrm>
            <a:off x="682382" y="911228"/>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3</a:t>
            </a:r>
            <a:endParaRPr lang="ar-SA" sz="3200" dirty="0"/>
          </a:p>
        </p:txBody>
      </p:sp>
      <p:pic>
        <p:nvPicPr>
          <p:cNvPr id="4" name="صورة 3">
            <a:extLst>
              <a:ext uri="{FF2B5EF4-FFF2-40B4-BE49-F238E27FC236}">
                <a16:creationId xmlns:a16="http://schemas.microsoft.com/office/drawing/2014/main" id="{54CA2600-E402-4211-A1B1-F296557354E3}"/>
              </a:ext>
            </a:extLst>
          </p:cNvPr>
          <p:cNvPicPr>
            <a:picLocks noChangeAspect="1"/>
          </p:cNvPicPr>
          <p:nvPr/>
        </p:nvPicPr>
        <p:blipFill>
          <a:blip r:embed="rId2"/>
          <a:stretch>
            <a:fillRect/>
          </a:stretch>
        </p:blipFill>
        <p:spPr>
          <a:xfrm>
            <a:off x="325973" y="1837045"/>
            <a:ext cx="8492054" cy="2762251"/>
          </a:xfrm>
          <a:prstGeom prst="rect">
            <a:avLst/>
          </a:prstGeom>
        </p:spPr>
      </p:pic>
    </p:spTree>
    <p:extLst>
      <p:ext uri="{BB962C8B-B14F-4D97-AF65-F5344CB8AC3E}">
        <p14:creationId xmlns:p14="http://schemas.microsoft.com/office/powerpoint/2010/main" val="3265022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869CD2B-005D-4D56-BC00-731054CEEEB9}"/>
              </a:ext>
            </a:extLst>
          </p:cNvPr>
          <p:cNvSpPr txBox="1"/>
          <p:nvPr/>
        </p:nvSpPr>
        <p:spPr>
          <a:xfrm>
            <a:off x="6359856" y="376968"/>
            <a:ext cx="2565633" cy="707886"/>
          </a:xfrm>
          <a:prstGeom prst="rect">
            <a:avLst/>
          </a:prstGeom>
          <a:noFill/>
        </p:spPr>
        <p:txBody>
          <a:bodyPr wrap="square" rtlCol="1">
            <a:spAutoFit/>
          </a:bodyPr>
          <a:lstStyle/>
          <a:p>
            <a:pPr algn="ctr"/>
            <a:r>
              <a:rPr lang="ar-SA" sz="4000" dirty="0">
                <a:solidFill>
                  <a:srgbClr val="C00000"/>
                </a:solidFill>
                <a:cs typeface="+mj-cs"/>
              </a:rPr>
              <a:t>وقت المرح </a:t>
            </a:r>
          </a:p>
        </p:txBody>
      </p:sp>
      <p:sp>
        <p:nvSpPr>
          <p:cNvPr id="6" name="مربع نص 5">
            <a:extLst>
              <a:ext uri="{FF2B5EF4-FFF2-40B4-BE49-F238E27FC236}">
                <a16:creationId xmlns:a16="http://schemas.microsoft.com/office/drawing/2014/main" id="{1173F834-E4B5-4EEF-B69F-965139B91A97}"/>
              </a:ext>
            </a:extLst>
          </p:cNvPr>
          <p:cNvSpPr txBox="1"/>
          <p:nvPr/>
        </p:nvSpPr>
        <p:spPr>
          <a:xfrm>
            <a:off x="1105469" y="1192504"/>
            <a:ext cx="7287904" cy="830997"/>
          </a:xfrm>
          <a:prstGeom prst="rect">
            <a:avLst/>
          </a:prstGeom>
          <a:noFill/>
        </p:spPr>
        <p:txBody>
          <a:bodyPr wrap="square" rtlCol="1">
            <a:spAutoFit/>
          </a:bodyPr>
          <a:lstStyle/>
          <a:p>
            <a:r>
              <a:rPr lang="en-US" sz="2400" dirty="0">
                <a:solidFill>
                  <a:srgbClr val="7030A0"/>
                </a:solidFill>
                <a:latin typeface="Comic Sans MS" panose="030F0702030302020204" pitchFamily="66" charset="0"/>
                <a:cs typeface="+mj-cs"/>
              </a:rPr>
              <a:t>Whose .. Is that ? </a:t>
            </a:r>
            <a:r>
              <a:rPr lang="ar-SA" sz="2400" dirty="0">
                <a:solidFill>
                  <a:srgbClr val="C00000"/>
                </a:solidFill>
                <a:latin typeface="Comic Sans MS" panose="030F0702030302020204" pitchFamily="66" charset="0"/>
                <a:cs typeface="+mj-cs"/>
              </a:rPr>
              <a:t>لمن ... هذا الشيء ؟ </a:t>
            </a:r>
          </a:p>
          <a:p>
            <a:r>
              <a:rPr lang="en-US" sz="2400" dirty="0">
                <a:solidFill>
                  <a:srgbClr val="7030A0"/>
                </a:solidFill>
                <a:latin typeface="Comic Sans MS" panose="030F0702030302020204" pitchFamily="66" charset="0"/>
                <a:cs typeface="+mj-cs"/>
              </a:rPr>
              <a:t>Listen , point and say </a:t>
            </a:r>
            <a:r>
              <a:rPr lang="ar-SA" sz="2400" dirty="0">
                <a:solidFill>
                  <a:srgbClr val="C00000"/>
                </a:solidFill>
                <a:latin typeface="Comic Sans MS" panose="030F0702030302020204" pitchFamily="66" charset="0"/>
                <a:cs typeface="+mj-cs"/>
              </a:rPr>
              <a:t>استمع ، تبع ثم اقراء </a:t>
            </a:r>
            <a:endParaRPr lang="en-US" sz="2400" dirty="0">
              <a:solidFill>
                <a:srgbClr val="C00000"/>
              </a:solidFill>
              <a:latin typeface="Comic Sans MS" panose="030F0702030302020204" pitchFamily="66" charset="0"/>
              <a:cs typeface="+mj-cs"/>
            </a:endParaRPr>
          </a:p>
        </p:txBody>
      </p:sp>
      <p:sp>
        <p:nvSpPr>
          <p:cNvPr id="7" name="شكل بيضاوي 6">
            <a:extLst>
              <a:ext uri="{FF2B5EF4-FFF2-40B4-BE49-F238E27FC236}">
                <a16:creationId xmlns:a16="http://schemas.microsoft.com/office/drawing/2014/main" id="{0A409734-E07F-4C54-875B-229303D7CA5A}"/>
              </a:ext>
            </a:extLst>
          </p:cNvPr>
          <p:cNvSpPr/>
          <p:nvPr/>
        </p:nvSpPr>
        <p:spPr>
          <a:xfrm>
            <a:off x="423081" y="1357649"/>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4</a:t>
            </a:r>
            <a:endParaRPr lang="ar-SA" sz="3200" dirty="0"/>
          </a:p>
        </p:txBody>
      </p:sp>
      <p:pic>
        <p:nvPicPr>
          <p:cNvPr id="3" name="صورة 2">
            <a:extLst>
              <a:ext uri="{FF2B5EF4-FFF2-40B4-BE49-F238E27FC236}">
                <a16:creationId xmlns:a16="http://schemas.microsoft.com/office/drawing/2014/main" id="{1C562E11-366B-45D2-8882-E0ACE414D043}"/>
              </a:ext>
            </a:extLst>
          </p:cNvPr>
          <p:cNvPicPr>
            <a:picLocks noChangeAspect="1"/>
          </p:cNvPicPr>
          <p:nvPr/>
        </p:nvPicPr>
        <p:blipFill>
          <a:blip r:embed="rId4"/>
          <a:stretch>
            <a:fillRect/>
          </a:stretch>
        </p:blipFill>
        <p:spPr>
          <a:xfrm>
            <a:off x="3357349" y="113988"/>
            <a:ext cx="3253996" cy="974765"/>
          </a:xfrm>
          <a:prstGeom prst="rect">
            <a:avLst/>
          </a:prstGeom>
        </p:spPr>
      </p:pic>
      <p:pic>
        <p:nvPicPr>
          <p:cNvPr id="2" name="صورة 1">
            <a:extLst>
              <a:ext uri="{FF2B5EF4-FFF2-40B4-BE49-F238E27FC236}">
                <a16:creationId xmlns:a16="http://schemas.microsoft.com/office/drawing/2014/main" id="{CF80C98E-D925-40BB-BA93-DFD402D7A1D3}"/>
              </a:ext>
            </a:extLst>
          </p:cNvPr>
          <p:cNvPicPr>
            <a:picLocks noChangeAspect="1"/>
          </p:cNvPicPr>
          <p:nvPr/>
        </p:nvPicPr>
        <p:blipFill>
          <a:blip r:embed="rId5"/>
          <a:stretch>
            <a:fillRect/>
          </a:stretch>
        </p:blipFill>
        <p:spPr>
          <a:xfrm>
            <a:off x="434019" y="2379608"/>
            <a:ext cx="8275962" cy="2454892"/>
          </a:xfrm>
          <a:prstGeom prst="rect">
            <a:avLst/>
          </a:prstGeom>
        </p:spPr>
      </p:pic>
      <p:pic>
        <p:nvPicPr>
          <p:cNvPr id="9" name="We Can 3 (2020) SB_CD 1_56">
            <a:hlinkClick r:id="" action="ppaction://media"/>
            <a:extLst>
              <a:ext uri="{FF2B5EF4-FFF2-40B4-BE49-F238E27FC236}">
                <a16:creationId xmlns:a16="http://schemas.microsoft.com/office/drawing/2014/main" id="{B2AC2413-0B82-4E2A-8E2E-AB4E6B709B64}"/>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rgbClr val="552579">
                <a:tint val="45000"/>
                <a:satMod val="400000"/>
              </a:srgbClr>
            </a:duotone>
            <a:extLst>
              <a:ext uri="{BEBA8EAE-BF5A-486C-A8C5-ECC9F3942E4B}">
                <a14:imgProps xmlns:a14="http://schemas.microsoft.com/office/drawing/2010/main">
                  <a14:imgLayer r:embed="rId7">
                    <a14:imgEffect>
                      <a14:artisticPastelsSmooth/>
                    </a14:imgEffect>
                  </a14:imgLayer>
                </a14:imgProps>
              </a:ext>
            </a:extLst>
          </a:blip>
          <a:stretch>
            <a:fillRect/>
          </a:stretch>
        </p:blipFill>
        <p:spPr>
          <a:xfrm>
            <a:off x="509516" y="5040876"/>
            <a:ext cx="918949" cy="918949"/>
          </a:xfrm>
          <a:prstGeom prst="rect">
            <a:avLst/>
          </a:prstGeom>
        </p:spPr>
      </p:pic>
    </p:spTree>
    <p:extLst>
      <p:ext uri="{BB962C8B-B14F-4D97-AF65-F5344CB8AC3E}">
        <p14:creationId xmlns:p14="http://schemas.microsoft.com/office/powerpoint/2010/main" val="165909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3302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9"/>
                </p:tgtEl>
              </p:cMediaNode>
            </p:audio>
          </p:childTnLst>
        </p:cTn>
      </p:par>
    </p:tnLst>
    <p:bldLst>
      <p:bldP spid="5" grpId="0"/>
      <p:bldP spid="6" grpId="0" build="p"/>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1173F834-E4B5-4EEF-B69F-965139B91A97}"/>
              </a:ext>
            </a:extLst>
          </p:cNvPr>
          <p:cNvSpPr txBox="1"/>
          <p:nvPr/>
        </p:nvSpPr>
        <p:spPr>
          <a:xfrm>
            <a:off x="1378420" y="936928"/>
            <a:ext cx="7424382" cy="461665"/>
          </a:xfrm>
          <a:prstGeom prst="rect">
            <a:avLst/>
          </a:prstGeom>
          <a:noFill/>
        </p:spPr>
        <p:txBody>
          <a:bodyPr wrap="square" rtlCol="1">
            <a:spAutoFit/>
          </a:bodyPr>
          <a:lstStyle/>
          <a:p>
            <a:r>
              <a:rPr lang="en-US" sz="2400" dirty="0">
                <a:solidFill>
                  <a:srgbClr val="7030A0"/>
                </a:solidFill>
                <a:latin typeface="Comic Sans MS" panose="030F0702030302020204" pitchFamily="66" charset="0"/>
                <a:cs typeface="+mj-cs"/>
              </a:rPr>
              <a:t>Trace . Ask and answer </a:t>
            </a:r>
            <a:r>
              <a:rPr lang="ar-SA" sz="2400" dirty="0">
                <a:solidFill>
                  <a:srgbClr val="C00000"/>
                </a:solidFill>
                <a:latin typeface="Comic Sans MS" panose="030F0702030302020204" pitchFamily="66" charset="0"/>
                <a:cs typeface="+mj-cs"/>
              </a:rPr>
              <a:t>أعد الكتابة على الخطوط . اسأل ثم أجب</a:t>
            </a:r>
          </a:p>
        </p:txBody>
      </p:sp>
      <p:sp>
        <p:nvSpPr>
          <p:cNvPr id="7" name="شكل بيضاوي 6">
            <a:extLst>
              <a:ext uri="{FF2B5EF4-FFF2-40B4-BE49-F238E27FC236}">
                <a16:creationId xmlns:a16="http://schemas.microsoft.com/office/drawing/2014/main" id="{0A409734-E07F-4C54-875B-229303D7CA5A}"/>
              </a:ext>
            </a:extLst>
          </p:cNvPr>
          <p:cNvSpPr/>
          <p:nvPr/>
        </p:nvSpPr>
        <p:spPr>
          <a:xfrm>
            <a:off x="668741" y="895984"/>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5</a:t>
            </a:r>
            <a:endParaRPr lang="ar-SA" sz="3200" dirty="0"/>
          </a:p>
        </p:txBody>
      </p:sp>
      <p:pic>
        <p:nvPicPr>
          <p:cNvPr id="4" name="صورة 3">
            <a:extLst>
              <a:ext uri="{FF2B5EF4-FFF2-40B4-BE49-F238E27FC236}">
                <a16:creationId xmlns:a16="http://schemas.microsoft.com/office/drawing/2014/main" id="{F2E1A249-3E50-4D81-B6AB-D13982A5EFF2}"/>
              </a:ext>
            </a:extLst>
          </p:cNvPr>
          <p:cNvPicPr>
            <a:picLocks noChangeAspect="1"/>
          </p:cNvPicPr>
          <p:nvPr/>
        </p:nvPicPr>
        <p:blipFill>
          <a:blip r:embed="rId2"/>
          <a:stretch>
            <a:fillRect/>
          </a:stretch>
        </p:blipFill>
        <p:spPr>
          <a:xfrm>
            <a:off x="356263" y="1455542"/>
            <a:ext cx="6385731" cy="4700587"/>
          </a:xfrm>
          <a:prstGeom prst="rect">
            <a:avLst/>
          </a:prstGeom>
        </p:spPr>
      </p:pic>
    </p:spTree>
    <p:extLst>
      <p:ext uri="{BB962C8B-B14F-4D97-AF65-F5344CB8AC3E}">
        <p14:creationId xmlns:p14="http://schemas.microsoft.com/office/powerpoint/2010/main" val="2143914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2238659" y="1501491"/>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5400" dirty="0">
                <a:solidFill>
                  <a:srgbClr val="C00000"/>
                </a:solidFill>
                <a:latin typeface="Comic Sans MS" panose="030F0702030302020204" pitchFamily="66" charset="0"/>
                <a:cs typeface="AGA Dimnah Regular" pitchFamily="2" charset="-78"/>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736907" y="3175284"/>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583807" y="1096045"/>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24" y="2942028"/>
            <a:ext cx="2743200" cy="3291840"/>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4074BC45-5F7E-42AE-8259-A7DEB1A83BFB}"/>
              </a:ext>
            </a:extLst>
          </p:cNvPr>
          <p:cNvSpPr txBox="1"/>
          <p:nvPr/>
        </p:nvSpPr>
        <p:spPr>
          <a:xfrm>
            <a:off x="348018" y="2644170"/>
            <a:ext cx="8447964" cy="1569660"/>
          </a:xfrm>
          <a:prstGeom prst="rect">
            <a:avLst/>
          </a:prstGeom>
          <a:noFill/>
        </p:spPr>
        <p:txBody>
          <a:bodyPr wrap="square" rtlCol="1">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800" b="1" dirty="0">
                <a:solidFill>
                  <a:srgbClr val="552579"/>
                </a:solidFill>
                <a:latin typeface="Comic Sans MS" panose="030F0702030302020204" pitchFamily="66" charset="0"/>
              </a:rPr>
              <a:t>Friends , Actions , Things </a:t>
            </a:r>
          </a:p>
          <a:p>
            <a:pPr algn="ctr"/>
            <a:r>
              <a:rPr lang="ar-SA" sz="4800" b="1" dirty="0">
                <a:solidFill>
                  <a:srgbClr val="552579"/>
                </a:solidFill>
                <a:latin typeface="Comic Sans MS" panose="030F0702030302020204" pitchFamily="66" charset="0"/>
              </a:rPr>
              <a:t>الأصدقاء ، الأحداث ، الأشياء </a:t>
            </a:r>
            <a:endParaRPr lang="ar-SA" sz="4800" dirty="0">
              <a:solidFill>
                <a:srgbClr val="552579"/>
              </a:solidFill>
              <a:latin typeface="Comic Sans MS" panose="030F0702030302020204" pitchFamily="66" charset="0"/>
              <a:cs typeface="AGA Dimnah Regular" pitchFamily="2" charset="-78"/>
            </a:endParaRPr>
          </a:p>
        </p:txBody>
      </p:sp>
    </p:spTree>
    <p:extLst>
      <p:ext uri="{BB962C8B-B14F-4D97-AF65-F5344CB8AC3E}">
        <p14:creationId xmlns:p14="http://schemas.microsoft.com/office/powerpoint/2010/main" val="3356186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2289412" y="1873268"/>
            <a:ext cx="4565175" cy="2554545"/>
          </a:xfrm>
          <a:prstGeom prst="rect">
            <a:avLst/>
          </a:prstGeom>
          <a:noFill/>
        </p:spPr>
        <p:txBody>
          <a:bodyPr wrap="square" rtlCol="1">
            <a:spAutoFit/>
          </a:bodyPr>
          <a:lstStyle/>
          <a:p>
            <a:pPr algn="ctr"/>
            <a:r>
              <a:rPr lang="en-US" sz="7200" b="1" dirty="0">
                <a:solidFill>
                  <a:srgbClr val="552579"/>
                </a:solidFill>
                <a:latin typeface="Comic Sans MS" panose="030F0702030302020204" pitchFamily="66" charset="0"/>
              </a:rPr>
              <a:t>Phonics </a:t>
            </a:r>
          </a:p>
          <a:p>
            <a:pPr algn="ctr"/>
            <a:r>
              <a:rPr lang="ar-SA" sz="8800" b="1" dirty="0">
                <a:solidFill>
                  <a:srgbClr val="552579"/>
                </a:solidFill>
                <a:latin typeface="Comic Sans MS" panose="030F0702030302020204" pitchFamily="66" charset="0"/>
                <a:cs typeface="+mj-cs"/>
              </a:rPr>
              <a:t>الأصوات</a:t>
            </a:r>
            <a:endParaRPr lang="ar-SA" sz="88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2464060" y="1291419"/>
            <a:ext cx="4215879" cy="2555543"/>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latin typeface="Comic Sans MS" panose="030F0702030302020204" pitchFamily="66" charset="0"/>
              </a:rPr>
              <a:t>Materials :</a:t>
            </a:r>
          </a:p>
          <a:p>
            <a:pPr algn="ctr"/>
            <a:endParaRPr lang="en-US" sz="2800" dirty="0">
              <a:latin typeface="Comic Sans MS" panose="030F0702030302020204" pitchFamily="66" charset="0"/>
            </a:endParaRPr>
          </a:p>
          <a:p>
            <a:r>
              <a:rPr lang="en-US" sz="2800" dirty="0">
                <a:latin typeface="Comic Sans MS" panose="030F0702030302020204" pitchFamily="66" charset="0"/>
              </a:rPr>
              <a:t>Alphabet flashcards </a:t>
            </a:r>
          </a:p>
          <a:p>
            <a:r>
              <a:rPr lang="en-US" sz="2800" dirty="0">
                <a:latin typeface="Comic Sans MS" panose="030F0702030302020204" pitchFamily="66" charset="0"/>
              </a:rPr>
              <a:t>Food flashcards </a:t>
            </a:r>
          </a:p>
        </p:txBody>
      </p:sp>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091820" y="313898"/>
            <a:ext cx="7492620" cy="4585648"/>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latin typeface="Comic Sans MS" panose="030F0702030302020204" pitchFamily="66" charset="0"/>
              </a:rPr>
              <a:t>Strategy </a:t>
            </a:r>
            <a:endParaRPr lang="en-US" dirty="0">
              <a:latin typeface="Comic Sans MS" panose="030F0702030302020204" pitchFamily="66" charset="0"/>
            </a:endParaRPr>
          </a:p>
          <a:p>
            <a:r>
              <a:rPr lang="en-US" dirty="0">
                <a:latin typeface="Comic Sans MS" panose="030F0702030302020204" pitchFamily="66" charset="0"/>
              </a:rPr>
              <a:t>An apple – more apples … </a:t>
            </a:r>
          </a:p>
          <a:p>
            <a:r>
              <a:rPr lang="en-US" dirty="0">
                <a:latin typeface="Comic Sans MS" panose="030F0702030302020204" pitchFamily="66" charset="0"/>
              </a:rPr>
              <a:t>Divide the class into two teams. Ask team A to write a word on a slip of paper, fold it and put it in a bag or a box. Tell them to only write one object they choose . Ask team B to write a word on a slip of paper, fold it and put it in a bag or a box. Tell them to only write one object they choose . Have team A pick a folded slip of paper from team B’s bag and</a:t>
            </a:r>
          </a:p>
          <a:p>
            <a:r>
              <a:rPr lang="en-US" dirty="0">
                <a:latin typeface="Comic Sans MS" panose="030F0702030302020204" pitchFamily="66" charset="0"/>
              </a:rPr>
              <a:t>provide / write the singular word on the other side of the slip. Have team B pick a folded slip of paper from team A’s bag provide/ write the plural word on the other side of the slip. When both teams have finished writing all the words have them return the bags. The teams have to check and make sure that the words have been written correctly. The team with the fewest mistakes is the winner.</a:t>
            </a:r>
            <a:endParaRPr lang="ar-SA"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484495" y="1674674"/>
            <a:ext cx="8175009" cy="1754326"/>
          </a:xfrm>
          <a:prstGeom prst="rect">
            <a:avLst/>
          </a:prstGeom>
          <a:noFill/>
        </p:spPr>
        <p:txBody>
          <a:bodyPr wrap="square" rtlCol="1">
            <a:spAutoFit/>
          </a:bodyPr>
          <a:lstStyle/>
          <a:p>
            <a:pPr algn="ctr"/>
            <a:r>
              <a:rPr lang="en-US" sz="4800" b="1" dirty="0">
                <a:solidFill>
                  <a:srgbClr val="552579"/>
                </a:solidFill>
                <a:latin typeface="Comic Sans MS" panose="030F0702030302020204" pitchFamily="66" charset="0"/>
              </a:rPr>
              <a:t>Review the previous lesson </a:t>
            </a:r>
          </a:p>
          <a:p>
            <a:pPr algn="ctr"/>
            <a:r>
              <a:rPr lang="ar-SA" sz="6000" b="1" dirty="0">
                <a:solidFill>
                  <a:srgbClr val="552579"/>
                </a:solidFill>
                <a:latin typeface="Comic Sans MS" panose="030F0702030302020204" pitchFamily="66" charset="0"/>
                <a:cs typeface="AGA Dimnah Regular" pitchFamily="2" charset="-78"/>
              </a:rPr>
              <a:t>مراجعة سريعة للدرس السابق</a:t>
            </a:r>
            <a:endParaRPr lang="ar-SA" sz="6000" dirty="0">
              <a:solidFill>
                <a:srgbClr val="552579"/>
              </a:solidFill>
              <a:latin typeface="Comic Sans MS" panose="030F0702030302020204" pitchFamily="66" charset="0"/>
              <a:cs typeface="AGA Dimnah Regular" pitchFamily="2" charset="-78"/>
            </a:endParaRPr>
          </a:p>
        </p:txBody>
      </p:sp>
      <p:pic>
        <p:nvPicPr>
          <p:cNvPr id="1026" name="Picture 2" descr="Countdown Timer by POWr App Reviews - Countdown Timer by POWr ...">
            <a:extLst>
              <a:ext uri="{FF2B5EF4-FFF2-40B4-BE49-F238E27FC236}">
                <a16:creationId xmlns:a16="http://schemas.microsoft.com/office/drawing/2014/main" id="{38EDE6DC-6EC7-4E11-9B29-C82521F3459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3917" y1="40750" x2="43917" y2="40750"/>
                        <a14:foregroundMark x1="44167" y1="37500" x2="44167" y2="37500"/>
                        <a14:foregroundMark x1="45000" y1="34250" x2="38250" y2="41000"/>
                        <a14:foregroundMark x1="38250" y1="41000" x2="40667" y2="44083"/>
                      </a14:backgroundRemoval>
                    </a14:imgEffect>
                  </a14:imgLayer>
                </a14:imgProps>
              </a:ext>
              <a:ext uri="{28A0092B-C50C-407E-A947-70E740481C1C}">
                <a14:useLocalDpi xmlns:a14="http://schemas.microsoft.com/office/drawing/2010/main" val="0"/>
              </a:ext>
            </a:extLst>
          </a:blip>
          <a:srcRect l="14675" t="10779" r="15196" b="14936"/>
          <a:stretch/>
        </p:blipFill>
        <p:spPr bwMode="auto">
          <a:xfrm>
            <a:off x="627798" y="3428999"/>
            <a:ext cx="2647665" cy="280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0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BAD4167-1755-4A89-BC51-AF1163E14C53}"/>
              </a:ext>
            </a:extLst>
          </p:cNvPr>
          <p:cNvPicPr>
            <a:picLocks noChangeAspect="1"/>
          </p:cNvPicPr>
          <p:nvPr/>
        </p:nvPicPr>
        <p:blipFill>
          <a:blip r:embed="rId2"/>
          <a:stretch>
            <a:fillRect/>
          </a:stretch>
        </p:blipFill>
        <p:spPr>
          <a:xfrm>
            <a:off x="1642885" y="137932"/>
            <a:ext cx="5066660" cy="5983301"/>
          </a:xfrm>
          <a:prstGeom prst="rect">
            <a:avLst/>
          </a:prstGeom>
        </p:spPr>
      </p:pic>
    </p:spTree>
    <p:extLst>
      <p:ext uri="{BB962C8B-B14F-4D97-AF65-F5344CB8AC3E}">
        <p14:creationId xmlns:p14="http://schemas.microsoft.com/office/powerpoint/2010/main" val="2957466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91069" y="2483895"/>
            <a:ext cx="1624083" cy="3416320"/>
          </a:xfrm>
          <a:prstGeom prst="rect">
            <a:avLst/>
          </a:prstGeom>
          <a:noFill/>
        </p:spPr>
        <p:txBody>
          <a:bodyPr wrap="square" rtlCol="1">
            <a:spAutoFit/>
          </a:bodyPr>
          <a:lstStyle/>
          <a:p>
            <a:pPr algn="ctr"/>
            <a:r>
              <a:rPr lang="en-US" sz="2400" dirty="0">
                <a:solidFill>
                  <a:srgbClr val="7030A0"/>
                </a:solidFill>
                <a:latin typeface="Comic Sans MS" panose="030F0702030302020204" pitchFamily="66" charset="0"/>
              </a:rPr>
              <a:t>Listen and check Say </a:t>
            </a:r>
            <a:endParaRPr lang="en-US" sz="1050" dirty="0">
              <a:solidFill>
                <a:srgbClr val="7030A0"/>
              </a:solidFill>
            </a:endParaRPr>
          </a:p>
          <a:p>
            <a:pPr algn="ctr"/>
            <a:r>
              <a:rPr lang="ar-SA" sz="2400" dirty="0">
                <a:solidFill>
                  <a:srgbClr val="7030A0"/>
                </a:solidFill>
                <a:cs typeface="+mj-cs"/>
              </a:rPr>
              <a:t>استمع ، ثم علامة صح في المكان الصحيح واقراء الكلمات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655092" y="1787861"/>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1</a:t>
            </a:r>
            <a:endParaRPr lang="ar-SA" sz="3200" dirty="0"/>
          </a:p>
        </p:txBody>
      </p:sp>
      <p:pic>
        <p:nvPicPr>
          <p:cNvPr id="4" name="صورة 3">
            <a:extLst>
              <a:ext uri="{FF2B5EF4-FFF2-40B4-BE49-F238E27FC236}">
                <a16:creationId xmlns:a16="http://schemas.microsoft.com/office/drawing/2014/main" id="{3BF14553-AD2F-4584-9F85-CA226907BC62}"/>
              </a:ext>
            </a:extLst>
          </p:cNvPr>
          <p:cNvPicPr>
            <a:picLocks noChangeAspect="1"/>
          </p:cNvPicPr>
          <p:nvPr/>
        </p:nvPicPr>
        <p:blipFill>
          <a:blip r:embed="rId4"/>
          <a:stretch>
            <a:fillRect/>
          </a:stretch>
        </p:blipFill>
        <p:spPr>
          <a:xfrm>
            <a:off x="2028328" y="2193880"/>
            <a:ext cx="6756757" cy="2470240"/>
          </a:xfrm>
          <a:prstGeom prst="rect">
            <a:avLst/>
          </a:prstGeom>
        </p:spPr>
      </p:pic>
      <p:pic>
        <p:nvPicPr>
          <p:cNvPr id="7" name="We Can 3 (2020) SB_CD 1_54">
            <a:hlinkClick r:id="" action="ppaction://media"/>
            <a:extLst>
              <a:ext uri="{FF2B5EF4-FFF2-40B4-BE49-F238E27FC236}">
                <a16:creationId xmlns:a16="http://schemas.microsoft.com/office/drawing/2014/main" id="{26F72D10-840C-4962-BF93-1DBDFA7B4F0C}"/>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Photocopy/>
                    </a14:imgEffect>
                  </a14:imgLayer>
                </a14:imgProps>
              </a:ext>
            </a:extLst>
          </a:blip>
          <a:stretch>
            <a:fillRect/>
          </a:stretch>
        </p:blipFill>
        <p:spPr>
          <a:xfrm>
            <a:off x="2452048" y="831376"/>
            <a:ext cx="959892" cy="959892"/>
          </a:xfrm>
          <a:prstGeom prst="rect">
            <a:avLst/>
          </a:prstGeom>
        </p:spPr>
      </p:pic>
      <p:pic>
        <p:nvPicPr>
          <p:cNvPr id="9" name="رسم 8" descr="علامة اختيار">
            <a:extLst>
              <a:ext uri="{FF2B5EF4-FFF2-40B4-BE49-F238E27FC236}">
                <a16:creationId xmlns:a16="http://schemas.microsoft.com/office/drawing/2014/main" id="{6871754F-88BB-49D8-A4F5-65DD3F7FD3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0240" y="2541895"/>
            <a:ext cx="327546" cy="457200"/>
          </a:xfrm>
          <a:prstGeom prst="rect">
            <a:avLst/>
          </a:prstGeom>
        </p:spPr>
      </p:pic>
      <p:pic>
        <p:nvPicPr>
          <p:cNvPr id="10" name="رسم 9" descr="علامة اختيار">
            <a:extLst>
              <a:ext uri="{FF2B5EF4-FFF2-40B4-BE49-F238E27FC236}">
                <a16:creationId xmlns:a16="http://schemas.microsoft.com/office/drawing/2014/main" id="{CFE190E2-4ECF-49AB-B8FC-1E6B74249B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19432" y="3335742"/>
            <a:ext cx="327546" cy="457200"/>
          </a:xfrm>
          <a:prstGeom prst="rect">
            <a:avLst/>
          </a:prstGeom>
        </p:spPr>
      </p:pic>
      <p:pic>
        <p:nvPicPr>
          <p:cNvPr id="11" name="رسم 10" descr="علامة اختيار">
            <a:extLst>
              <a:ext uri="{FF2B5EF4-FFF2-40B4-BE49-F238E27FC236}">
                <a16:creationId xmlns:a16="http://schemas.microsoft.com/office/drawing/2014/main" id="{178AF05A-73D3-4B9D-BCC5-0CEB8686F9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58434" y="4143239"/>
            <a:ext cx="327546" cy="457200"/>
          </a:xfrm>
          <a:prstGeom prst="rect">
            <a:avLst/>
          </a:prstGeom>
        </p:spPr>
      </p:pic>
      <p:pic>
        <p:nvPicPr>
          <p:cNvPr id="12" name="رسم 11" descr="علامة اختيار">
            <a:extLst>
              <a:ext uri="{FF2B5EF4-FFF2-40B4-BE49-F238E27FC236}">
                <a16:creationId xmlns:a16="http://schemas.microsoft.com/office/drawing/2014/main" id="{01AEC976-B77A-45D5-BF41-65A4000D7C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52520" y="2532794"/>
            <a:ext cx="327546" cy="457200"/>
          </a:xfrm>
          <a:prstGeom prst="rect">
            <a:avLst/>
          </a:prstGeom>
        </p:spPr>
      </p:pic>
      <p:pic>
        <p:nvPicPr>
          <p:cNvPr id="13" name="رسم 12" descr="علامة اختيار">
            <a:extLst>
              <a:ext uri="{FF2B5EF4-FFF2-40B4-BE49-F238E27FC236}">
                <a16:creationId xmlns:a16="http://schemas.microsoft.com/office/drawing/2014/main" id="{56AF48B2-7182-4BFD-8BE8-43EBFA72C51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67684" y="3340291"/>
            <a:ext cx="327546" cy="457200"/>
          </a:xfrm>
          <a:prstGeom prst="rect">
            <a:avLst/>
          </a:prstGeom>
        </p:spPr>
      </p:pic>
      <p:pic>
        <p:nvPicPr>
          <p:cNvPr id="14" name="رسم 13" descr="علامة اختيار">
            <a:extLst>
              <a:ext uri="{FF2B5EF4-FFF2-40B4-BE49-F238E27FC236}">
                <a16:creationId xmlns:a16="http://schemas.microsoft.com/office/drawing/2014/main" id="{0824241D-8CA4-428E-AABB-EB62BAC10F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43417" y="4134137"/>
            <a:ext cx="327546" cy="457200"/>
          </a:xfrm>
          <a:prstGeom prst="rect">
            <a:avLst/>
          </a:prstGeom>
        </p:spPr>
      </p:pic>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8975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7"/>
                </p:tgtEl>
              </p:cMediaNode>
            </p:audio>
          </p:childTnLst>
        </p:cTn>
      </p:par>
    </p:tnLst>
    <p:bldLst>
      <p:bldP spid="5" grpId="0"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ربع نص 15">
            <a:extLst>
              <a:ext uri="{FF2B5EF4-FFF2-40B4-BE49-F238E27FC236}">
                <a16:creationId xmlns:a16="http://schemas.microsoft.com/office/drawing/2014/main" id="{DF49A249-0AE2-4903-876D-E05AB6AA490D}"/>
              </a:ext>
            </a:extLst>
          </p:cNvPr>
          <p:cNvSpPr txBox="1"/>
          <p:nvPr/>
        </p:nvSpPr>
        <p:spPr>
          <a:xfrm>
            <a:off x="2620370" y="967747"/>
            <a:ext cx="5076967" cy="400110"/>
          </a:xfrm>
          <a:prstGeom prst="rect">
            <a:avLst/>
          </a:prstGeom>
          <a:noFill/>
        </p:spPr>
        <p:txBody>
          <a:bodyPr wrap="square" rtlCol="1">
            <a:spAutoFit/>
          </a:bodyPr>
          <a:lstStyle/>
          <a:p>
            <a:r>
              <a:rPr lang="en-US" sz="2000" dirty="0">
                <a:solidFill>
                  <a:srgbClr val="7030A0"/>
                </a:solidFill>
                <a:latin typeface="Comic Sans MS" panose="030F0702030302020204" pitchFamily="66" charset="0"/>
              </a:rPr>
              <a:t>Listen, point, and say. </a:t>
            </a:r>
            <a:r>
              <a:rPr lang="ar-SA" sz="2000" dirty="0">
                <a:solidFill>
                  <a:srgbClr val="C00000"/>
                </a:solidFill>
                <a:latin typeface="Comic Sans MS" panose="030F0702030302020204" pitchFamily="66" charset="0"/>
              </a:rPr>
              <a:t>استمع ، تبع ثم اقراء </a:t>
            </a:r>
            <a:endParaRPr lang="ar-SA" sz="2000" dirty="0">
              <a:solidFill>
                <a:srgbClr val="C00000"/>
              </a:solidFill>
              <a:cs typeface="+mj-cs"/>
            </a:endParaRPr>
          </a:p>
        </p:txBody>
      </p:sp>
      <p:sp>
        <p:nvSpPr>
          <p:cNvPr id="17" name="شكل بيضاوي 16">
            <a:extLst>
              <a:ext uri="{FF2B5EF4-FFF2-40B4-BE49-F238E27FC236}">
                <a16:creationId xmlns:a16="http://schemas.microsoft.com/office/drawing/2014/main" id="{EB529570-BE6C-4818-8EAB-F46B4076D027}"/>
              </a:ext>
            </a:extLst>
          </p:cNvPr>
          <p:cNvSpPr/>
          <p:nvPr/>
        </p:nvSpPr>
        <p:spPr>
          <a:xfrm>
            <a:off x="2074460" y="911228"/>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2</a:t>
            </a:r>
            <a:endParaRPr lang="ar-SA" sz="3200" dirty="0"/>
          </a:p>
        </p:txBody>
      </p:sp>
      <p:sp>
        <p:nvSpPr>
          <p:cNvPr id="2" name="مربع نص 1">
            <a:extLst>
              <a:ext uri="{FF2B5EF4-FFF2-40B4-BE49-F238E27FC236}">
                <a16:creationId xmlns:a16="http://schemas.microsoft.com/office/drawing/2014/main" id="{C25A1C26-1D78-42AA-A6E9-78C058E3B08E}"/>
              </a:ext>
            </a:extLst>
          </p:cNvPr>
          <p:cNvSpPr txBox="1"/>
          <p:nvPr/>
        </p:nvSpPr>
        <p:spPr>
          <a:xfrm>
            <a:off x="2238232" y="172555"/>
            <a:ext cx="5281684" cy="707886"/>
          </a:xfrm>
          <a:prstGeom prst="rect">
            <a:avLst/>
          </a:prstGeom>
          <a:noFill/>
        </p:spPr>
        <p:txBody>
          <a:bodyPr wrap="square" rtlCol="1">
            <a:spAutoFit/>
          </a:bodyPr>
          <a:lstStyle/>
          <a:p>
            <a:r>
              <a:rPr lang="en-US" sz="4000" dirty="0">
                <a:solidFill>
                  <a:srgbClr val="00B050"/>
                </a:solidFill>
                <a:highlight>
                  <a:srgbClr val="C0C0C0"/>
                </a:highlight>
                <a:latin typeface="Comic Sans MS" panose="030F0702030302020204" pitchFamily="66" charset="0"/>
              </a:rPr>
              <a:t>What’s in your bag ?</a:t>
            </a:r>
            <a:endParaRPr lang="ar-SA" sz="4000" dirty="0">
              <a:solidFill>
                <a:srgbClr val="00B050"/>
              </a:solidFill>
              <a:highlight>
                <a:srgbClr val="C0C0C0"/>
              </a:highlight>
              <a:latin typeface="Comic Sans MS" panose="030F0702030302020204" pitchFamily="66" charset="0"/>
            </a:endParaRPr>
          </a:p>
        </p:txBody>
      </p:sp>
      <p:pic>
        <p:nvPicPr>
          <p:cNvPr id="3" name="صورة 2">
            <a:extLst>
              <a:ext uri="{FF2B5EF4-FFF2-40B4-BE49-F238E27FC236}">
                <a16:creationId xmlns:a16="http://schemas.microsoft.com/office/drawing/2014/main" id="{52228053-8881-4710-99E8-602123D249B7}"/>
              </a:ext>
            </a:extLst>
          </p:cNvPr>
          <p:cNvPicPr>
            <a:picLocks noChangeAspect="1"/>
          </p:cNvPicPr>
          <p:nvPr/>
        </p:nvPicPr>
        <p:blipFill>
          <a:blip r:embed="rId4"/>
          <a:stretch>
            <a:fillRect/>
          </a:stretch>
        </p:blipFill>
        <p:spPr>
          <a:xfrm>
            <a:off x="568692" y="1527305"/>
            <a:ext cx="8006616" cy="3193952"/>
          </a:xfrm>
          <a:prstGeom prst="rect">
            <a:avLst/>
          </a:prstGeom>
        </p:spPr>
      </p:pic>
      <p:pic>
        <p:nvPicPr>
          <p:cNvPr id="4" name="We Can 3 (2020) SB_CD 1_55">
            <a:hlinkClick r:id="" action="ppaction://media"/>
            <a:extLst>
              <a:ext uri="{FF2B5EF4-FFF2-40B4-BE49-F238E27FC236}">
                <a16:creationId xmlns:a16="http://schemas.microsoft.com/office/drawing/2014/main" id="{6EDA7E14-C2E2-4AFC-AAE5-C4151C2F9984}"/>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Cutout/>
                    </a14:imgEffect>
                  </a14:imgLayer>
                </a14:imgProps>
              </a:ext>
            </a:extLst>
          </a:blip>
          <a:stretch>
            <a:fillRect/>
          </a:stretch>
        </p:blipFill>
        <p:spPr>
          <a:xfrm>
            <a:off x="691486" y="4880705"/>
            <a:ext cx="1014483" cy="1014483"/>
          </a:xfrm>
          <a:prstGeom prst="rect">
            <a:avLst/>
          </a:prstGeom>
        </p:spPr>
      </p:pic>
    </p:spTree>
    <p:extLst>
      <p:ext uri="{BB962C8B-B14F-4D97-AF65-F5344CB8AC3E}">
        <p14:creationId xmlns:p14="http://schemas.microsoft.com/office/powerpoint/2010/main" val="2621764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330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4"/>
                </p:tgtEl>
              </p:cMediaNode>
            </p:audio>
          </p:childTnLst>
        </p:cTn>
      </p:par>
    </p:tnLst>
    <p:bldLst>
      <p:bldP spid="16" grpId="0" build="p"/>
      <p:bldP spid="17" grpId="0" animBg="1"/>
      <p:bldP spid="2" grpId="0"/>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1577</TotalTime>
  <Words>309</Words>
  <Application>Microsoft Office PowerPoint</Application>
  <PresentationFormat>عرض على الشاشة (4:3)</PresentationFormat>
  <Paragraphs>35</Paragraphs>
  <Slides>14</Slides>
  <Notes>0</Notes>
  <HiddenSlides>0</HiddenSlides>
  <MMClips>3</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14</vt:i4>
      </vt:variant>
    </vt:vector>
  </HeadingPairs>
  <TitlesOfParts>
    <vt:vector size="19" baseType="lpstr">
      <vt:lpstr>Arial</vt:lpstr>
      <vt:lpstr>Calibri Light</vt:lpstr>
      <vt:lpstr>Calibri</vt:lpstr>
      <vt:lpstr>Comic Sans MS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81</cp:revision>
  <dcterms:created xsi:type="dcterms:W3CDTF">2020-07-29T08:50:48Z</dcterms:created>
  <dcterms:modified xsi:type="dcterms:W3CDTF">2020-09-12T12:48:08Z</dcterms:modified>
</cp:coreProperties>
</file>