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1pPr>
    <a:lvl2pPr marL="0" marR="0" indent="4572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2pPr>
    <a:lvl3pPr marL="0" marR="0" indent="9144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3pPr>
    <a:lvl4pPr marL="0" marR="0" indent="13716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4pPr>
    <a:lvl5pPr marL="0" marR="0" indent="18288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5pPr>
    <a:lvl6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6pPr>
    <a:lvl7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7pPr>
    <a:lvl8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8pPr>
    <a:lvl9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StarbabeHmkBold"/>
          <a:ea typeface="StarbabeHmkBold"/>
          <a:cs typeface="StarbabeHmk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2CE"/>
          </a:solidFill>
        </a:fill>
      </a:tcStyle>
    </a:wholeTbl>
    <a:band2H>
      <a:tcTxStyle b="def" i="def"/>
      <a:tcStyle>
        <a:tcBdr/>
        <a:fill>
          <a:solidFill>
            <a:srgbClr val="F7EAE8"/>
          </a:solidFill>
        </a:fill>
      </a:tcStyle>
    </a:band2H>
    <a:firstCol>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StarbabeHmkBold"/>
          <a:ea typeface="StarbabeHmkBold"/>
          <a:cs typeface="StarbabeHmk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StarbabeHmkBold"/>
          <a:ea typeface="StarbabeHmkBold"/>
          <a:cs typeface="StarbabeHmk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StarbabeHmkBold"/>
          <a:ea typeface="StarbabeHmkBold"/>
          <a:cs typeface="StarbabeHmk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StarbabeHmkBold"/>
          <a:ea typeface="StarbabeHmkBold"/>
          <a:cs typeface="StarbabeHmk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tarbabeHmkBold"/>
          <a:ea typeface="StarbabeHmkBold"/>
          <a:cs typeface="StarbabeHmk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tarbabeHmkBold"/>
          <a:ea typeface="StarbabeHmkBold"/>
          <a:cs typeface="StarbabeHmk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StarbabeHmkBold"/>
          <a:ea typeface="StarbabeHmkBold"/>
          <a:cs typeface="StarbabeHmk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StarbabeHmkBold"/>
          <a:ea typeface="StarbabeHmkBold"/>
          <a:cs typeface="StarbabeHmk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StarbabeHmkBold"/>
          <a:ea typeface="StarbabeHmkBold"/>
          <a:cs typeface="StarbabeHmk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StarbabeHmkBold"/>
          <a:ea typeface="StarbabeHmkBold"/>
          <a:cs typeface="StarbabeHmk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StarbabeHmkBold"/>
          <a:ea typeface="StarbabeHmkBold"/>
          <a:cs typeface="StarbabeHmk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StarbabeHmkBold"/>
          <a:ea typeface="StarbabeHmkBold"/>
          <a:cs typeface="StarbabeHmk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1" name="Shape 61"/>
          <p:cNvSpPr/>
          <p:nvPr>
            <p:ph type="sldImg"/>
          </p:nvPr>
        </p:nvSpPr>
        <p:spPr>
          <a:xfrm>
            <a:off x="1143000" y="685800"/>
            <a:ext cx="4572000" cy="3429000"/>
          </a:xfrm>
          <a:prstGeom prst="rect">
            <a:avLst/>
          </a:prstGeom>
        </p:spPr>
        <p:txBody>
          <a:bodyPr/>
          <a:lstStyle/>
          <a:p>
            <a:pPr/>
          </a:p>
        </p:txBody>
      </p:sp>
      <p:sp>
        <p:nvSpPr>
          <p:cNvPr id="62" name="Shape 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rtl="1" latinLnBrk="0">
      <a:spcBef>
        <a:spcPts val="400"/>
      </a:spcBef>
      <a:defRPr sz="1200">
        <a:latin typeface="+mj-lt"/>
        <a:ea typeface="+mj-ea"/>
        <a:cs typeface="+mj-cs"/>
        <a:sym typeface="Calibri"/>
      </a:defRPr>
    </a:lvl1pPr>
    <a:lvl2pPr indent="228600" algn="r" rtl="1" latinLnBrk="0">
      <a:spcBef>
        <a:spcPts val="400"/>
      </a:spcBef>
      <a:defRPr sz="1200">
        <a:latin typeface="+mj-lt"/>
        <a:ea typeface="+mj-ea"/>
        <a:cs typeface="+mj-cs"/>
        <a:sym typeface="Calibri"/>
      </a:defRPr>
    </a:lvl2pPr>
    <a:lvl3pPr indent="457200" algn="r" rtl="1" latinLnBrk="0">
      <a:spcBef>
        <a:spcPts val="400"/>
      </a:spcBef>
      <a:defRPr sz="1200">
        <a:latin typeface="+mj-lt"/>
        <a:ea typeface="+mj-ea"/>
        <a:cs typeface="+mj-cs"/>
        <a:sym typeface="Calibri"/>
      </a:defRPr>
    </a:lvl3pPr>
    <a:lvl4pPr indent="685800" algn="r" rtl="1" latinLnBrk="0">
      <a:spcBef>
        <a:spcPts val="400"/>
      </a:spcBef>
      <a:defRPr sz="1200">
        <a:latin typeface="+mj-lt"/>
        <a:ea typeface="+mj-ea"/>
        <a:cs typeface="+mj-cs"/>
        <a:sym typeface="Calibri"/>
      </a:defRPr>
    </a:lvl4pPr>
    <a:lvl5pPr indent="914400" algn="r" rtl="1" latinLnBrk="0">
      <a:spcBef>
        <a:spcPts val="400"/>
      </a:spcBef>
      <a:defRPr sz="1200">
        <a:latin typeface="+mj-lt"/>
        <a:ea typeface="+mj-ea"/>
        <a:cs typeface="+mj-cs"/>
        <a:sym typeface="Calibri"/>
      </a:defRPr>
    </a:lvl5pPr>
    <a:lvl6pPr indent="1143000" algn="r" rtl="1" latinLnBrk="0">
      <a:spcBef>
        <a:spcPts val="400"/>
      </a:spcBef>
      <a:defRPr sz="1200">
        <a:latin typeface="+mj-lt"/>
        <a:ea typeface="+mj-ea"/>
        <a:cs typeface="+mj-cs"/>
        <a:sym typeface="Calibri"/>
      </a:defRPr>
    </a:lvl6pPr>
    <a:lvl7pPr indent="1371600" algn="r" rtl="1" latinLnBrk="0">
      <a:spcBef>
        <a:spcPts val="400"/>
      </a:spcBef>
      <a:defRPr sz="1200">
        <a:latin typeface="+mj-lt"/>
        <a:ea typeface="+mj-ea"/>
        <a:cs typeface="+mj-cs"/>
        <a:sym typeface="Calibri"/>
      </a:defRPr>
    </a:lvl7pPr>
    <a:lvl8pPr indent="1600200" algn="r" rtl="1" latinLnBrk="0">
      <a:spcBef>
        <a:spcPts val="400"/>
      </a:spcBef>
      <a:defRPr sz="1200">
        <a:latin typeface="+mj-lt"/>
        <a:ea typeface="+mj-ea"/>
        <a:cs typeface="+mj-cs"/>
        <a:sym typeface="Calibri"/>
      </a:defRPr>
    </a:lvl8pPr>
    <a:lvl9pPr indent="1828800" algn="r" rtl="1"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solidFill>
          <a:srgbClr val="FFFFFF"/>
        </a:solidFill>
      </p:bgPr>
    </p:bg>
    <p:spTree>
      <p:nvGrpSpPr>
        <p:cNvPr id="1" name=""/>
        <p:cNvGrpSpPr/>
        <p:nvPr/>
      </p:nvGrpSpPr>
      <p:grpSpPr>
        <a:xfrm>
          <a:off x="0" y="0"/>
          <a:ext cx="0" cy="0"/>
          <a:chOff x="0" y="0"/>
          <a:chExt cx="0" cy="0"/>
        </a:xfrm>
      </p:grpSpPr>
      <p:sp>
        <p:nvSpPr>
          <p:cNvPr id="18" name="نص العنوان"/>
          <p:cNvSpPr txBox="1"/>
          <p:nvPr>
            <p:ph type="title"/>
          </p:nvPr>
        </p:nvSpPr>
        <p:spPr>
          <a:xfrm>
            <a:off x="892968" y="1151929"/>
            <a:ext cx="7358064" cy="2321720"/>
          </a:xfrm>
          <a:prstGeom prst="rect">
            <a:avLst/>
          </a:prstGeom>
          <a:effectLst/>
        </p:spPr>
        <p:txBody>
          <a:bodyPr lIns="35718" tIns="35718" rIns="35718" bIns="35718" anchor="b">
            <a:normAutofit fontScale="100000" lnSpcReduction="0"/>
          </a:bodyPr>
          <a:lstStyle>
            <a:lvl1pPr defTabSz="410765">
              <a:defRPr sz="5600">
                <a:solidFill>
                  <a:srgbClr val="000000"/>
                </a:solidFill>
                <a:latin typeface="Helvetica Neue Medium"/>
                <a:ea typeface="Helvetica Neue Medium"/>
                <a:cs typeface="Helvetica Neue Medium"/>
                <a:sym typeface="Helvetica Neue Medium"/>
              </a:defRPr>
            </a:lvl1pPr>
          </a:lstStyle>
          <a:p>
            <a:pPr rtl="0">
              <a:defRPr/>
            </a:pPr>
            <a:r>
              <a:t>نص العنوان</a:t>
            </a:r>
          </a:p>
        </p:txBody>
      </p:sp>
      <p:sp>
        <p:nvSpPr>
          <p:cNvPr id="19" name="مستوى النص الأول…"/>
          <p:cNvSpPr txBox="1"/>
          <p:nvPr>
            <p:ph type="body" sz="quarter" idx="1"/>
          </p:nvPr>
        </p:nvSpPr>
        <p:spPr>
          <a:xfrm>
            <a:off x="892968" y="3545085"/>
            <a:ext cx="7358064" cy="794744"/>
          </a:xfrm>
          <a:prstGeom prst="rect">
            <a:avLst/>
          </a:prstGeom>
        </p:spPr>
        <p:txBody>
          <a:bodyPr lIns="35718" tIns="35718" rIns="35718" bIns="35718">
            <a:normAutofit fontScale="100000" lnSpcReduction="0"/>
          </a:bodyPr>
          <a:lstStyle>
            <a:lvl1pPr marL="0" indent="0" algn="ctr" defTabSz="410765">
              <a:spcBef>
                <a:spcPts val="0"/>
              </a:spcBef>
              <a:buSzTx/>
              <a:buNone/>
              <a:defRPr sz="2600">
                <a:solidFill>
                  <a:srgbClr val="000000"/>
                </a:solidFill>
                <a:latin typeface="Helvetica Neue"/>
                <a:ea typeface="Helvetica Neue"/>
                <a:cs typeface="Helvetica Neue"/>
                <a:sym typeface="Helvetica Neue"/>
              </a:defRPr>
            </a:lvl1pPr>
            <a:lvl2pPr marL="0" indent="0" algn="ctr" defTabSz="410765">
              <a:spcBef>
                <a:spcPts val="0"/>
              </a:spcBef>
              <a:buSzTx/>
              <a:buNone/>
              <a:defRPr sz="2600">
                <a:solidFill>
                  <a:srgbClr val="000000"/>
                </a:solidFill>
                <a:latin typeface="Helvetica Neue"/>
                <a:ea typeface="Helvetica Neue"/>
                <a:cs typeface="Helvetica Neue"/>
                <a:sym typeface="Helvetica Neue"/>
              </a:defRPr>
            </a:lvl2pPr>
            <a:lvl3pPr marL="0" indent="0" algn="ctr" defTabSz="410765">
              <a:spcBef>
                <a:spcPts val="0"/>
              </a:spcBef>
              <a:buSzTx/>
              <a:buNone/>
              <a:defRPr sz="2600">
                <a:solidFill>
                  <a:srgbClr val="000000"/>
                </a:solidFill>
                <a:latin typeface="Helvetica Neue"/>
                <a:ea typeface="Helvetica Neue"/>
                <a:cs typeface="Helvetica Neue"/>
                <a:sym typeface="Helvetica Neue"/>
              </a:defRPr>
            </a:lvl3pPr>
            <a:lvl4pPr marL="0" indent="0" algn="ctr" defTabSz="410765">
              <a:spcBef>
                <a:spcPts val="0"/>
              </a:spcBef>
              <a:buSzTx/>
              <a:buNone/>
              <a:defRPr sz="2600">
                <a:solidFill>
                  <a:srgbClr val="000000"/>
                </a:solidFill>
                <a:latin typeface="Helvetica Neue"/>
                <a:ea typeface="Helvetica Neue"/>
                <a:cs typeface="Helvetica Neue"/>
                <a:sym typeface="Helvetica Neue"/>
              </a:defRPr>
            </a:lvl4pPr>
            <a:lvl5pPr marL="0" indent="0" algn="ctr" defTabSz="410765">
              <a:spcBef>
                <a:spcPts val="0"/>
              </a:spcBef>
              <a:buSzTx/>
              <a:buNone/>
              <a:defRPr sz="2600">
                <a:solidFill>
                  <a:srgbClr val="000000"/>
                </a:solidFill>
                <a:latin typeface="Helvetica Neue"/>
                <a:ea typeface="Helvetica Neue"/>
                <a:cs typeface="Helvetica Neue"/>
                <a:sym typeface="Helvetica Neue"/>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20" name="رقم الشريحة"/>
          <p:cNvSpPr txBox="1"/>
          <p:nvPr>
            <p:ph type="sldNum" sz="quarter" idx="2"/>
          </p:nvPr>
        </p:nvSpPr>
        <p:spPr>
          <a:xfrm>
            <a:off x="4454163" y="6536531"/>
            <a:ext cx="230912" cy="242992"/>
          </a:xfrm>
          <a:prstGeom prst="rect">
            <a:avLst/>
          </a:prstGeom>
        </p:spPr>
        <p:txBody>
          <a:bodyPr lIns="35718" tIns="35718" rIns="35718" bIns="35718"/>
          <a:lstStyle>
            <a:lvl1pPr algn="ctr" defTabSz="410765">
              <a:defRPr sz="1100">
                <a:solidFill>
                  <a:srgbClr val="000000"/>
                </a:solidFill>
                <a:latin typeface="Helvetica Neue Thin"/>
                <a:ea typeface="Helvetica Neue Thin"/>
                <a:cs typeface="Helvetica Neue Thin"/>
                <a:sym typeface="Helvetica Neue Thin"/>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bg>
      <p:bgPr>
        <a:solidFill>
          <a:srgbClr val="FFFFFF"/>
        </a:solidFill>
      </p:bgPr>
    </p:bg>
    <p:spTree>
      <p:nvGrpSpPr>
        <p:cNvPr id="1" name=""/>
        <p:cNvGrpSpPr/>
        <p:nvPr/>
      </p:nvGrpSpPr>
      <p:grpSpPr>
        <a:xfrm>
          <a:off x="0" y="0"/>
          <a:ext cx="0" cy="0"/>
          <a:chOff x="0" y="0"/>
          <a:chExt cx="0" cy="0"/>
        </a:xfrm>
      </p:grpSpPr>
      <p:sp>
        <p:nvSpPr>
          <p:cNvPr id="27" name="رقم الشريحة"/>
          <p:cNvSpPr txBox="1"/>
          <p:nvPr>
            <p:ph type="sldNum" sz="quarter" idx="2"/>
          </p:nvPr>
        </p:nvSpPr>
        <p:spPr>
          <a:xfrm>
            <a:off x="4454163" y="6536531"/>
            <a:ext cx="230912" cy="242992"/>
          </a:xfrm>
          <a:prstGeom prst="rect">
            <a:avLst/>
          </a:prstGeom>
        </p:spPr>
        <p:txBody>
          <a:bodyPr lIns="35718" tIns="35718" rIns="35718" bIns="35718"/>
          <a:lstStyle>
            <a:lvl1pPr algn="ctr" defTabSz="410765">
              <a:defRPr sz="1100">
                <a:solidFill>
                  <a:srgbClr val="000000"/>
                </a:solidFill>
                <a:latin typeface="Helvetica Neue Light"/>
                <a:ea typeface="Helvetica Neue Light"/>
                <a:cs typeface="Helvetica Neue Light"/>
                <a:sym typeface="Helvetica Neue Light"/>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traight Connector 6"/>
          <p:cNvSpPr/>
          <p:nvPr/>
        </p:nvSpPr>
        <p:spPr>
          <a:xfrm>
            <a:off x="514349" y="1050897"/>
            <a:ext cx="8629652" cy="2382"/>
          </a:xfrm>
          <a:prstGeom prst="line">
            <a:avLst/>
          </a:prstGeom>
          <a:ln w="3175">
            <a:solidFill>
              <a:srgbClr val="F0A22E">
                <a:alpha val="50000"/>
              </a:srgbClr>
            </a:solidFill>
          </a:ln>
        </p:spPr>
        <p:txBody>
          <a:bodyPr lIns="45719" rIns="45719"/>
          <a:lstStyle/>
          <a:p>
            <a:pPr rtl="0">
              <a:defRPr sz="1600">
                <a:latin typeface="Franklin Gothic Book"/>
                <a:ea typeface="Franklin Gothic Book"/>
                <a:cs typeface="Franklin Gothic Book"/>
                <a:sym typeface="Franklin Gothic Book"/>
              </a:defRPr>
            </a:pPr>
          </a:p>
        </p:txBody>
      </p:sp>
      <p:sp>
        <p:nvSpPr>
          <p:cNvPr id="35" name="Straight Connector 8"/>
          <p:cNvSpPr/>
          <p:nvPr/>
        </p:nvSpPr>
        <p:spPr>
          <a:xfrm>
            <a:off x="514349" y="1050897"/>
            <a:ext cx="8629652" cy="2382"/>
          </a:xfrm>
          <a:prstGeom prst="line">
            <a:avLst/>
          </a:prstGeom>
          <a:ln w="3175">
            <a:solidFill>
              <a:srgbClr val="F0A22E">
                <a:alpha val="50000"/>
              </a:srgbClr>
            </a:solidFill>
          </a:ln>
        </p:spPr>
        <p:txBody>
          <a:bodyPr lIns="45719" rIns="45719"/>
          <a:lstStyle/>
          <a:p>
            <a:pPr rtl="0">
              <a:defRPr sz="1600">
                <a:latin typeface="Franklin Gothic Book"/>
                <a:ea typeface="Franklin Gothic Book"/>
                <a:cs typeface="Franklin Gothic Book"/>
                <a:sym typeface="Franklin Gothic Book"/>
              </a:defRPr>
            </a:pPr>
          </a:p>
        </p:txBody>
      </p:sp>
      <p:sp>
        <p:nvSpPr>
          <p:cNvPr id="36" name="Straight Connector 11"/>
          <p:cNvSpPr/>
          <p:nvPr/>
        </p:nvSpPr>
        <p:spPr>
          <a:xfrm>
            <a:off x="514349" y="1057985"/>
            <a:ext cx="8629652" cy="2382"/>
          </a:xfrm>
          <a:prstGeom prst="line">
            <a:avLst/>
          </a:prstGeom>
          <a:ln w="3175">
            <a:solidFill>
              <a:srgbClr val="F0A22E">
                <a:alpha val="50000"/>
              </a:srgbClr>
            </a:solidFill>
          </a:ln>
        </p:spPr>
        <p:txBody>
          <a:bodyPr lIns="45719" rIns="45719"/>
          <a:lstStyle/>
          <a:p>
            <a:pPr rtl="0">
              <a:defRPr sz="1600">
                <a:latin typeface="Franklin Gothic Book"/>
                <a:ea typeface="Franklin Gothic Book"/>
                <a:cs typeface="Franklin Gothic Book"/>
                <a:sym typeface="Franklin Gothic Book"/>
              </a:defRPr>
            </a:pPr>
          </a:p>
        </p:txBody>
      </p:sp>
      <p:sp>
        <p:nvSpPr>
          <p:cNvPr id="37" name="نص العنوان"/>
          <p:cNvSpPr txBox="1"/>
          <p:nvPr>
            <p:ph type="title"/>
          </p:nvPr>
        </p:nvSpPr>
        <p:spPr>
          <a:xfrm>
            <a:off x="301751" y="457199"/>
            <a:ext cx="8686802" cy="841249"/>
          </a:xfrm>
          <a:prstGeom prst="rect">
            <a:avLst/>
          </a:prstGeom>
          <a:effectLst/>
        </p:spPr>
        <p:txBody>
          <a:bodyPr>
            <a:normAutofit fontScale="100000" lnSpcReduction="0"/>
          </a:bodyPr>
          <a:lstStyle>
            <a:lvl1pPr algn="l">
              <a:defRPr b="1" cap="all" sz="3400">
                <a:solidFill>
                  <a:srgbClr val="4E3B30"/>
                </a:solidFill>
                <a:latin typeface="Franklin Gothic Medium"/>
                <a:ea typeface="Franklin Gothic Medium"/>
                <a:cs typeface="Franklin Gothic Medium"/>
                <a:sym typeface="Franklin Gothic Medium"/>
              </a:defRPr>
            </a:lvl1pPr>
          </a:lstStyle>
          <a:p>
            <a:pPr rtl="0">
              <a:defRPr/>
            </a:pPr>
            <a:r>
              <a:t>نص العنوان</a:t>
            </a:r>
          </a:p>
        </p:txBody>
      </p:sp>
      <p:sp>
        <p:nvSpPr>
          <p:cNvPr id="38" name="رقم الشريحة"/>
          <p:cNvSpPr txBox="1"/>
          <p:nvPr>
            <p:ph type="sldNum" sz="quarter" idx="2"/>
          </p:nvPr>
        </p:nvSpPr>
        <p:spPr>
          <a:xfrm>
            <a:off x="8740686" y="6477000"/>
            <a:ext cx="250914" cy="262994"/>
          </a:xfrm>
          <a:prstGeom prst="rect">
            <a:avLst/>
          </a:prstGeom>
        </p:spPr>
        <p:txBody>
          <a:bodyPr/>
          <a:lstStyle>
            <a:lvl1pPr>
              <a:defRPr sz="1100">
                <a:solidFill>
                  <a:srgbClr val="D38E28"/>
                </a:solidFill>
                <a:latin typeface="Franklin Gothic Book"/>
                <a:ea typeface="Franklin Gothic Book"/>
                <a:cs typeface="Franklin Gothic Book"/>
                <a:sym typeface="Franklin Gothic Book"/>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5" name="نص العنوان"/>
          <p:cNvSpPr txBox="1"/>
          <p:nvPr>
            <p:ph type="title"/>
          </p:nvPr>
        </p:nvSpPr>
        <p:spPr>
          <a:xfrm>
            <a:off x="776882" y="1035843"/>
            <a:ext cx="7590236" cy="2500314"/>
          </a:xfrm>
          <a:prstGeom prst="rect">
            <a:avLst/>
          </a:prstGeom>
          <a:effectLst/>
        </p:spPr>
        <p:txBody>
          <a:bodyPr lIns="35718" tIns="35718" rIns="35718" bIns="35718" anchor="b">
            <a:normAutofit fontScale="100000" lnSpcReduction="0"/>
          </a:bodyPr>
          <a:lstStyle>
            <a:lvl1pPr defTabSz="410765">
              <a:buClr>
                <a:srgbClr val="9A7865"/>
              </a:buClr>
              <a:defRPr sz="5200">
                <a:solidFill>
                  <a:srgbClr val="85604A"/>
                </a:solidFill>
                <a:latin typeface="Geeza Pro Regular"/>
                <a:ea typeface="Geeza Pro Regular"/>
                <a:cs typeface="Geeza Pro Regular"/>
                <a:sym typeface="Geeza Pro Regular"/>
              </a:defRPr>
            </a:lvl1pPr>
          </a:lstStyle>
          <a:p>
            <a:pPr rtl="0">
              <a:defRPr/>
            </a:pPr>
            <a:r>
              <a:t>نص العنوان</a:t>
            </a:r>
          </a:p>
        </p:txBody>
      </p:sp>
      <p:sp>
        <p:nvSpPr>
          <p:cNvPr id="46" name="مستوى النص الأول…"/>
          <p:cNvSpPr txBox="1"/>
          <p:nvPr>
            <p:ph type="body" sz="quarter" idx="1"/>
          </p:nvPr>
        </p:nvSpPr>
        <p:spPr>
          <a:xfrm>
            <a:off x="776882" y="3527226"/>
            <a:ext cx="7590236" cy="1571626"/>
          </a:xfrm>
          <a:prstGeom prst="rect">
            <a:avLst/>
          </a:prstGeom>
        </p:spPr>
        <p:txBody>
          <a:bodyPr lIns="35718" tIns="35718" rIns="35718" bIns="35718">
            <a:normAutofit fontScale="100000" lnSpcReduction="0"/>
          </a:bodyPr>
          <a:lstStyle>
            <a:lvl1pPr marL="0" indent="0" algn="ctr" defTabSz="410765">
              <a:spcBef>
                <a:spcPts val="0"/>
              </a:spcBef>
              <a:buSzTx/>
              <a:buNone/>
              <a:defRPr sz="1800">
                <a:solidFill>
                  <a:srgbClr val="625B48"/>
                </a:solidFill>
                <a:latin typeface="Zapfino"/>
                <a:ea typeface="Zapfino"/>
                <a:cs typeface="Zapfino"/>
                <a:sym typeface="Zapfino"/>
              </a:defRPr>
            </a:lvl1pPr>
            <a:lvl2pPr marL="0" indent="0" algn="ctr" defTabSz="410765">
              <a:spcBef>
                <a:spcPts val="0"/>
              </a:spcBef>
              <a:buSzTx/>
              <a:buNone/>
              <a:defRPr sz="1800">
                <a:solidFill>
                  <a:srgbClr val="625B48"/>
                </a:solidFill>
                <a:latin typeface="Zapfino"/>
                <a:ea typeface="Zapfino"/>
                <a:cs typeface="Zapfino"/>
                <a:sym typeface="Zapfino"/>
              </a:defRPr>
            </a:lvl2pPr>
            <a:lvl3pPr marL="0" indent="0" algn="ctr" defTabSz="410765">
              <a:spcBef>
                <a:spcPts val="0"/>
              </a:spcBef>
              <a:buSzTx/>
              <a:buNone/>
              <a:defRPr sz="1800">
                <a:solidFill>
                  <a:srgbClr val="625B48"/>
                </a:solidFill>
                <a:latin typeface="Zapfino"/>
                <a:ea typeface="Zapfino"/>
                <a:cs typeface="Zapfino"/>
                <a:sym typeface="Zapfino"/>
              </a:defRPr>
            </a:lvl3pPr>
            <a:lvl4pPr marL="0" indent="0" algn="ctr" defTabSz="410765">
              <a:spcBef>
                <a:spcPts val="0"/>
              </a:spcBef>
              <a:buSzTx/>
              <a:buNone/>
              <a:defRPr sz="1800">
                <a:solidFill>
                  <a:srgbClr val="625B48"/>
                </a:solidFill>
                <a:latin typeface="Zapfino"/>
                <a:ea typeface="Zapfino"/>
                <a:cs typeface="Zapfino"/>
                <a:sym typeface="Zapfino"/>
              </a:defRPr>
            </a:lvl4pPr>
            <a:lvl5pPr marL="0" indent="0" algn="ctr" defTabSz="410765">
              <a:spcBef>
                <a:spcPts val="0"/>
              </a:spcBef>
              <a:buSzTx/>
              <a:buNone/>
              <a:defRPr sz="1800">
                <a:solidFill>
                  <a:srgbClr val="625B48"/>
                </a:solidFill>
                <a:latin typeface="Zapfino"/>
                <a:ea typeface="Zapfino"/>
                <a:cs typeface="Zapfino"/>
                <a:sym typeface="Zapfino"/>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47" name="رقم الشريحة"/>
          <p:cNvSpPr txBox="1"/>
          <p:nvPr>
            <p:ph type="sldNum" sz="quarter" idx="2"/>
          </p:nvPr>
        </p:nvSpPr>
        <p:spPr>
          <a:xfrm>
            <a:off x="4442789" y="6591331"/>
            <a:ext cx="249491" cy="266669"/>
          </a:xfrm>
          <a:prstGeom prst="rect">
            <a:avLst/>
          </a:prstGeom>
        </p:spPr>
        <p:txBody>
          <a:bodyPr lIns="35718" tIns="35718" rIns="35718" bIns="35718" anchor="b"/>
          <a:lstStyle>
            <a:lvl1pPr algn="ctr" defTabSz="410765">
              <a:buClr>
                <a:srgbClr val="9A7865"/>
              </a:buClr>
              <a:defRPr sz="1200">
                <a:solidFill>
                  <a:srgbClr val="51573F"/>
                </a:solidFill>
                <a:latin typeface="Geeza Pro Bold"/>
                <a:ea typeface="Geeza Pro Bold"/>
                <a:cs typeface="Geeza Pro Bold"/>
                <a:sym typeface="Geeza Pro Bold"/>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الوسط">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 name="نص العنوان"/>
          <p:cNvSpPr txBox="1"/>
          <p:nvPr>
            <p:ph type="title"/>
          </p:nvPr>
        </p:nvSpPr>
        <p:spPr>
          <a:xfrm>
            <a:off x="776882" y="2178843"/>
            <a:ext cx="7590236" cy="2500314"/>
          </a:xfrm>
          <a:prstGeom prst="rect">
            <a:avLst/>
          </a:prstGeom>
          <a:effectLst/>
        </p:spPr>
        <p:txBody>
          <a:bodyPr lIns="35718" tIns="35718" rIns="35718" bIns="35718">
            <a:normAutofit fontScale="100000" lnSpcReduction="0"/>
          </a:bodyPr>
          <a:lstStyle>
            <a:lvl1pPr defTabSz="410765">
              <a:buClr>
                <a:srgbClr val="9A7865"/>
              </a:buClr>
              <a:defRPr sz="4200">
                <a:solidFill>
                  <a:srgbClr val="85604A"/>
                </a:solidFill>
                <a:latin typeface="Geeza Pro Regular"/>
                <a:ea typeface="Geeza Pro Regular"/>
                <a:cs typeface="Geeza Pro Regular"/>
                <a:sym typeface="Geeza Pro Regular"/>
              </a:defRPr>
            </a:lvl1pPr>
          </a:lstStyle>
          <a:p>
            <a:pPr rtl="0">
              <a:defRPr/>
            </a:pPr>
            <a:r>
              <a:t>نص العنوان</a:t>
            </a:r>
          </a:p>
        </p:txBody>
      </p:sp>
      <p:sp>
        <p:nvSpPr>
          <p:cNvPr id="55" name="رقم الشريحة"/>
          <p:cNvSpPr txBox="1"/>
          <p:nvPr>
            <p:ph type="sldNum" sz="quarter" idx="2"/>
          </p:nvPr>
        </p:nvSpPr>
        <p:spPr>
          <a:xfrm>
            <a:off x="4442789" y="6591331"/>
            <a:ext cx="249491" cy="266669"/>
          </a:xfrm>
          <a:prstGeom prst="rect">
            <a:avLst/>
          </a:prstGeom>
        </p:spPr>
        <p:txBody>
          <a:bodyPr lIns="35718" tIns="35718" rIns="35718" bIns="35718" anchor="b"/>
          <a:lstStyle>
            <a:lvl1pPr algn="ctr" defTabSz="410765">
              <a:buClr>
                <a:srgbClr val="9A7865"/>
              </a:buClr>
              <a:defRPr sz="1200">
                <a:solidFill>
                  <a:srgbClr val="51573F"/>
                </a:solidFill>
                <a:latin typeface="Geeza Pro Bold"/>
                <a:ea typeface="Geeza Pro Bold"/>
                <a:cs typeface="Geeza Pro Bold"/>
                <a:sym typeface="Geeza Pro Bold"/>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نص العنوان"/>
          <p:cNvSpPr txBox="1"/>
          <p:nvPr>
            <p:ph type="title"/>
          </p:nvPr>
        </p:nvSpPr>
        <p:spPr>
          <a:xfrm>
            <a:off x="457200" y="92074"/>
            <a:ext cx="8229600" cy="1508126"/>
          </a:xfrm>
          <a:prstGeom prst="rect">
            <a:avLst/>
          </a:prstGeom>
          <a:ln w="12700">
            <a:miter lim="400000"/>
          </a:ln>
          <a:effectLst>
            <a:outerShdw sx="100000" sy="100000" kx="0" ky="0" algn="b" rotWithShape="0" blurRad="63500" dist="35921" dir="2700000">
              <a:srgbClr val="646B86"/>
            </a:outerShdw>
          </a:effectLst>
          <a:extLst>
            <a:ext uri="{C572A759-6A51-4108-AA02-DFA0A04FC94B}">
              <ma14:wrappingTextBoxFlag xmlns:ma14="http://schemas.microsoft.com/office/mac/drawingml/2011/main" val="1"/>
            </a:ext>
          </a:extLst>
        </p:spPr>
        <p:txBody>
          <a:bodyPr lIns="45719" rIns="45719" anchor="ctr"/>
          <a:lstStyle/>
          <a:p>
            <a:pPr/>
            <a:r>
              <a:t>نص العنوان</a:t>
            </a:r>
          </a:p>
        </p:txBody>
      </p:sp>
      <p:sp>
        <p:nvSpPr>
          <p:cNvPr id="3" name="مستوى النص الأول…"/>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8906429" y="6629400"/>
            <a:ext cx="237571" cy="239316"/>
          </a:xfrm>
          <a:prstGeom prst="rect">
            <a:avLst/>
          </a:prstGeom>
          <a:ln w="12700">
            <a:miter lim="400000"/>
          </a:ln>
        </p:spPr>
        <p:txBody>
          <a:bodyPr wrap="none" lIns="45719" rIns="45719">
            <a:spAutoFit/>
          </a:bodyPr>
          <a:lstStyle>
            <a:lvl1pPr>
              <a:defRPr sz="1000">
                <a:solidFill>
                  <a:srgbClr val="F8F8F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1pPr>
      <a:lvl2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2pPr>
      <a:lvl3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3pPr>
      <a:lvl4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4pPr>
      <a:lvl5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5pPr>
      <a:lvl6pPr marL="0" marR="0" indent="45720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6pPr>
      <a:lvl7pPr marL="0" marR="0" indent="91440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7pPr>
      <a:lvl8pPr marL="0" marR="0" indent="137160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8pPr>
      <a:lvl9pPr marL="0" marR="0" indent="1828800" algn="ctr" defTabSz="914400" rtl="1" latinLnBrk="0">
        <a:lnSpc>
          <a:spcPct val="100000"/>
        </a:lnSpc>
        <a:spcBef>
          <a:spcPts val="0"/>
        </a:spcBef>
        <a:spcAft>
          <a:spcPts val="0"/>
        </a:spcAft>
        <a:buClrTx/>
        <a:buSzTx/>
        <a:buFontTx/>
        <a:buNone/>
        <a:tabLst/>
        <a:defRPr b="0" baseline="0" cap="none" i="0" spc="0" strike="noStrike" sz="4400" u="none">
          <a:solidFill>
            <a:srgbClr val="F8F8F8"/>
          </a:solidFill>
          <a:uFillTx/>
          <a:latin typeface="StarbabeHmkBold"/>
          <a:ea typeface="StarbabeHmkBold"/>
          <a:cs typeface="StarbabeHmkBold"/>
          <a:sym typeface="StarbabeHmkBold"/>
        </a:defRPr>
      </a:lvl9pPr>
    </p:titleStyle>
    <p:bodyStyle>
      <a:lvl1pPr marL="342900" marR="0" indent="-3429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1pPr>
      <a:lvl2pPr marL="783771" marR="0" indent="-326571"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2pPr>
      <a:lvl3pPr marL="1219200" marR="0" indent="-3048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3pPr>
      <a:lvl4pPr marL="1737360" marR="0" indent="-36576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4pPr>
      <a:lvl5pPr marL="2235200" marR="0" indent="-4064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5pPr>
      <a:lvl6pPr marL="2692400" marR="0" indent="-4064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6pPr>
      <a:lvl7pPr marL="3149600" marR="0" indent="-4064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7pPr>
      <a:lvl8pPr marL="3606800" marR="0" indent="-4064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8pPr>
      <a:lvl9pPr marL="4064000" marR="0" indent="-406400" algn="r" defTabSz="914400" rtl="1" latinLnBrk="0">
        <a:lnSpc>
          <a:spcPct val="100000"/>
        </a:lnSpc>
        <a:spcBef>
          <a:spcPts val="700"/>
        </a:spcBef>
        <a:spcAft>
          <a:spcPts val="0"/>
        </a:spcAft>
        <a:buClrTx/>
        <a:buSzPct val="100000"/>
        <a:buFontTx/>
        <a:buChar char=""/>
        <a:tabLst/>
        <a:defRPr b="0" baseline="0" cap="none" i="0" spc="0" strike="noStrike" sz="3200" u="none">
          <a:solidFill>
            <a:srgbClr val="F8F8F8"/>
          </a:solidFill>
          <a:uFillTx/>
          <a:latin typeface="StarbabeHmkBold"/>
          <a:ea typeface="StarbabeHmkBold"/>
          <a:cs typeface="StarbabeHmkBold"/>
          <a:sym typeface="StarbabeHmkBold"/>
        </a:defRPr>
      </a:lvl9pPr>
    </p:bodyStyle>
    <p:otherStyle>
      <a:lvl1pPr marL="0" marR="0" indent="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1pPr>
      <a:lvl2pPr marL="0" marR="0" indent="45720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2pPr>
      <a:lvl3pPr marL="0" marR="0" indent="91440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3pPr>
      <a:lvl4pPr marL="0" marR="0" indent="137160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4pPr>
      <a:lvl5pPr marL="0" marR="0" indent="182880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5pPr>
      <a:lvl6pPr marL="0" marR="0" indent="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6pPr>
      <a:lvl7pPr marL="0" marR="0" indent="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7pPr>
      <a:lvl8pPr marL="0" marR="0" indent="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8pPr>
      <a:lvl9pPr marL="0" marR="0" indent="0" algn="r" defTabSz="914400" rtl="1"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StarbabeHmk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5.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 name="images-2.jpeg" descr="images-2.jpeg"/>
          <p:cNvPicPr>
            <a:picLocks noChangeAspect="1"/>
          </p:cNvPicPr>
          <p:nvPr/>
        </p:nvPicPr>
        <p:blipFill>
          <a:blip r:embed="rId2">
            <a:extLst/>
          </a:blip>
          <a:stretch>
            <a:fillRect/>
          </a:stretch>
        </p:blipFill>
        <p:spPr>
          <a:xfrm>
            <a:off x="1361419" y="1674209"/>
            <a:ext cx="5965000" cy="3969436"/>
          </a:xfrm>
          <a:prstGeom prst="rect">
            <a:avLst/>
          </a:prstGeom>
          <a:ln w="38100">
            <a:solidFill>
              <a:srgbClr val="000000"/>
            </a:solidFill>
            <a:miter lim="400000"/>
          </a:ln>
        </p:spPr>
      </p:pic>
      <p:pic>
        <p:nvPicPr>
          <p:cNvPr id="65" name="القواعد الصفيه القواعد الصفيه" descr="القواعد الصفيه القواعد الصفيه"/>
          <p:cNvPicPr>
            <a:picLocks noChangeAspect="0"/>
          </p:cNvPicPr>
          <p:nvPr/>
        </p:nvPicPr>
        <p:blipFill>
          <a:blip r:embed="rId3">
            <a:extLst/>
          </a:blip>
          <a:stretch>
            <a:fillRect/>
          </a:stretch>
        </p:blipFill>
        <p:spPr>
          <a:xfrm>
            <a:off x="3119611" y="584447"/>
            <a:ext cx="2448615" cy="802596"/>
          </a:xfrm>
          <a:prstGeom prst="rect">
            <a:avLst/>
          </a:prstGeom>
          <a:effectLst>
            <a:outerShdw sx="100000" sy="100000" kx="0" ky="0" algn="b" rotWithShape="0" blurRad="50800" dist="50800" dir="13500000">
              <a:srgbClr val="808080">
                <a:alpha val="50000"/>
              </a:srgbClr>
            </a:outerShdw>
          </a:effectLst>
        </p:spPr>
      </p:pic>
      <p:sp>
        <p:nvSpPr>
          <p:cNvPr id="66" name="الهدوء"/>
          <p:cNvSpPr/>
          <p:nvPr/>
        </p:nvSpPr>
        <p:spPr>
          <a:xfrm>
            <a:off x="7529285" y="2406560"/>
            <a:ext cx="1363663" cy="625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29" y="0"/>
                </a:moveTo>
                <a:cubicBezTo>
                  <a:pt x="4474" y="0"/>
                  <a:pt x="4023" y="982"/>
                  <a:pt x="4023" y="2193"/>
                </a:cubicBezTo>
                <a:lnTo>
                  <a:pt x="4023" y="13925"/>
                </a:lnTo>
                <a:lnTo>
                  <a:pt x="0" y="17146"/>
                </a:lnTo>
                <a:lnTo>
                  <a:pt x="4168" y="20462"/>
                </a:lnTo>
                <a:cubicBezTo>
                  <a:pt x="4340" y="21132"/>
                  <a:pt x="4652" y="21600"/>
                  <a:pt x="5029" y="21600"/>
                </a:cubicBezTo>
                <a:lnTo>
                  <a:pt x="20594" y="21600"/>
                </a:lnTo>
                <a:cubicBezTo>
                  <a:pt x="21150" y="21600"/>
                  <a:pt x="21600" y="20618"/>
                  <a:pt x="21600" y="19407"/>
                </a:cubicBezTo>
                <a:lnTo>
                  <a:pt x="21600" y="2193"/>
                </a:lnTo>
                <a:cubicBezTo>
                  <a:pt x="21600" y="982"/>
                  <a:pt x="21150" y="0"/>
                  <a:pt x="20594" y="0"/>
                </a:cubicBezTo>
                <a:lnTo>
                  <a:pt x="5029" y="0"/>
                </a:lnTo>
                <a:close/>
              </a:path>
            </a:pathLst>
          </a:custGeom>
          <a:solidFill>
            <a:schemeClr val="accent3">
              <a:lumOff val="22941"/>
            </a:schemeClr>
          </a:solidFill>
          <a:ln w="38100">
            <a:solidFill>
              <a:srgbClr val="000000"/>
            </a:solidFill>
            <a:miter lim="400000"/>
          </a:ln>
          <a:effectLst>
            <a:outerShdw sx="100000" sy="100000" kx="0" ky="0" algn="b" rotWithShape="0" blurRad="50800" dist="50800" dir="13500000">
              <a:srgbClr val="808080">
                <a:alpha val="50000"/>
              </a:srgbClr>
            </a:outerShdw>
          </a:effectLst>
          <a:extLst>
            <a:ext uri="{C572A759-6A51-4108-AA02-DFA0A04FC94B}">
              <ma14:wrappingTextBoxFlag xmlns:ma14="http://schemas.microsoft.com/office/mac/drawingml/2011/main" val="1"/>
            </a:ext>
          </a:extLst>
        </p:spPr>
        <p:txBody>
          <a:bodyPr lIns="45719" rIns="45719"/>
          <a:lstStyle>
            <a:lvl1pPr algn="l">
              <a:defRPr b="1" sz="3200">
                <a:latin typeface="Times New Roman"/>
                <a:ea typeface="Times New Roman"/>
                <a:cs typeface="Times New Roman"/>
                <a:sym typeface="Times New Roman"/>
              </a:defRPr>
            </a:lvl1pPr>
          </a:lstStyle>
          <a:p>
            <a:pPr rtl="0">
              <a:defRPr/>
            </a:pPr>
            <a:r>
              <a:t>الهدوء</a:t>
            </a:r>
          </a:p>
        </p:txBody>
      </p:sp>
      <p:sp>
        <p:nvSpPr>
          <p:cNvPr id="67" name="المشاركه"/>
          <p:cNvSpPr/>
          <p:nvPr/>
        </p:nvSpPr>
        <p:spPr>
          <a:xfrm>
            <a:off x="4768602" y="5870669"/>
            <a:ext cx="1783954" cy="625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9" y="0"/>
                </a:moveTo>
                <a:cubicBezTo>
                  <a:pt x="344" y="0"/>
                  <a:pt x="0" y="982"/>
                  <a:pt x="0" y="2193"/>
                </a:cubicBezTo>
                <a:lnTo>
                  <a:pt x="0" y="19407"/>
                </a:lnTo>
                <a:cubicBezTo>
                  <a:pt x="0" y="20618"/>
                  <a:pt x="344" y="21600"/>
                  <a:pt x="769" y="21600"/>
                </a:cubicBezTo>
                <a:lnTo>
                  <a:pt x="16338" y="21600"/>
                </a:lnTo>
                <a:cubicBezTo>
                  <a:pt x="16639" y="21600"/>
                  <a:pt x="16894" y="21099"/>
                  <a:pt x="17021" y="20380"/>
                </a:cubicBezTo>
                <a:lnTo>
                  <a:pt x="21600" y="15953"/>
                </a:lnTo>
                <a:lnTo>
                  <a:pt x="17107" y="11622"/>
                </a:lnTo>
                <a:lnTo>
                  <a:pt x="17107" y="2193"/>
                </a:lnTo>
                <a:cubicBezTo>
                  <a:pt x="17107" y="982"/>
                  <a:pt x="16763" y="0"/>
                  <a:pt x="16338" y="0"/>
                </a:cubicBezTo>
                <a:lnTo>
                  <a:pt x="769" y="0"/>
                </a:lnTo>
                <a:close/>
              </a:path>
            </a:pathLst>
          </a:custGeom>
          <a:solidFill>
            <a:schemeClr val="accent3">
              <a:lumOff val="22941"/>
            </a:schemeClr>
          </a:solidFill>
          <a:ln w="38100">
            <a:solidFill>
              <a:srgbClr val="000000"/>
            </a:solidFill>
            <a:miter lim="400000"/>
          </a:ln>
          <a:effectLst>
            <a:outerShdw sx="100000" sy="100000" kx="0" ky="0" algn="b" rotWithShape="0" blurRad="50800" dist="50800" dir="13500000">
              <a:srgbClr val="808080">
                <a:alpha val="50000"/>
              </a:srgbClr>
            </a:outerShdw>
          </a:effectLst>
          <a:extLst>
            <a:ext uri="{C572A759-6A51-4108-AA02-DFA0A04FC94B}">
              <ma14:wrappingTextBoxFlag xmlns:ma14="http://schemas.microsoft.com/office/mac/drawingml/2011/main" val="1"/>
            </a:ext>
          </a:extLst>
        </p:spPr>
        <p:txBody>
          <a:bodyPr lIns="45719" rIns="45719"/>
          <a:lstStyle>
            <a:lvl1pPr algn="l">
              <a:defRPr b="1" sz="3200">
                <a:latin typeface="Times New Roman"/>
                <a:ea typeface="Times New Roman"/>
                <a:cs typeface="Times New Roman"/>
                <a:sym typeface="Times New Roman"/>
              </a:defRPr>
            </a:lvl1pPr>
          </a:lstStyle>
          <a:p>
            <a:pPr rtl="0">
              <a:defRPr/>
            </a:pPr>
            <a:r>
              <a:t>المشاركه</a:t>
            </a:r>
          </a:p>
        </p:txBody>
      </p:sp>
      <p:sp>
        <p:nvSpPr>
          <p:cNvPr id="68" name="التعاون"/>
          <p:cNvSpPr/>
          <p:nvPr/>
        </p:nvSpPr>
        <p:spPr>
          <a:xfrm>
            <a:off x="2252119" y="5962560"/>
            <a:ext cx="1517651" cy="625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4" y="0"/>
                </a:moveTo>
                <a:cubicBezTo>
                  <a:pt x="405" y="0"/>
                  <a:pt x="0" y="982"/>
                  <a:pt x="0" y="2193"/>
                </a:cubicBezTo>
                <a:lnTo>
                  <a:pt x="0" y="19407"/>
                </a:lnTo>
                <a:cubicBezTo>
                  <a:pt x="0" y="20618"/>
                  <a:pt x="405" y="21600"/>
                  <a:pt x="904" y="21600"/>
                </a:cubicBezTo>
                <a:lnTo>
                  <a:pt x="16240" y="21600"/>
                </a:lnTo>
                <a:cubicBezTo>
                  <a:pt x="16525" y="21600"/>
                  <a:pt x="16769" y="21264"/>
                  <a:pt x="16934" y="20764"/>
                </a:cubicBezTo>
                <a:lnTo>
                  <a:pt x="21600" y="17708"/>
                </a:lnTo>
                <a:lnTo>
                  <a:pt x="17143" y="14788"/>
                </a:lnTo>
                <a:lnTo>
                  <a:pt x="17143" y="2193"/>
                </a:lnTo>
                <a:cubicBezTo>
                  <a:pt x="17143" y="982"/>
                  <a:pt x="16739" y="0"/>
                  <a:pt x="16240" y="0"/>
                </a:cubicBezTo>
                <a:lnTo>
                  <a:pt x="904" y="0"/>
                </a:lnTo>
                <a:close/>
              </a:path>
            </a:pathLst>
          </a:custGeom>
          <a:solidFill>
            <a:schemeClr val="accent3">
              <a:lumOff val="22941"/>
            </a:schemeClr>
          </a:solidFill>
          <a:ln w="38100">
            <a:solidFill>
              <a:srgbClr val="000000"/>
            </a:solidFill>
            <a:miter lim="400000"/>
          </a:ln>
          <a:effectLst>
            <a:outerShdw sx="100000" sy="100000" kx="0" ky="0" algn="b" rotWithShape="0" blurRad="50800" dist="50800" dir="13500000">
              <a:srgbClr val="808080">
                <a:alpha val="50000"/>
              </a:srgbClr>
            </a:outerShdw>
          </a:effectLst>
          <a:extLst>
            <a:ext uri="{C572A759-6A51-4108-AA02-DFA0A04FC94B}">
              <ma14:wrappingTextBoxFlag xmlns:ma14="http://schemas.microsoft.com/office/mac/drawingml/2011/main" val="1"/>
            </a:ext>
          </a:extLst>
        </p:spPr>
        <p:txBody>
          <a:bodyPr lIns="45719" rIns="45719"/>
          <a:lstStyle>
            <a:lvl1pPr algn="l">
              <a:defRPr b="1" sz="3200">
                <a:latin typeface="Times New Roman"/>
                <a:ea typeface="Times New Roman"/>
                <a:cs typeface="Times New Roman"/>
                <a:sym typeface="Times New Roman"/>
              </a:defRPr>
            </a:lvl1pPr>
          </a:lstStyle>
          <a:p>
            <a:pPr rtl="0">
              <a:defRPr/>
            </a:pPr>
            <a:r>
              <a:t>التعاون</a:t>
            </a:r>
          </a:p>
        </p:txBody>
      </p:sp>
      <p:sp>
        <p:nvSpPr>
          <p:cNvPr id="69" name="الاستئذانن"/>
          <p:cNvSpPr/>
          <p:nvPr/>
        </p:nvSpPr>
        <p:spPr>
          <a:xfrm>
            <a:off x="7609895" y="3725805"/>
            <a:ext cx="1363663" cy="625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29" y="0"/>
                </a:moveTo>
                <a:cubicBezTo>
                  <a:pt x="4474" y="0"/>
                  <a:pt x="4023" y="982"/>
                  <a:pt x="4023" y="2193"/>
                </a:cubicBezTo>
                <a:lnTo>
                  <a:pt x="4023" y="13925"/>
                </a:lnTo>
                <a:lnTo>
                  <a:pt x="0" y="17146"/>
                </a:lnTo>
                <a:lnTo>
                  <a:pt x="4168" y="20462"/>
                </a:lnTo>
                <a:cubicBezTo>
                  <a:pt x="4340" y="21132"/>
                  <a:pt x="4652" y="21600"/>
                  <a:pt x="5029" y="21600"/>
                </a:cubicBezTo>
                <a:lnTo>
                  <a:pt x="20594" y="21600"/>
                </a:lnTo>
                <a:cubicBezTo>
                  <a:pt x="21150" y="21600"/>
                  <a:pt x="21600" y="20618"/>
                  <a:pt x="21600" y="19407"/>
                </a:cubicBezTo>
                <a:lnTo>
                  <a:pt x="21600" y="2193"/>
                </a:lnTo>
                <a:cubicBezTo>
                  <a:pt x="21600" y="982"/>
                  <a:pt x="21150" y="0"/>
                  <a:pt x="20594" y="0"/>
                </a:cubicBezTo>
                <a:lnTo>
                  <a:pt x="5029" y="0"/>
                </a:lnTo>
                <a:close/>
              </a:path>
            </a:pathLst>
          </a:custGeom>
          <a:solidFill>
            <a:schemeClr val="accent3">
              <a:lumOff val="22941"/>
            </a:schemeClr>
          </a:solidFill>
          <a:ln w="38100">
            <a:solidFill>
              <a:srgbClr val="000000"/>
            </a:solidFill>
            <a:miter lim="400000"/>
          </a:ln>
          <a:effectLst>
            <a:outerShdw sx="100000" sy="100000" kx="0" ky="0" algn="b" rotWithShape="0" blurRad="50800" dist="50800" dir="13500000">
              <a:srgbClr val="808080">
                <a:alpha val="50000"/>
              </a:srgbClr>
            </a:outerShdw>
          </a:effectLst>
          <a:extLst>
            <a:ext uri="{C572A759-6A51-4108-AA02-DFA0A04FC94B}">
              <ma14:wrappingTextBoxFlag xmlns:ma14="http://schemas.microsoft.com/office/mac/drawingml/2011/main" val="1"/>
            </a:ext>
          </a:extLst>
        </p:spPr>
        <p:txBody>
          <a:bodyPr lIns="45719" rIns="45719"/>
          <a:lstStyle/>
          <a:p>
            <a:pPr algn="l" rtl="0">
              <a:defRPr b="1" sz="3200">
                <a:latin typeface="Times New Roman"/>
                <a:ea typeface="Times New Roman"/>
                <a:cs typeface="Times New Roman"/>
                <a:sym typeface="Times New Roman"/>
              </a:defRPr>
            </a:pPr>
            <a:r>
              <a:rPr sz="2200"/>
              <a:t>الاستئذا</a:t>
            </a:r>
            <a:r>
              <a:rPr sz="2600"/>
              <a:t>ن</a:t>
            </a:r>
            <a:r>
              <a:t>ن</a:t>
            </a:r>
          </a:p>
        </p:txBody>
      </p:sp>
      <p:sp>
        <p:nvSpPr>
          <p:cNvPr id="70" name="الالتزام…"/>
          <p:cNvSpPr/>
          <p:nvPr/>
        </p:nvSpPr>
        <p:spPr>
          <a:xfrm>
            <a:off x="7382972" y="4814377"/>
            <a:ext cx="1748632" cy="840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25" y="0"/>
                </a:moveTo>
                <a:cubicBezTo>
                  <a:pt x="6592" y="0"/>
                  <a:pt x="6241" y="731"/>
                  <a:pt x="6241" y="1632"/>
                </a:cubicBezTo>
                <a:lnTo>
                  <a:pt x="6241" y="15733"/>
                </a:lnTo>
                <a:lnTo>
                  <a:pt x="0" y="18345"/>
                </a:lnTo>
                <a:lnTo>
                  <a:pt x="6442" y="21029"/>
                </a:lnTo>
                <a:cubicBezTo>
                  <a:pt x="6586" y="21371"/>
                  <a:pt x="6789" y="21600"/>
                  <a:pt x="7025" y="21600"/>
                </a:cubicBezTo>
                <a:lnTo>
                  <a:pt x="20816" y="21600"/>
                </a:lnTo>
                <a:cubicBezTo>
                  <a:pt x="21249" y="21600"/>
                  <a:pt x="21600" y="20869"/>
                  <a:pt x="21600" y="19968"/>
                </a:cubicBezTo>
                <a:lnTo>
                  <a:pt x="21600" y="1632"/>
                </a:lnTo>
                <a:cubicBezTo>
                  <a:pt x="21600" y="731"/>
                  <a:pt x="21249" y="0"/>
                  <a:pt x="20816" y="0"/>
                </a:cubicBezTo>
                <a:lnTo>
                  <a:pt x="7025" y="0"/>
                </a:lnTo>
                <a:close/>
              </a:path>
            </a:pathLst>
          </a:custGeom>
          <a:solidFill>
            <a:schemeClr val="accent3">
              <a:lumOff val="22941"/>
            </a:schemeClr>
          </a:solidFill>
          <a:ln w="38100">
            <a:solidFill>
              <a:srgbClr val="000000"/>
            </a:solidFill>
            <a:miter lim="400000"/>
          </a:ln>
          <a:effectLst>
            <a:outerShdw sx="100000" sy="100000" kx="0" ky="0" algn="b" rotWithShape="0" blurRad="50800" dist="50800" dir="13500000">
              <a:srgbClr val="808080">
                <a:alpha val="50000"/>
              </a:srgbClr>
            </a:outerShdw>
          </a:effectLst>
          <a:extLst>
            <a:ext uri="{C572A759-6A51-4108-AA02-DFA0A04FC94B}">
              <ma14:wrappingTextBoxFlag xmlns:ma14="http://schemas.microsoft.com/office/mac/drawingml/2011/main" val="1"/>
            </a:ext>
          </a:extLst>
        </p:spPr>
        <p:txBody>
          <a:bodyPr lIns="45719" rIns="45719"/>
          <a:lstStyle/>
          <a:p>
            <a:pPr algn="l" rtl="0">
              <a:defRPr b="1" sz="2000">
                <a:latin typeface="Times New Roman"/>
                <a:ea typeface="Times New Roman"/>
                <a:cs typeface="Times New Roman"/>
                <a:sym typeface="Times New Roman"/>
              </a:defRPr>
            </a:pPr>
            <a:r>
              <a:t>الالتزام </a:t>
            </a:r>
          </a:p>
          <a:p>
            <a:pPr algn="l" rtl="0">
              <a:defRPr b="1" sz="2000">
                <a:latin typeface="Times New Roman"/>
                <a:ea typeface="Times New Roman"/>
                <a:cs typeface="Times New Roman"/>
                <a:sym typeface="Times New Roman"/>
              </a:defRPr>
            </a:pPr>
            <a:r>
              <a:t>بالوقت</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المعالم الرئيسيه لتعريف البدعه في الشرع"/>
          <p:cNvSpPr/>
          <p:nvPr/>
        </p:nvSpPr>
        <p:spPr>
          <a:xfrm>
            <a:off x="1313011" y="965200"/>
            <a:ext cx="6517978" cy="1792536"/>
          </a:xfrm>
          <a:prstGeom prst="rect">
            <a:avLst/>
          </a:prstGeom>
          <a:solidFill>
            <a:srgbClr val="FFFC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b="1" sz="4500"/>
            </a:lvl1pPr>
          </a:lstStyle>
          <a:p>
            <a:pPr rtl="0">
              <a:defRPr/>
            </a:pPr>
            <a:r>
              <a:t>المعالم الرئيسيه لتعريف البدعه في الشرع</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2"/>
                                        </p:tgtEl>
                                        <p:attrNameLst>
                                          <p:attrName>style.visibility</p:attrName>
                                        </p:attrNameLst>
                                      </p:cBhvr>
                                      <p:to>
                                        <p:strVal val="visible"/>
                                      </p:to>
                                    </p:set>
                                    <p:anim calcmode="lin" valueType="num">
                                      <p:cBhvr>
                                        <p:cTn id="7" dur="1000" fill="hold"/>
                                        <p:tgtEl>
                                          <p:spTgt spid="102"/>
                                        </p:tgtEl>
                                        <p:attrNameLst>
                                          <p:attrName>ppt_x</p:attrName>
                                        </p:attrNameLst>
                                      </p:cBhvr>
                                      <p:tavLst>
                                        <p:tav tm="0">
                                          <p:val>
                                            <p:strVal val="1+#ppt_w/2"/>
                                          </p:val>
                                        </p:tav>
                                        <p:tav tm="100000">
                                          <p:val>
                                            <p:strVal val="#ppt_x"/>
                                          </p:val>
                                        </p:tav>
                                      </p:tavLst>
                                    </p:anim>
                                    <p:anim calcmode="lin" valueType="num">
                                      <p:cBhvr>
                                        <p:cTn id="8" dur="10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١- ماأحدث في أمور الدنيا كالصناعات والآلا ت فالأصل أنها مباحه . إلا إن تضمنت محرما فيكون التحريم لما تضمنته لالكونهامخترعات دنيويه ."/>
          <p:cNvSpPr txBox="1"/>
          <p:nvPr/>
        </p:nvSpPr>
        <p:spPr>
          <a:xfrm>
            <a:off x="607780" y="1147163"/>
            <a:ext cx="8137990" cy="1906835"/>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lgn="just" rtl="0">
              <a:defRPr b="1" i="1" sz="2600"/>
            </a:pPr>
            <a:r>
              <a:t>١</a:t>
            </a:r>
            <a:r>
              <a:rPr sz="3300"/>
              <a:t>- ماأحدث في أمور الدنيا كالصناعات والآلا ت فالأصل أنها مباحه . إلا إن تضمنت محرما فيكون التحريم لما تضمنته لالكونهامخترعات دنيويه .</a:t>
            </a:r>
          </a:p>
        </p:txBody>
      </p:sp>
      <p:pic>
        <p:nvPicPr>
          <p:cNvPr id="105" name="Unknown.jpeg" descr="Unknown.jpeg"/>
          <p:cNvPicPr>
            <a:picLocks noChangeAspect="1"/>
          </p:cNvPicPr>
          <p:nvPr/>
        </p:nvPicPr>
        <p:blipFill>
          <a:blip r:embed="rId2">
            <a:extLst/>
          </a:blip>
          <a:stretch>
            <a:fillRect/>
          </a:stretch>
        </p:blipFill>
        <p:spPr>
          <a:xfrm>
            <a:off x="5805516" y="3472814"/>
            <a:ext cx="2857501" cy="2857501"/>
          </a:xfrm>
          <a:prstGeom prst="rect">
            <a:avLst/>
          </a:prstGeom>
          <a:ln w="50800">
            <a:solidFill>
              <a:srgbClr val="000000"/>
            </a:solidFill>
            <a:miter lim="400000"/>
          </a:ln>
        </p:spPr>
      </p:pic>
      <p:pic>
        <p:nvPicPr>
          <p:cNvPr id="106" name="Unknown.jpeg" descr="Unknown.jpeg"/>
          <p:cNvPicPr>
            <a:picLocks noChangeAspect="1"/>
          </p:cNvPicPr>
          <p:nvPr/>
        </p:nvPicPr>
        <p:blipFill>
          <a:blip r:embed="rId3">
            <a:extLst/>
          </a:blip>
          <a:stretch>
            <a:fillRect/>
          </a:stretch>
        </p:blipFill>
        <p:spPr>
          <a:xfrm>
            <a:off x="1102338" y="3708074"/>
            <a:ext cx="3683001" cy="2209801"/>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4"/>
                                        </p:tgtEl>
                                        <p:attrNameLst>
                                          <p:attrName>style.visibility</p:attrName>
                                        </p:attrNameLst>
                                      </p:cBhvr>
                                      <p:to>
                                        <p:strVal val="visible"/>
                                      </p:to>
                                    </p:set>
                                    <p:anim calcmode="lin" valueType="num">
                                      <p:cBhvr>
                                        <p:cTn id="7" dur="1000" fill="hold"/>
                                        <p:tgtEl>
                                          <p:spTgt spid="104"/>
                                        </p:tgtEl>
                                        <p:attrNameLst>
                                          <p:attrName>ppt_x</p:attrName>
                                        </p:attrNameLst>
                                      </p:cBhvr>
                                      <p:tavLst>
                                        <p:tav tm="0">
                                          <p:val>
                                            <p:strVal val="1+#ppt_w/2"/>
                                          </p:val>
                                        </p:tav>
                                        <p:tav tm="100000">
                                          <p:val>
                                            <p:strVal val="#ppt_x"/>
                                          </p:val>
                                        </p:tav>
                                      </p:tavLst>
                                    </p:anim>
                                    <p:anim calcmode="lin" valueType="num">
                                      <p:cBhvr>
                                        <p:cTn id="8" dur="10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Unknown.jpeg" descr="Unknown.jpeg"/>
          <p:cNvPicPr>
            <a:picLocks noChangeAspect="1"/>
          </p:cNvPicPr>
          <p:nvPr/>
        </p:nvPicPr>
        <p:blipFill>
          <a:blip r:embed="rId2">
            <a:extLst/>
          </a:blip>
          <a:stretch>
            <a:fillRect/>
          </a:stretch>
        </p:blipFill>
        <p:spPr>
          <a:xfrm>
            <a:off x="1562349" y="3020829"/>
            <a:ext cx="2857501" cy="2857501"/>
          </a:xfrm>
          <a:prstGeom prst="rect">
            <a:avLst/>
          </a:prstGeom>
          <a:ln w="50800">
            <a:solidFill>
              <a:srgbClr val="000000"/>
            </a:solidFill>
            <a:miter lim="400000"/>
          </a:ln>
        </p:spPr>
      </p:pic>
      <p:pic>
        <p:nvPicPr>
          <p:cNvPr id="109" name="Unknown.jpeg" descr="Unknown.jpeg"/>
          <p:cNvPicPr>
            <a:picLocks noChangeAspect="1"/>
          </p:cNvPicPr>
          <p:nvPr/>
        </p:nvPicPr>
        <p:blipFill>
          <a:blip r:embed="rId3">
            <a:extLst/>
          </a:blip>
          <a:stretch>
            <a:fillRect/>
          </a:stretch>
        </p:blipFill>
        <p:spPr>
          <a:xfrm>
            <a:off x="5261474" y="3020829"/>
            <a:ext cx="2857501" cy="2857501"/>
          </a:xfrm>
          <a:prstGeom prst="rect">
            <a:avLst/>
          </a:prstGeom>
          <a:ln w="50800">
            <a:solidFill>
              <a:srgbClr val="000000"/>
            </a:solidFill>
            <a:miter lim="400000"/>
          </a:ln>
        </p:spPr>
      </p:pic>
      <p:sp>
        <p:nvSpPr>
          <p:cNvPr id="110" name="مستطيل"/>
          <p:cNvSpPr/>
          <p:nvPr/>
        </p:nvSpPr>
        <p:spPr>
          <a:xfrm>
            <a:off x="1319447" y="354271"/>
            <a:ext cx="6853060" cy="2043178"/>
          </a:xfrm>
          <a:prstGeom prst="rect">
            <a:avLst/>
          </a:prstGeom>
          <a:solidFill>
            <a:srgbClr val="FFFFFF"/>
          </a:solidFill>
          <a:ln w="25400">
            <a:solidFill>
              <a:schemeClr val="accent1"/>
            </a:solidFill>
          </a:ln>
        </p:spPr>
        <p:txBody>
          <a:bodyPr lIns="45719" rIns="45719"/>
          <a:lstStyle/>
          <a:p>
            <a:pPr/>
          </a:p>
        </p:txBody>
      </p:sp>
      <p:sp>
        <p:nvSpPr>
          <p:cNvPr id="111" name="اذاتضمنت محرما فيكون التحريم لما تضمنته لالكونهامخترعات دنيويه ."/>
          <p:cNvSpPr txBox="1"/>
          <p:nvPr/>
        </p:nvSpPr>
        <p:spPr>
          <a:xfrm>
            <a:off x="1943610" y="371421"/>
            <a:ext cx="5604734" cy="1992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i="1" sz="3600"/>
            </a:lvl1pPr>
          </a:lstStyle>
          <a:p>
            <a:pPr rtl="0">
              <a:defRPr/>
            </a:pPr>
            <a:r>
              <a:t>اذاتضمنت محرما فيكون التحريم لما تضمنته لالكونهامخترعات دنيويه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8"/>
                                        </p:tgtEl>
                                        <p:attrNameLst>
                                          <p:attrName>style.visibility</p:attrName>
                                        </p:attrNameLst>
                                      </p:cBhvr>
                                      <p:to>
                                        <p:strVal val="visible"/>
                                      </p:to>
                                    </p:set>
                                    <p:anim calcmode="lin" valueType="num">
                                      <p:cBhvr>
                                        <p:cTn id="7" dur="1000" fill="hold"/>
                                        <p:tgtEl>
                                          <p:spTgt spid="108"/>
                                        </p:tgtEl>
                                        <p:attrNameLst>
                                          <p:attrName>ppt_x</p:attrName>
                                        </p:attrNameLst>
                                      </p:cBhvr>
                                      <p:tavLst>
                                        <p:tav tm="0">
                                          <p:val>
                                            <p:strVal val="1+#ppt_w/2"/>
                                          </p:val>
                                        </p:tav>
                                        <p:tav tm="100000">
                                          <p:val>
                                            <p:strVal val="#ppt_x"/>
                                          </p:val>
                                        </p:tav>
                                      </p:tavLst>
                                    </p:anim>
                                    <p:anim calcmode="lin" valueType="num">
                                      <p:cBhvr>
                                        <p:cTn id="8" dur="10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09"/>
                                        </p:tgtEl>
                                        <p:attrNameLst>
                                          <p:attrName>style.visibility</p:attrName>
                                        </p:attrNameLst>
                                      </p:cBhvr>
                                      <p:to>
                                        <p:strVal val="visible"/>
                                      </p:to>
                                    </p:set>
                                    <p:anim calcmode="lin" valueType="num">
                                      <p:cBhvr>
                                        <p:cTn id="13" dur="1000" fill="hold"/>
                                        <p:tgtEl>
                                          <p:spTgt spid="109"/>
                                        </p:tgtEl>
                                        <p:attrNameLst>
                                          <p:attrName>ppt_x</p:attrName>
                                        </p:attrNameLst>
                                      </p:cBhvr>
                                      <p:tavLst>
                                        <p:tav tm="0">
                                          <p:val>
                                            <p:strVal val="1+#ppt_w/2"/>
                                          </p:val>
                                        </p:tav>
                                        <p:tav tm="100000">
                                          <p:val>
                                            <p:strVal val="#ppt_x"/>
                                          </p:val>
                                        </p:tav>
                                      </p:tavLst>
                                    </p:anim>
                                    <p:anim calcmode="lin" valueType="num">
                                      <p:cBhvr>
                                        <p:cTn id="14"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10"/>
                                        </p:tgtEl>
                                        <p:attrNameLst>
                                          <p:attrName>style.visibility</p:attrName>
                                        </p:attrNameLst>
                                      </p:cBhvr>
                                      <p:to>
                                        <p:strVal val="visible"/>
                                      </p:to>
                                    </p:set>
                                    <p:anim calcmode="lin" valueType="num">
                                      <p:cBhvr>
                                        <p:cTn id="19" dur="1000" fill="hold"/>
                                        <p:tgtEl>
                                          <p:spTgt spid="110"/>
                                        </p:tgtEl>
                                        <p:attrNameLst>
                                          <p:attrName>ppt_x</p:attrName>
                                        </p:attrNameLst>
                                      </p:cBhvr>
                                      <p:tavLst>
                                        <p:tav tm="0">
                                          <p:val>
                                            <p:strVal val="#ppt_x"/>
                                          </p:val>
                                        </p:tav>
                                        <p:tav tm="100000">
                                          <p:val>
                                            <p:strVal val="#ppt_x"/>
                                          </p:val>
                                        </p:tav>
                                      </p:tavLst>
                                    </p:anim>
                                    <p:anim calcmode="lin" valueType="num">
                                      <p:cBhvr>
                                        <p:cTn id="20" dur="1000" fill="hold"/>
                                        <p:tgtEl>
                                          <p:spTgt spid="1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111"/>
                                        </p:tgtEl>
                                        <p:attrNameLst>
                                          <p:attrName>style.visibility</p:attrName>
                                        </p:attrNameLst>
                                      </p:cBhvr>
                                      <p:to>
                                        <p:strVal val="visible"/>
                                      </p:to>
                                    </p:set>
                                    <p:anim calcmode="lin" valueType="num">
                                      <p:cBhvr>
                                        <p:cTn id="25" dur="1000" fill="hold"/>
                                        <p:tgtEl>
                                          <p:spTgt spid="111"/>
                                        </p:tgtEl>
                                        <p:attrNameLst>
                                          <p:attrName>ppt_x</p:attrName>
                                        </p:attrNameLst>
                                      </p:cBhvr>
                                      <p:tavLst>
                                        <p:tav tm="0">
                                          <p:val>
                                            <p:strVal val="#ppt_x"/>
                                          </p:val>
                                        </p:tav>
                                        <p:tav tm="100000">
                                          <p:val>
                                            <p:strVal val="#ppt_x"/>
                                          </p:val>
                                        </p:tav>
                                      </p:tavLst>
                                    </p:anim>
                                    <p:anim calcmode="lin" valueType="num">
                                      <p:cBhvr>
                                        <p:cTn id="26" dur="10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 grpId="2"/>
      <p:bldP build="whole" bldLvl="1" animBg="1" rev="0" advAuto="0" spid="108" grpId="1"/>
      <p:bldP build="whole" bldLvl="1" animBg="1" rev="0" advAuto="0" spid="110" grpId="3"/>
      <p:bldP build="whole" bldLvl="1" animBg="1" rev="0" advAuto="0" spid="111"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٢- أن البدعه ليس لها أصل في الشرع يدل عليها ، أما جمع المصحف في عهد أبو بكر رضي الله عنه فهذا الجمع له أصل من الكتاب والسنه فاسم الكتاب يشير الى أنه سيكون مجموعا. وأمر النبي صلى الله عليه وسلم بكتابة الآيات في عهده"/>
          <p:cNvSpPr txBox="1"/>
          <p:nvPr/>
        </p:nvSpPr>
        <p:spPr>
          <a:xfrm>
            <a:off x="866969" y="285060"/>
            <a:ext cx="7924412" cy="285421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nchor="ctr"/>
          <a:lstStyle>
            <a:lvl1pPr algn="ctr">
              <a:defRPr b="1" i="1" sz="2600"/>
            </a:lvl1pPr>
          </a:lstStyle>
          <a:p>
            <a:pPr rtl="0">
              <a:defRPr/>
            </a:pPr>
            <a:r>
              <a:t>٢- أن البدعه ليس لها أصل في الشرع يدل عليها ، أما جمع المصحف في عهد أبو بكر رضي الله عنه فهذا الجمع له أصل من الكتاب والسنه فاسم الكتاب يشير الى أنه سيكون مجموعا. وأمر النبي صلى الله عليه وسلم بكتابة الآيات في عهده</a:t>
            </a:r>
          </a:p>
        </p:txBody>
      </p:sp>
      <p:pic>
        <p:nvPicPr>
          <p:cNvPr id="114" name="Unknown.jpeg" descr="Unknown.jpeg"/>
          <p:cNvPicPr>
            <a:picLocks noChangeAspect="1"/>
          </p:cNvPicPr>
          <p:nvPr/>
        </p:nvPicPr>
        <p:blipFill>
          <a:blip r:embed="rId2">
            <a:extLst/>
          </a:blip>
          <a:stretch>
            <a:fillRect/>
          </a:stretch>
        </p:blipFill>
        <p:spPr>
          <a:xfrm>
            <a:off x="5348602" y="4171730"/>
            <a:ext cx="3572498" cy="1698581"/>
          </a:xfrm>
          <a:prstGeom prst="rect">
            <a:avLst/>
          </a:prstGeom>
          <a:ln w="50800">
            <a:solidFill>
              <a:srgbClr val="000000"/>
            </a:solidFill>
            <a:miter lim="400000"/>
          </a:ln>
        </p:spPr>
      </p:pic>
      <p:pic>
        <p:nvPicPr>
          <p:cNvPr id="115" name="Unknown.jpeg" descr="Unknown.jpeg"/>
          <p:cNvPicPr>
            <a:picLocks noChangeAspect="1"/>
          </p:cNvPicPr>
          <p:nvPr/>
        </p:nvPicPr>
        <p:blipFill>
          <a:blip r:embed="rId3">
            <a:extLst/>
          </a:blip>
          <a:stretch>
            <a:fillRect/>
          </a:stretch>
        </p:blipFill>
        <p:spPr>
          <a:xfrm>
            <a:off x="722150" y="3388855"/>
            <a:ext cx="4074548" cy="3145552"/>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13"/>
                                        </p:tgtEl>
                                        <p:attrNameLst>
                                          <p:attrName>style.visibility</p:attrName>
                                        </p:attrNameLst>
                                      </p:cBhvr>
                                      <p:to>
                                        <p:strVal val="visible"/>
                                      </p:to>
                                    </p:set>
                                    <p:anim calcmode="lin" valueType="num">
                                      <p:cBhvr>
                                        <p:cTn id="7" dur="1000" fill="hold"/>
                                        <p:tgtEl>
                                          <p:spTgt spid="113"/>
                                        </p:tgtEl>
                                        <p:attrNameLst>
                                          <p:attrName>ppt_x</p:attrName>
                                        </p:attrNameLst>
                                      </p:cBhvr>
                                      <p:tavLst>
                                        <p:tav tm="0">
                                          <p:val>
                                            <p:strVal val="1+#ppt_w/2"/>
                                          </p:val>
                                        </p:tav>
                                        <p:tav tm="100000">
                                          <p:val>
                                            <p:strVal val="#ppt_x"/>
                                          </p:val>
                                        </p:tav>
                                      </p:tavLst>
                                    </p:anim>
                                    <p:anim calcmode="lin" valueType="num">
                                      <p:cBhvr>
                                        <p:cTn id="8"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٣- أن البدع في الدين كلها مذمومه فلاتوجد بدعه حسنه لأن البدع مصادمه للشريعهمضاده لها فهي مذمومه قال الرسول صلى الله عليه وسلم ( كل بدعه ضلاله )"/>
          <p:cNvSpPr txBox="1"/>
          <p:nvPr/>
        </p:nvSpPr>
        <p:spPr>
          <a:xfrm>
            <a:off x="543789" y="2837243"/>
            <a:ext cx="8328084" cy="3791230"/>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nchor="ctr"/>
          <a:lstStyle>
            <a:lvl1pPr algn="just">
              <a:defRPr b="1" i="1" sz="3300"/>
            </a:lvl1pPr>
          </a:lstStyle>
          <a:p>
            <a:pPr rtl="0">
              <a:defRPr/>
            </a:pPr>
            <a:r>
              <a:t>٣- أن البدع في الدين كلها مذمومه فلاتوجد بدعه حسنه لأن البدع مصادمه للشريعهمضاده لها فهي مذمومه قال الرسول صلى الله عليه وسلم ( كل بدعه ضلاله )</a:t>
            </a:r>
          </a:p>
        </p:txBody>
      </p:sp>
      <p:pic>
        <p:nvPicPr>
          <p:cNvPr id="118" name="94675.jpg" descr="94675.jpg"/>
          <p:cNvPicPr>
            <a:picLocks noChangeAspect="1"/>
          </p:cNvPicPr>
          <p:nvPr/>
        </p:nvPicPr>
        <p:blipFill>
          <a:blip r:embed="rId2">
            <a:extLst/>
          </a:blip>
          <a:srcRect l="0" t="12057" r="0" b="47694"/>
          <a:stretch>
            <a:fillRect/>
          </a:stretch>
        </p:blipFill>
        <p:spPr>
          <a:xfrm>
            <a:off x="2269430" y="392004"/>
            <a:ext cx="4876907" cy="1962856"/>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ppt_x</p:attrName>
                                        </p:attrNameLst>
                                      </p:cBhvr>
                                      <p:tavLst>
                                        <p:tav tm="0">
                                          <p:val>
                                            <p:strVal val="#ppt_x"/>
                                          </p:val>
                                        </p:tav>
                                        <p:tav tm="100000">
                                          <p:val>
                                            <p:strVal val="#ppt_x"/>
                                          </p:val>
                                        </p:tav>
                                      </p:tavLst>
                                    </p:anim>
                                    <p:anim calcmode="lin" valueType="num">
                                      <p:cBhvr>
                                        <p:cTn id="8" dur="10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18"/>
                                        </p:tgtEl>
                                        <p:attrNameLst>
                                          <p:attrName>style.visibility</p:attrName>
                                        </p:attrNameLst>
                                      </p:cBhvr>
                                      <p:to>
                                        <p:strVal val="visible"/>
                                      </p:to>
                                    </p:set>
                                    <p:anim calcmode="lin" valueType="num">
                                      <p:cBhvr>
                                        <p:cTn id="13" dur="1000" fill="hold"/>
                                        <p:tgtEl>
                                          <p:spTgt spid="118"/>
                                        </p:tgtEl>
                                        <p:attrNameLst>
                                          <p:attrName>ppt_x</p:attrName>
                                        </p:attrNameLst>
                                      </p:cBhvr>
                                      <p:tavLst>
                                        <p:tav tm="0">
                                          <p:val>
                                            <p:strVal val="#ppt_x"/>
                                          </p:val>
                                        </p:tav>
                                        <p:tav tm="100000">
                                          <p:val>
                                            <p:strVal val="#ppt_x"/>
                                          </p:val>
                                        </p:tav>
                                      </p:tavLst>
                                    </p:anim>
                                    <p:anim calcmode="lin" valueType="num">
                                      <p:cBhvr>
                                        <p:cTn id="14" dur="1000" fill="hold"/>
                                        <p:tgtEl>
                                          <p:spTgt spid="1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2"/>
      <p:bldP build="whole" bldLvl="1" animBg="1" rev="0" advAuto="0" spid="11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sp>
        <p:nvSpPr>
          <p:cNvPr id="120" name="١- ماأحدث في أمور الدنيا كالصناعات والآلا ت فالأصل أنها مباحه . إلا إن تضمنت محرما فيكون التحريم لما تضمنته لالكونهامخترعات دنيويه ."/>
          <p:cNvSpPr txBox="1"/>
          <p:nvPr/>
        </p:nvSpPr>
        <p:spPr>
          <a:xfrm>
            <a:off x="6440491" y="1909163"/>
            <a:ext cx="2503667" cy="4815598"/>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lvl1pPr algn="just">
              <a:defRPr b="1" i="1" sz="2600"/>
            </a:lvl1pPr>
          </a:lstStyle>
          <a:p>
            <a:pPr rtl="0">
              <a:defRPr/>
            </a:pPr>
            <a:r>
              <a:t>١- ماأحدث في أمور الدنيا كالصناعات والآلا ت فالأصل أنها مباحه . إلا إن تضمنت محرما فيكون التحريم لما تضمنته لالكونهامخترعات دنيويه .</a:t>
            </a:r>
          </a:p>
        </p:txBody>
      </p:sp>
      <p:sp>
        <p:nvSpPr>
          <p:cNvPr id="121" name="٣- أن البدع في الدين كلها مذمومه فلاتوجد بدعه حسنه لأن البدع مصادمه للشريعهمضاده لها فهي مذمومه قال الرسول صلى الله عليه وسلم ( كل بدعه ضلاله )"/>
          <p:cNvSpPr txBox="1"/>
          <p:nvPr/>
        </p:nvSpPr>
        <p:spPr>
          <a:xfrm>
            <a:off x="543789" y="1927144"/>
            <a:ext cx="2625138" cy="470132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nchor="ctr"/>
          <a:lstStyle>
            <a:lvl1pPr algn="just">
              <a:defRPr b="1" i="1" sz="2400"/>
            </a:lvl1pPr>
          </a:lstStyle>
          <a:p>
            <a:pPr rtl="0">
              <a:defRPr/>
            </a:pPr>
            <a:r>
              <a:t>٣- أن البدع في الدين كلها مذمومه فلاتوجد بدعه حسنه لأن البدع مصادمه للشريعهمضاده لها فهي مذمومه قال الرسول صلى الله عليه وسلم ( كل بدعه ضلاله )</a:t>
            </a:r>
          </a:p>
        </p:txBody>
      </p:sp>
      <p:sp>
        <p:nvSpPr>
          <p:cNvPr id="122" name="المعالم الرئيسيه لتعريف البدعه في الشرع"/>
          <p:cNvSpPr/>
          <p:nvPr/>
        </p:nvSpPr>
        <p:spPr>
          <a:xfrm>
            <a:off x="1545720" y="635000"/>
            <a:ext cx="6517978" cy="825451"/>
          </a:xfrm>
          <a:prstGeom prst="rect">
            <a:avLst/>
          </a:prstGeom>
          <a:solidFill>
            <a:srgbClr val="FFFC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b="1" sz="2900"/>
            </a:lvl1pPr>
          </a:lstStyle>
          <a:p>
            <a:pPr rtl="0">
              <a:defRPr/>
            </a:pPr>
            <a:r>
              <a:t>المعالم الرئيسيه لتعريف البدعه في الشرع</a:t>
            </a:r>
          </a:p>
        </p:txBody>
      </p:sp>
      <p:sp>
        <p:nvSpPr>
          <p:cNvPr id="123" name="٢- أن البدعه ليس لها أصل في الشرع يدل عليها ، أما جمع المصحف في عهد أبو بكر رضي الله عنه فهذا الجمع له أصل من الكتاب والسنه فاسم الكتاب يشير الى أنه سيكون مجموعا. وأمر النبي صلى الله عليه وسلم بكتابة الآيات في عهده"/>
          <p:cNvSpPr txBox="1"/>
          <p:nvPr/>
        </p:nvSpPr>
        <p:spPr>
          <a:xfrm>
            <a:off x="3492140" y="1953685"/>
            <a:ext cx="2625138" cy="4726526"/>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nchor="ctr"/>
          <a:lstStyle>
            <a:lvl1pPr algn="just">
              <a:defRPr b="1" i="1" sz="2000"/>
            </a:lvl1pPr>
          </a:lstStyle>
          <a:p>
            <a:pPr rtl="0">
              <a:defRPr/>
            </a:pPr>
            <a:r>
              <a:t>٢- أن البدعه ليس لها أصل في الشرع يدل عليها ، أما جمع المصحف في عهد أبو بكر رضي الله عنه فهذا الجمع له أصل من الكتاب والسنه فاسم الكتاب يشير الى أنه سيكون مجموعا. وأمر النبي صلى الله عليه وسلم بكتابة الآيات في عهده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20"/>
                                        </p:tgtEl>
                                        <p:attrNameLst>
                                          <p:attrName>style.visibility</p:attrName>
                                        </p:attrNameLst>
                                      </p:cBhvr>
                                      <p:to>
                                        <p:strVal val="visible"/>
                                      </p:to>
                                    </p:set>
                                    <p:anim calcmode="lin" valueType="num">
                                      <p:cBhvr>
                                        <p:cTn id="7" dur="1000" fill="hold"/>
                                        <p:tgtEl>
                                          <p:spTgt spid="120"/>
                                        </p:tgtEl>
                                        <p:attrNameLst>
                                          <p:attrName>ppt_x</p:attrName>
                                        </p:attrNameLst>
                                      </p:cBhvr>
                                      <p:tavLst>
                                        <p:tav tm="0">
                                          <p:val>
                                            <p:strVal val="#ppt_x"/>
                                          </p:val>
                                        </p:tav>
                                        <p:tav tm="100000">
                                          <p:val>
                                            <p:strVal val="#ppt_x"/>
                                          </p:val>
                                        </p:tav>
                                      </p:tavLst>
                                    </p:anim>
                                    <p:anim calcmode="lin" valueType="num">
                                      <p:cBhvr>
                                        <p:cTn id="8" dur="1000" fill="hold"/>
                                        <p:tgtEl>
                                          <p:spTgt spid="1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21"/>
                                        </p:tgtEl>
                                        <p:attrNameLst>
                                          <p:attrName>style.visibility</p:attrName>
                                        </p:attrNameLst>
                                      </p:cBhvr>
                                      <p:to>
                                        <p:strVal val="visible"/>
                                      </p:to>
                                    </p:set>
                                    <p:anim calcmode="lin" valueType="num">
                                      <p:cBhvr>
                                        <p:cTn id="13" dur="1000" fill="hold"/>
                                        <p:tgtEl>
                                          <p:spTgt spid="121"/>
                                        </p:tgtEl>
                                        <p:attrNameLst>
                                          <p:attrName>ppt_x</p:attrName>
                                        </p:attrNameLst>
                                      </p:cBhvr>
                                      <p:tavLst>
                                        <p:tav tm="0">
                                          <p:val>
                                            <p:strVal val="#ppt_x"/>
                                          </p:val>
                                        </p:tav>
                                        <p:tav tm="100000">
                                          <p:val>
                                            <p:strVal val="#ppt_x"/>
                                          </p:val>
                                        </p:tav>
                                      </p:tavLst>
                                    </p:anim>
                                    <p:anim calcmode="lin" valueType="num">
                                      <p:cBhvr>
                                        <p:cTn id="14" dur="1000" fill="hold"/>
                                        <p:tgtEl>
                                          <p:spTgt spid="12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23"/>
                                        </p:tgtEl>
                                        <p:attrNameLst>
                                          <p:attrName>style.visibility</p:attrName>
                                        </p:attrNameLst>
                                      </p:cBhvr>
                                      <p:to>
                                        <p:strVal val="visible"/>
                                      </p:to>
                                    </p:set>
                                    <p:anim calcmode="lin" valueType="num">
                                      <p:cBhvr>
                                        <p:cTn id="19" dur="1000" fill="hold"/>
                                        <p:tgtEl>
                                          <p:spTgt spid="123"/>
                                        </p:tgtEl>
                                        <p:attrNameLst>
                                          <p:attrName>ppt_x</p:attrName>
                                        </p:attrNameLst>
                                      </p:cBhvr>
                                      <p:tavLst>
                                        <p:tav tm="0">
                                          <p:val>
                                            <p:strVal val="#ppt_x"/>
                                          </p:val>
                                        </p:tav>
                                        <p:tav tm="100000">
                                          <p:val>
                                            <p:strVal val="#ppt_x"/>
                                          </p:val>
                                        </p:tav>
                                      </p:tavLst>
                                    </p:anim>
                                    <p:anim calcmode="lin" valueType="num">
                                      <p:cBhvr>
                                        <p:cTn id="20" dur="100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22"/>
                                        </p:tgtEl>
                                        <p:attrNameLst>
                                          <p:attrName>style.visibility</p:attrName>
                                        </p:attrNameLst>
                                      </p:cBhvr>
                                      <p:to>
                                        <p:strVal val="visible"/>
                                      </p:to>
                                    </p:set>
                                    <p:anim calcmode="lin" valueType="num">
                                      <p:cBhvr>
                                        <p:cTn id="25" dur="1000" fill="hold"/>
                                        <p:tgtEl>
                                          <p:spTgt spid="122"/>
                                        </p:tgtEl>
                                        <p:attrNameLst>
                                          <p:attrName>ppt_x</p:attrName>
                                        </p:attrNameLst>
                                      </p:cBhvr>
                                      <p:tavLst>
                                        <p:tav tm="0">
                                          <p:val>
                                            <p:strVal val="1+#ppt_w/2"/>
                                          </p:val>
                                        </p:tav>
                                        <p:tav tm="100000">
                                          <p:val>
                                            <p:strVal val="#ppt_x"/>
                                          </p:val>
                                        </p:tav>
                                      </p:tavLst>
                                    </p:anim>
                                    <p:anim calcmode="lin" valueType="num">
                                      <p:cBhvr>
                                        <p:cTn id="26" dur="10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4"/>
      <p:bldP build="whole" bldLvl="1" animBg="1" rev="0" advAuto="0" spid="123" grpId="3"/>
      <p:bldP build="whole" bldLvl="1" animBg="1" rev="0" advAuto="0" spid="121" grpId="2"/>
      <p:bldP build="whole" bldLvl="1" animBg="1" rev="0" advAuto="0" spid="12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pic>
        <p:nvPicPr>
          <p:cNvPr id="125" name="image.png" descr="image.png"/>
          <p:cNvPicPr>
            <a:picLocks noChangeAspect="1"/>
          </p:cNvPicPr>
          <p:nvPr/>
        </p:nvPicPr>
        <p:blipFill>
          <a:blip r:embed="rId2">
            <a:extLst/>
          </a:blip>
          <a:stretch>
            <a:fillRect/>
          </a:stretch>
        </p:blipFill>
        <p:spPr>
          <a:xfrm>
            <a:off x="444500" y="596900"/>
            <a:ext cx="8034338" cy="9364663"/>
          </a:xfrm>
          <a:prstGeom prst="rect">
            <a:avLst/>
          </a:prstGeom>
          <a:ln w="12700">
            <a:miter lim="400000"/>
          </a:ln>
        </p:spPr>
      </p:pic>
      <p:pic>
        <p:nvPicPr>
          <p:cNvPr id="126" name="صورة" descr="صورة"/>
          <p:cNvPicPr>
            <a:picLocks noChangeAspect="1"/>
          </p:cNvPicPr>
          <p:nvPr/>
        </p:nvPicPr>
        <p:blipFill>
          <a:blip r:embed="rId3">
            <a:extLst/>
          </a:blip>
          <a:stretch>
            <a:fillRect/>
          </a:stretch>
        </p:blipFill>
        <p:spPr>
          <a:xfrm>
            <a:off x="0" y="857250"/>
            <a:ext cx="9144001" cy="5143500"/>
          </a:xfrm>
          <a:prstGeom prst="rect">
            <a:avLst/>
          </a:prstGeom>
          <a:ln w="12700">
            <a:miter lim="400000"/>
          </a:ln>
        </p:spPr>
      </p:pic>
      <p:sp>
        <p:nvSpPr>
          <p:cNvPr id="127" name="قارني أيتها المبدعه بين البدع في العادات والبدع في العبادات"/>
          <p:cNvSpPr/>
          <p:nvPr/>
        </p:nvSpPr>
        <p:spPr>
          <a:xfrm>
            <a:off x="5300629" y="1241489"/>
            <a:ext cx="3556690" cy="1179246"/>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b="1" sz="2200"/>
            </a:lvl1pPr>
          </a:lstStyle>
          <a:p>
            <a:pPr rtl="0">
              <a:defRPr/>
            </a:pPr>
            <a:r>
              <a:t>قارني أيتها المبدعه بين البدع في العادات والبدع في العبادات</a:t>
            </a:r>
          </a:p>
        </p:txBody>
      </p:sp>
    </p:spTree>
  </p:cSld>
  <p:clrMapOvr>
    <a:masterClrMapping/>
  </p:clrMapOvr>
  <mc:AlternateContent xmlns:mc="http://schemas.openxmlformats.org/markup-compatibility/2006">
    <mc:Choice xmlns:p14="http://schemas.microsoft.com/office/powerpoint/2010/main" Requires="p14">
      <p:transition spd="med" advClick="1" p14:dur="1000">
        <p:pull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fade" transition="in">
                                      <p:cBhvr>
                                        <p:cTn id="7"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أنواع البدع"/>
          <p:cNvSpPr/>
          <p:nvPr/>
        </p:nvSpPr>
        <p:spPr>
          <a:xfrm>
            <a:off x="1784455" y="692789"/>
            <a:ext cx="6236972" cy="2108987"/>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9300"/>
            </a:lvl1pPr>
          </a:lstStyle>
          <a:p>
            <a:pPr rtl="0">
              <a:defRPr/>
            </a:pPr>
            <a:r>
              <a:t>أنواع البدع</a:t>
            </a:r>
          </a:p>
        </p:txBody>
      </p:sp>
      <p:sp>
        <p:nvSpPr>
          <p:cNvPr id="130" name="البـــدع الاعتقـــاديه"/>
          <p:cNvSpPr/>
          <p:nvPr/>
        </p:nvSpPr>
        <p:spPr>
          <a:xfrm>
            <a:off x="5274387" y="3677816"/>
            <a:ext cx="3576736" cy="1830526"/>
          </a:xfrm>
          <a:prstGeom prst="roundRect">
            <a:avLst>
              <a:gd name="adj" fmla="val 10407"/>
            </a:avLst>
          </a:prstGeom>
          <a:solidFill>
            <a:srgbClr val="D4FB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4800"/>
            </a:lvl1pPr>
          </a:lstStyle>
          <a:p>
            <a:pPr rtl="0">
              <a:defRPr/>
            </a:pPr>
            <a:r>
              <a:t>البـــدع الاعتقـــاديه</a:t>
            </a:r>
          </a:p>
        </p:txBody>
      </p:sp>
      <p:sp>
        <p:nvSpPr>
          <p:cNvPr id="131" name="البـــدع العملـــيه"/>
          <p:cNvSpPr/>
          <p:nvPr/>
        </p:nvSpPr>
        <p:spPr>
          <a:xfrm>
            <a:off x="702752" y="3576734"/>
            <a:ext cx="3906223" cy="2032689"/>
          </a:xfrm>
          <a:prstGeom prst="roundRect">
            <a:avLst>
              <a:gd name="adj" fmla="val 9372"/>
            </a:avLst>
          </a:prstGeom>
          <a:solidFill>
            <a:srgbClr val="D4FB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5600"/>
            </a:lvl1pPr>
          </a:lstStyle>
          <a:p>
            <a:pPr rtl="0">
              <a:defRPr/>
            </a:pPr>
            <a:r>
              <a:t>البـــدع العملـــيه</a:t>
            </a:r>
          </a:p>
        </p:txBody>
      </p:sp>
    </p:spTree>
  </p:cSld>
  <p:clrMapOvr>
    <a:masterClrMapping/>
  </p:clrMapOvr>
  <mc:AlternateContent xmlns:mc="http://schemas.openxmlformats.org/markup-compatibility/2006">
    <mc:Choice xmlns:p14="http://schemas.microsoft.com/office/powerpoint/2010/main" Requires="p14">
      <p:transition spd="med" advClick="1" p14:dur="1000">
        <p:pull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29"/>
                                        </p:tgtEl>
                                        <p:attrNameLst>
                                          <p:attrName>style.visibility</p:attrName>
                                        </p:attrNameLst>
                                      </p:cBhvr>
                                      <p:to>
                                        <p:strVal val="visible"/>
                                      </p:to>
                                    </p:set>
                                    <p:anim calcmode="lin" valueType="num">
                                      <p:cBhvr>
                                        <p:cTn id="7" dur="1000" fill="hold"/>
                                        <p:tgtEl>
                                          <p:spTgt spid="129"/>
                                        </p:tgtEl>
                                        <p:attrNameLst>
                                          <p:attrName>ppt_x</p:attrName>
                                        </p:attrNameLst>
                                      </p:cBhvr>
                                      <p:tavLst>
                                        <p:tav tm="0">
                                          <p:val>
                                            <p:strVal val="#ppt_x"/>
                                          </p:val>
                                        </p:tav>
                                        <p:tav tm="100000">
                                          <p:val>
                                            <p:strVal val="#ppt_x"/>
                                          </p:val>
                                        </p:tav>
                                      </p:tavLst>
                                    </p:anim>
                                    <p:anim calcmode="lin" valueType="num">
                                      <p:cBhvr>
                                        <p:cTn id="8" dur="1000" fill="hold"/>
                                        <p:tgtEl>
                                          <p:spTgt spid="1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30"/>
                                        </p:tgtEl>
                                        <p:attrNameLst>
                                          <p:attrName>style.visibility</p:attrName>
                                        </p:attrNameLst>
                                      </p:cBhvr>
                                      <p:to>
                                        <p:strVal val="visible"/>
                                      </p:to>
                                    </p:set>
                                    <p:anim calcmode="lin" valueType="num">
                                      <p:cBhvr>
                                        <p:cTn id="13" dur="1000" fill="hold"/>
                                        <p:tgtEl>
                                          <p:spTgt spid="130"/>
                                        </p:tgtEl>
                                        <p:attrNameLst>
                                          <p:attrName>ppt_x</p:attrName>
                                        </p:attrNameLst>
                                      </p:cBhvr>
                                      <p:tavLst>
                                        <p:tav tm="0">
                                          <p:val>
                                            <p:strVal val="#ppt_x"/>
                                          </p:val>
                                        </p:tav>
                                        <p:tav tm="100000">
                                          <p:val>
                                            <p:strVal val="#ppt_x"/>
                                          </p:val>
                                        </p:tav>
                                      </p:tavLst>
                                    </p:anim>
                                    <p:anim calcmode="lin" valueType="num">
                                      <p:cBhvr>
                                        <p:cTn id="14" dur="10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31"/>
                                        </p:tgtEl>
                                        <p:attrNameLst>
                                          <p:attrName>style.visibility</p:attrName>
                                        </p:attrNameLst>
                                      </p:cBhvr>
                                      <p:to>
                                        <p:strVal val="visible"/>
                                      </p:to>
                                    </p:set>
                                    <p:anim calcmode="lin" valueType="num">
                                      <p:cBhvr>
                                        <p:cTn id="19" dur="1000" fill="hold"/>
                                        <p:tgtEl>
                                          <p:spTgt spid="131"/>
                                        </p:tgtEl>
                                        <p:attrNameLst>
                                          <p:attrName>ppt_x</p:attrName>
                                        </p:attrNameLst>
                                      </p:cBhvr>
                                      <p:tavLst>
                                        <p:tav tm="0">
                                          <p:val>
                                            <p:strVal val="#ppt_x"/>
                                          </p:val>
                                        </p:tav>
                                        <p:tav tm="100000">
                                          <p:val>
                                            <p:strVal val="#ppt_x"/>
                                          </p:val>
                                        </p:tav>
                                      </p:tavLst>
                                    </p:anim>
                                    <p:anim calcmode="lin" valueType="num">
                                      <p:cBhvr>
                                        <p:cTn id="20" dur="1000" fill="hold"/>
                                        <p:tgtEl>
                                          <p:spTgt spid="1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2"/>
      <p:bldP build="whole" bldLvl="1" animBg="1" rev="0" advAuto="0" spid="129" grpId="1"/>
      <p:bldP build="whole" bldLvl="1" animBg="1" rev="0" advAuto="0" spid="131"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sp>
        <p:nvSpPr>
          <p:cNvPr id="133" name="البـــدع الاعتقـــاديه"/>
          <p:cNvSpPr/>
          <p:nvPr/>
        </p:nvSpPr>
        <p:spPr>
          <a:xfrm>
            <a:off x="5025571" y="692020"/>
            <a:ext cx="3576736" cy="1830526"/>
          </a:xfrm>
          <a:prstGeom prst="roundRect">
            <a:avLst>
              <a:gd name="adj" fmla="val 10407"/>
            </a:avLst>
          </a:prstGeom>
          <a:solidFill>
            <a:srgbClr val="D4FB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4800"/>
            </a:lvl1pPr>
          </a:lstStyle>
          <a:p>
            <a:pPr rtl="0">
              <a:defRPr/>
            </a:pPr>
            <a:r>
              <a:t>البـــدع الاعتقـــاديه</a:t>
            </a:r>
          </a:p>
        </p:txBody>
      </p:sp>
      <p:sp>
        <p:nvSpPr>
          <p:cNvPr id="134" name="كبدع الخوارج كتكفير مرتكب الكبيره وبدع المعتزله كنفي صفات الله تعالى ، ونفي القدر وهي متفاوته في الانحراف"/>
          <p:cNvSpPr/>
          <p:nvPr/>
        </p:nvSpPr>
        <p:spPr>
          <a:xfrm>
            <a:off x="726281" y="2962428"/>
            <a:ext cx="8064946" cy="3167226"/>
          </a:xfrm>
          <a:prstGeom prst="rect">
            <a:avLst/>
          </a:prstGeom>
          <a:solidFill>
            <a:srgbClr val="FFFFFF"/>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4100"/>
            </a:lvl1pPr>
          </a:lstStyle>
          <a:p>
            <a:pPr rtl="0">
              <a:defRPr/>
            </a:pPr>
            <a:r>
              <a:t>كبدع الخوارج كتكفير مرتكب الكبيره وبدع المعتزله كنفي صفات الله تعالى ، ونفي القدر وهي متفاوته في الانحراف</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البـــدع الاعتقـــاديه…"/>
          <p:cNvSpPr/>
          <p:nvPr/>
        </p:nvSpPr>
        <p:spPr>
          <a:xfrm>
            <a:off x="3198934" y="692020"/>
            <a:ext cx="5403373" cy="1830526"/>
          </a:xfrm>
          <a:prstGeom prst="roundRect">
            <a:avLst>
              <a:gd name="adj" fmla="val 10407"/>
            </a:avLst>
          </a:prstGeom>
          <a:solidFill>
            <a:srgbClr val="D4FB79"/>
          </a:solidFill>
          <a:ln w="25400">
            <a:solidFill>
              <a:srgbClr val="000000"/>
            </a:solidFill>
          </a:ln>
          <a:extLst>
            <a:ext uri="{C572A759-6A51-4108-AA02-DFA0A04FC94B}">
              <ma14:wrappingTextBoxFlag xmlns:ma14="http://schemas.microsoft.com/office/mac/drawingml/2011/main" val="1"/>
            </a:ext>
          </a:extLst>
        </p:spPr>
        <p:txBody>
          <a:bodyPr lIns="45719" rIns="45719"/>
          <a:lstStyle/>
          <a:p>
            <a:pPr algn="ctr" rtl="0">
              <a:defRPr b="1" sz="4800"/>
            </a:pPr>
            <a:r>
              <a:t>البـــدع الاعتقـــاديه</a:t>
            </a:r>
          </a:p>
          <a:p>
            <a:pPr algn="ctr" rtl="0">
              <a:defRPr b="1" sz="4800"/>
            </a:pPr>
            <a:r>
              <a:t>مثال على ذلك…</a:t>
            </a:r>
          </a:p>
        </p:txBody>
      </p:sp>
      <p:sp>
        <p:nvSpPr>
          <p:cNvPr id="137" name="إذا بنى مسجد على القبر يحسب أنه دين أو بنى قبة على القبر يحسب أن هذا جائز هذه بدعة منكرة ومن وسائل الشرك؛ لقول النبي ﷺ: لعن الله اليهود و النصارى اتخذوا قبور أنبيائهم مساجد"/>
          <p:cNvSpPr txBox="1"/>
          <p:nvPr/>
        </p:nvSpPr>
        <p:spPr>
          <a:xfrm>
            <a:off x="877009" y="3106274"/>
            <a:ext cx="7389982" cy="1247847"/>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100">
                <a:solidFill>
                  <a:srgbClr val="333333"/>
                </a:solidFill>
                <a:latin typeface="+mn-lt"/>
                <a:ea typeface="+mn-ea"/>
                <a:cs typeface="+mn-cs"/>
                <a:sym typeface="Helvetica"/>
              </a:defRPr>
            </a:pPr>
            <a:r>
              <a:t>إذا بنى مسجد على القبر يحسب أنه دين أو بنى قبة على القبر يحسب أن هذا جائز هذه بدعة منكرة ومن وسائل الشرك؛ لقول النبي ﷺ: </a:t>
            </a:r>
            <a:r>
              <a:rPr>
                <a:solidFill>
                  <a:srgbClr val="2A8853"/>
                </a:solidFill>
              </a:rPr>
              <a:t>لعن الله اليهود و النصارى اتخذوا قبور أنبيائهم مساجد</a:t>
            </a:r>
            <a:r>
              <a:t> </a:t>
            </a:r>
          </a:p>
        </p:txBody>
      </p:sp>
      <p:sp>
        <p:nvSpPr>
          <p:cNvPr id="138" name="الخوارج جوزوا على الرسول نفسه أن يجور ويضل في سنته، ولم يوجبوا طاعته ومتابعته، وإنما صدقوه فيما بلغه من القرآن دون ما شرعه من السنة التي تخالف بزعمهم ظاهر القرآن."/>
          <p:cNvSpPr txBox="1"/>
          <p:nvPr/>
        </p:nvSpPr>
        <p:spPr>
          <a:xfrm>
            <a:off x="935563" y="4708486"/>
            <a:ext cx="7272874" cy="156464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2300">
                <a:solidFill>
                  <a:srgbClr val="333333"/>
                </a:solidFill>
                <a:latin typeface="Tahoma Bold"/>
                <a:ea typeface="Tahoma Bold"/>
                <a:cs typeface="Tahoma Bold"/>
                <a:sym typeface="Tahoma Bold"/>
              </a:defRPr>
            </a:lvl1pPr>
          </a:lstStyle>
          <a:p>
            <a:pPr/>
            <a:r>
              <a:t>الخوارج جوزوا على الرسول نفسه أن يجور ويضل في سنته، ولم يوجبوا طاعته ومتابعته، وإنما صدقوه فيما بلغه من القرآن دون ما شرعه من السنة التي تخالف بزعمهم ظاهر القرآن. </a:t>
            </a:r>
          </a:p>
        </p:txBody>
      </p:sp>
    </p:spTree>
  </p:cSld>
  <p:clrMapOvr>
    <a:masterClrMapping/>
  </p:clrMapOvr>
  <mc:AlternateContent xmlns:mc="http://schemas.openxmlformats.org/markup-compatibility/2006">
    <mc:Choice xmlns:p14="http://schemas.microsoft.com/office/powerpoint/2010/main" Requires="p14">
      <p:transition spd="med" advClick="1" p14:dur="1000">
        <p:pull dir="u"/>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2" name="صورة" descr="صورة"/>
          <p:cNvPicPr>
            <a:picLocks noChangeAspect="1"/>
          </p:cNvPicPr>
          <p:nvPr/>
        </p:nvPicPr>
        <p:blipFill>
          <a:blip r:embed="rId2">
            <a:extLst/>
          </a:blip>
          <a:stretch>
            <a:fillRect/>
          </a:stretch>
        </p:blipFill>
        <p:spPr>
          <a:xfrm>
            <a:off x="80930" y="985712"/>
            <a:ext cx="8982140" cy="5052454"/>
          </a:xfrm>
          <a:prstGeom prst="rect">
            <a:avLst/>
          </a:prstGeom>
          <a:ln w="38100">
            <a:solidFill>
              <a:srgbClr val="000000"/>
            </a:solidFill>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البـــدع العملـــيه"/>
          <p:cNvSpPr/>
          <p:nvPr/>
        </p:nvSpPr>
        <p:spPr>
          <a:xfrm>
            <a:off x="1118134" y="248816"/>
            <a:ext cx="6907732" cy="1297336"/>
          </a:xfrm>
          <a:prstGeom prst="roundRect">
            <a:avLst>
              <a:gd name="adj" fmla="val 14684"/>
            </a:avLst>
          </a:prstGeom>
          <a:solidFill>
            <a:srgbClr val="D4FB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5600"/>
            </a:lvl1pPr>
          </a:lstStyle>
          <a:p>
            <a:pPr rtl="0">
              <a:defRPr/>
            </a:pPr>
            <a:r>
              <a:t>البـــدع العملـــيه</a:t>
            </a:r>
          </a:p>
        </p:txBody>
      </p:sp>
      <p:sp>
        <p:nvSpPr>
          <p:cNvPr id="141" name="هي أن يشرع في الدين عباده لم يشرعها الله ورسوله ، وكل عباده لم يأمر بها الشارع أمر إيجاب أو استحباب فإنها من البدع العمليه"/>
          <p:cNvSpPr/>
          <p:nvPr/>
        </p:nvSpPr>
        <p:spPr>
          <a:xfrm>
            <a:off x="935568" y="2506306"/>
            <a:ext cx="7787215" cy="2841909"/>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3800"/>
            </a:lvl1pPr>
          </a:lstStyle>
          <a:p>
            <a:pPr rtl="0">
              <a:defRPr/>
            </a:pPr>
            <a:r>
              <a:t>هي أن يشرع في الدين عباده لم يشرعها الله ورسوله ، وكل عباده لم يأمر بها الشارع أمر إيجاب أو استحباب فإنها من البدع العمليه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40"/>
                                        </p:tgtEl>
                                        <p:attrNameLst>
                                          <p:attrName>style.visibility</p:attrName>
                                        </p:attrNameLst>
                                      </p:cBhvr>
                                      <p:to>
                                        <p:strVal val="visible"/>
                                      </p:to>
                                    </p:set>
                                    <p:anim calcmode="lin" valueType="num">
                                      <p:cBhvr>
                                        <p:cTn id="7" dur="1000" fill="hold"/>
                                        <p:tgtEl>
                                          <p:spTgt spid="140"/>
                                        </p:tgtEl>
                                        <p:attrNameLst>
                                          <p:attrName>ppt_x</p:attrName>
                                        </p:attrNameLst>
                                      </p:cBhvr>
                                      <p:tavLst>
                                        <p:tav tm="0">
                                          <p:val>
                                            <p:strVal val="#ppt_x"/>
                                          </p:val>
                                        </p:tav>
                                        <p:tav tm="100000">
                                          <p:val>
                                            <p:strVal val="#ppt_x"/>
                                          </p:val>
                                        </p:tav>
                                      </p:tavLst>
                                    </p:anim>
                                    <p:anim calcmode="lin" valueType="num">
                                      <p:cBhvr>
                                        <p:cTn id="8" dur="10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41"/>
                                        </p:tgtEl>
                                        <p:attrNameLst>
                                          <p:attrName>style.visibility</p:attrName>
                                        </p:attrNameLst>
                                      </p:cBhvr>
                                      <p:to>
                                        <p:strVal val="visible"/>
                                      </p:to>
                                    </p:set>
                                    <p:anim calcmode="lin" valueType="num">
                                      <p:cBhvr>
                                        <p:cTn id="13" dur="1000" fill="hold"/>
                                        <p:tgtEl>
                                          <p:spTgt spid="141"/>
                                        </p:tgtEl>
                                        <p:attrNameLst>
                                          <p:attrName>ppt_x</p:attrName>
                                        </p:attrNameLst>
                                      </p:cBhvr>
                                      <p:tavLst>
                                        <p:tav tm="0">
                                          <p:val>
                                            <p:strVal val="1+#ppt_w/2"/>
                                          </p:val>
                                        </p:tav>
                                        <p:tav tm="100000">
                                          <p:val>
                                            <p:strVal val="#ppt_x"/>
                                          </p:val>
                                        </p:tav>
                                      </p:tavLst>
                                    </p:anim>
                                    <p:anim calcmode="lin" valueType="num">
                                      <p:cBhvr>
                                        <p:cTn id="14" dur="10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
      <p:bldP build="whole" bldLvl="1" animBg="1" rev="0" advAuto="0" spid="141"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٢- زيادة ركعه في صلاة الظهر مثلاً."/>
          <p:cNvSpPr/>
          <p:nvPr/>
        </p:nvSpPr>
        <p:spPr>
          <a:xfrm>
            <a:off x="193923" y="2534498"/>
            <a:ext cx="8871189" cy="811124"/>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800"/>
            </a:lvl1pPr>
          </a:lstStyle>
          <a:p>
            <a:pPr rtl="0">
              <a:defRPr/>
            </a:pPr>
            <a:r>
              <a:t>٢- زيادة ركعه في صلاة الظهر مثلاً.</a:t>
            </a:r>
          </a:p>
        </p:txBody>
      </p:sp>
      <p:sp>
        <p:nvSpPr>
          <p:cNvPr id="144" name="١- احداث صلاة سادسه. أوصيام غير مشروع ، أو عيد غير مشروع ."/>
          <p:cNvSpPr/>
          <p:nvPr/>
        </p:nvSpPr>
        <p:spPr>
          <a:xfrm>
            <a:off x="193923" y="1575079"/>
            <a:ext cx="8871189" cy="811124"/>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300"/>
            </a:lvl1pPr>
          </a:lstStyle>
          <a:p>
            <a:pPr rtl="0">
              <a:defRPr/>
            </a:pPr>
            <a:r>
              <a:t>١- احداث صلاة سادسه. أوصيام غير مشروع ، أو عيد غير مشروع .</a:t>
            </a:r>
          </a:p>
        </p:txBody>
      </p:sp>
      <p:sp>
        <p:nvSpPr>
          <p:cNvPr id="145" name="٥- تخصيص القبور بالصلاة أو بدعاء الله عندها."/>
          <p:cNvSpPr/>
          <p:nvPr/>
        </p:nvSpPr>
        <p:spPr>
          <a:xfrm>
            <a:off x="193923" y="5412755"/>
            <a:ext cx="8871189" cy="811125"/>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3000"/>
            </a:lvl1pPr>
          </a:lstStyle>
          <a:p>
            <a:pPr rtl="0">
              <a:defRPr/>
            </a:pPr>
            <a:r>
              <a:t>٥- تخصيص القبور بالصلاة أو بدعاء الله عندها.</a:t>
            </a:r>
          </a:p>
        </p:txBody>
      </p:sp>
      <p:sp>
        <p:nvSpPr>
          <p:cNvPr id="146" name="٤- تخصيص النصف من شعبان بالصيام أو ليلته بالقيام ."/>
          <p:cNvSpPr/>
          <p:nvPr/>
        </p:nvSpPr>
        <p:spPr>
          <a:xfrm>
            <a:off x="193923" y="4453336"/>
            <a:ext cx="8871189" cy="811125"/>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600"/>
            </a:lvl1pPr>
          </a:lstStyle>
          <a:p>
            <a:pPr rtl="0">
              <a:defRPr/>
            </a:pPr>
            <a:r>
              <a:t>٤- تخصيص النصف من شعبان بالصيام أو ليلته بالقيام . </a:t>
            </a:r>
          </a:p>
        </p:txBody>
      </p:sp>
      <p:sp>
        <p:nvSpPr>
          <p:cNvPr id="147" name="٣- الذكر الجماعي بعد الصلاة المفروضه ."/>
          <p:cNvSpPr/>
          <p:nvPr/>
        </p:nvSpPr>
        <p:spPr>
          <a:xfrm>
            <a:off x="193923" y="3493917"/>
            <a:ext cx="8871189" cy="811124"/>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3100"/>
            </a:lvl1pPr>
          </a:lstStyle>
          <a:p>
            <a:pPr rtl="0">
              <a:defRPr/>
            </a:pPr>
            <a:r>
              <a:t>٣- الذكر الجماعي بعد الصلاة المفروضه .</a:t>
            </a:r>
          </a:p>
        </p:txBody>
      </p:sp>
      <p:sp>
        <p:nvSpPr>
          <p:cNvPr id="148" name="طالبتي المبدعه صنفي أنواع البدع حسب الأمثله التاليه …."/>
          <p:cNvSpPr/>
          <p:nvPr/>
        </p:nvSpPr>
        <p:spPr>
          <a:xfrm>
            <a:off x="136406" y="209801"/>
            <a:ext cx="8871188" cy="1216983"/>
          </a:xfrm>
          <a:prstGeom prst="rect">
            <a:avLst/>
          </a:prstGeom>
          <a:solidFill>
            <a:srgbClr val="FFFC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900"/>
            </a:lvl1pPr>
          </a:lstStyle>
          <a:p>
            <a:pPr rtl="0">
              <a:defRPr/>
            </a:pPr>
            <a:r>
              <a:t>طالبتي المبدعه صنفي أنواع البدع حسب الأمثله التاليه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48"/>
                                        </p:tgtEl>
                                        <p:attrNameLst>
                                          <p:attrName>style.visibility</p:attrName>
                                        </p:attrNameLst>
                                      </p:cBhvr>
                                      <p:to>
                                        <p:strVal val="visible"/>
                                      </p:to>
                                    </p:set>
                                    <p:anim calcmode="lin" valueType="num">
                                      <p:cBhvr>
                                        <p:cTn id="7" dur="1000" fill="hold"/>
                                        <p:tgtEl>
                                          <p:spTgt spid="148"/>
                                        </p:tgtEl>
                                        <p:attrNameLst>
                                          <p:attrName>ppt_x</p:attrName>
                                        </p:attrNameLst>
                                      </p:cBhvr>
                                      <p:tavLst>
                                        <p:tav tm="0">
                                          <p:val>
                                            <p:strVal val="#ppt_x"/>
                                          </p:val>
                                        </p:tav>
                                        <p:tav tm="100000">
                                          <p:val>
                                            <p:strVal val="#ppt_x"/>
                                          </p:val>
                                        </p:tav>
                                      </p:tavLst>
                                    </p:anim>
                                    <p:anim calcmode="lin" valueType="num">
                                      <p:cBhvr>
                                        <p:cTn id="8" dur="1000" fill="hold"/>
                                        <p:tgtEl>
                                          <p:spTgt spid="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٢- زيادة ركعه في صلاة الظهر مثلاً."/>
          <p:cNvSpPr/>
          <p:nvPr/>
        </p:nvSpPr>
        <p:spPr>
          <a:xfrm>
            <a:off x="3761491" y="2534498"/>
            <a:ext cx="5303621" cy="811124"/>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800"/>
            </a:lvl1pPr>
          </a:lstStyle>
          <a:p>
            <a:pPr rtl="0">
              <a:defRPr/>
            </a:pPr>
            <a:r>
              <a:t>٢- زيادة ركعه في صلاة الظهر مثلاً.</a:t>
            </a:r>
          </a:p>
        </p:txBody>
      </p:sp>
      <p:sp>
        <p:nvSpPr>
          <p:cNvPr id="151" name="١- احداث صلاة سادسه. أوصيام غير مشروع ، أو عيد غير مشروع ."/>
          <p:cNvSpPr/>
          <p:nvPr/>
        </p:nvSpPr>
        <p:spPr>
          <a:xfrm>
            <a:off x="2241212" y="1575079"/>
            <a:ext cx="6849300" cy="811124"/>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000"/>
            </a:lvl1pPr>
          </a:lstStyle>
          <a:p>
            <a:pPr rtl="0">
              <a:defRPr/>
            </a:pPr>
            <a:r>
              <a:t>١- احداث صلاة سادسه. أوصيام غير مشروع ، أو عيد غير مشروع .</a:t>
            </a:r>
          </a:p>
        </p:txBody>
      </p:sp>
      <p:sp>
        <p:nvSpPr>
          <p:cNvPr id="152" name="٥- تخصيص القبور بالصلاة أو بدعاء الله عندها."/>
          <p:cNvSpPr/>
          <p:nvPr/>
        </p:nvSpPr>
        <p:spPr>
          <a:xfrm>
            <a:off x="2454681" y="5412755"/>
            <a:ext cx="6610431" cy="811125"/>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600"/>
            </a:lvl1pPr>
          </a:lstStyle>
          <a:p>
            <a:pPr rtl="0">
              <a:defRPr/>
            </a:pPr>
            <a:r>
              <a:t>٥- تخصيص القبور بالصلاة أو بدعاء الله عندها.</a:t>
            </a:r>
          </a:p>
        </p:txBody>
      </p:sp>
      <p:sp>
        <p:nvSpPr>
          <p:cNvPr id="153" name="٤- تخصيص النصف من شعبان بالصيام أو ليلته بالقيام ."/>
          <p:cNvSpPr/>
          <p:nvPr/>
        </p:nvSpPr>
        <p:spPr>
          <a:xfrm>
            <a:off x="2454681" y="4453336"/>
            <a:ext cx="6610431" cy="811125"/>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200"/>
            </a:lvl1pPr>
          </a:lstStyle>
          <a:p>
            <a:pPr rtl="0">
              <a:defRPr/>
            </a:pPr>
            <a:r>
              <a:t>٤- تخصيص النصف من شعبان بالصيام أو ليلته بالقيام . </a:t>
            </a:r>
          </a:p>
        </p:txBody>
      </p:sp>
      <p:sp>
        <p:nvSpPr>
          <p:cNvPr id="154" name="٣- الذكر الجماعي بعد الصلاة المفروضه ."/>
          <p:cNvSpPr/>
          <p:nvPr/>
        </p:nvSpPr>
        <p:spPr>
          <a:xfrm>
            <a:off x="2454681" y="3493917"/>
            <a:ext cx="6610431" cy="811124"/>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3100"/>
            </a:lvl1pPr>
          </a:lstStyle>
          <a:p>
            <a:pPr rtl="0">
              <a:defRPr/>
            </a:pPr>
            <a:r>
              <a:t>٣- الذكر الجماعي بعد الصلاة المفروضه .</a:t>
            </a:r>
          </a:p>
        </p:txBody>
      </p:sp>
      <p:sp>
        <p:nvSpPr>
          <p:cNvPr id="155" name="طالبتي المبدعه صنفي أنواع البدع حسب الأمثله التاليه …."/>
          <p:cNvSpPr/>
          <p:nvPr/>
        </p:nvSpPr>
        <p:spPr>
          <a:xfrm>
            <a:off x="136406" y="209801"/>
            <a:ext cx="8871188" cy="1216983"/>
          </a:xfrm>
          <a:prstGeom prst="rect">
            <a:avLst/>
          </a:prstGeom>
          <a:solidFill>
            <a:srgbClr val="D4FB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2900"/>
            </a:lvl1pPr>
          </a:lstStyle>
          <a:p>
            <a:pPr rtl="0">
              <a:defRPr/>
            </a:pPr>
            <a:r>
              <a:t>طالبتي المبدعه صنفي أنواع البدع حسب الأمثله التاليه ….</a:t>
            </a:r>
          </a:p>
        </p:txBody>
      </p:sp>
      <p:sp>
        <p:nvSpPr>
          <p:cNvPr id="156" name="أصل ا لعباده"/>
          <p:cNvSpPr/>
          <p:nvPr/>
        </p:nvSpPr>
        <p:spPr>
          <a:xfrm>
            <a:off x="25052" y="1547179"/>
            <a:ext cx="2108548" cy="866923"/>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defRPr b="1" sz="3000"/>
            </a:lvl1pPr>
          </a:lstStyle>
          <a:p>
            <a:pPr rtl="0">
              <a:defRPr/>
            </a:pPr>
            <a:r>
              <a:t>أصل ا لعباده</a:t>
            </a:r>
          </a:p>
        </p:txBody>
      </p:sp>
      <p:sp>
        <p:nvSpPr>
          <p:cNvPr id="157" name="الزياده في العباده"/>
          <p:cNvSpPr/>
          <p:nvPr/>
        </p:nvSpPr>
        <p:spPr>
          <a:xfrm>
            <a:off x="164752" y="2540147"/>
            <a:ext cx="2108548" cy="866923"/>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defRPr b="1" sz="2100"/>
            </a:lvl1pPr>
          </a:lstStyle>
          <a:p>
            <a:pPr rtl="0">
              <a:defRPr/>
            </a:pPr>
            <a:r>
              <a:t>الزياده في العباده</a:t>
            </a:r>
          </a:p>
        </p:txBody>
      </p:sp>
      <p:sp>
        <p:nvSpPr>
          <p:cNvPr id="158" name="صفة أداء العباده"/>
          <p:cNvSpPr/>
          <p:nvPr/>
        </p:nvSpPr>
        <p:spPr>
          <a:xfrm>
            <a:off x="164752" y="3495969"/>
            <a:ext cx="2108548" cy="866923"/>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defRPr b="1" sz="2300"/>
            </a:lvl1pPr>
          </a:lstStyle>
          <a:p>
            <a:pPr rtl="0">
              <a:defRPr/>
            </a:pPr>
            <a:r>
              <a:t>صفة أداء العباده</a:t>
            </a:r>
          </a:p>
        </p:txBody>
      </p:sp>
      <p:sp>
        <p:nvSpPr>
          <p:cNvPr id="159" name="تخصيص وقت"/>
          <p:cNvSpPr/>
          <p:nvPr/>
        </p:nvSpPr>
        <p:spPr>
          <a:xfrm>
            <a:off x="164752" y="4455388"/>
            <a:ext cx="2108548" cy="866923"/>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defRPr b="1" sz="2700"/>
            </a:lvl1pPr>
          </a:lstStyle>
          <a:p>
            <a:pPr rtl="0">
              <a:defRPr/>
            </a:pPr>
            <a:r>
              <a:t>تخصيص وقت</a:t>
            </a:r>
          </a:p>
        </p:txBody>
      </p:sp>
      <p:sp>
        <p:nvSpPr>
          <p:cNvPr id="160" name="تخصيص مكان"/>
          <p:cNvSpPr/>
          <p:nvPr/>
        </p:nvSpPr>
        <p:spPr>
          <a:xfrm>
            <a:off x="164752" y="5412755"/>
            <a:ext cx="2108548" cy="866923"/>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defRPr b="1" sz="2500"/>
            </a:lvl1pPr>
          </a:lstStyle>
          <a:p>
            <a:pPr rtl="0">
              <a:defRPr/>
            </a:pPr>
            <a:r>
              <a:t>تخصيص مكان</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ppt_x</p:attrName>
                                        </p:attrNameLst>
                                      </p:cBhvr>
                                      <p:tavLst>
                                        <p:tav tm="0">
                                          <p:val>
                                            <p:strVal val="1+#ppt_w/2"/>
                                          </p:val>
                                        </p:tav>
                                        <p:tav tm="100000">
                                          <p:val>
                                            <p:strVal val="#ppt_x"/>
                                          </p:val>
                                        </p:tav>
                                      </p:tavLst>
                                    </p:anim>
                                    <p:anim calcmode="lin" valueType="num">
                                      <p:cBhvr>
                                        <p:cTn id="8" dur="10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57"/>
                                        </p:tgtEl>
                                        <p:attrNameLst>
                                          <p:attrName>style.visibility</p:attrName>
                                        </p:attrNameLst>
                                      </p:cBhvr>
                                      <p:to>
                                        <p:strVal val="visible"/>
                                      </p:to>
                                    </p:set>
                                    <p:anim calcmode="lin" valueType="num">
                                      <p:cBhvr>
                                        <p:cTn id="13" dur="1000" fill="hold"/>
                                        <p:tgtEl>
                                          <p:spTgt spid="157"/>
                                        </p:tgtEl>
                                        <p:attrNameLst>
                                          <p:attrName>ppt_x</p:attrName>
                                        </p:attrNameLst>
                                      </p:cBhvr>
                                      <p:tavLst>
                                        <p:tav tm="0">
                                          <p:val>
                                            <p:strVal val="1+#ppt_w/2"/>
                                          </p:val>
                                        </p:tav>
                                        <p:tav tm="100000">
                                          <p:val>
                                            <p:strVal val="#ppt_x"/>
                                          </p:val>
                                        </p:tav>
                                      </p:tavLst>
                                    </p:anim>
                                    <p:anim calcmode="lin" valueType="num">
                                      <p:cBhvr>
                                        <p:cTn id="14" dur="10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58"/>
                                        </p:tgtEl>
                                        <p:attrNameLst>
                                          <p:attrName>style.visibility</p:attrName>
                                        </p:attrNameLst>
                                      </p:cBhvr>
                                      <p:to>
                                        <p:strVal val="visible"/>
                                      </p:to>
                                    </p:set>
                                    <p:anim calcmode="lin" valueType="num">
                                      <p:cBhvr>
                                        <p:cTn id="19" dur="1000" fill="hold"/>
                                        <p:tgtEl>
                                          <p:spTgt spid="158"/>
                                        </p:tgtEl>
                                        <p:attrNameLst>
                                          <p:attrName>ppt_x</p:attrName>
                                        </p:attrNameLst>
                                      </p:cBhvr>
                                      <p:tavLst>
                                        <p:tav tm="0">
                                          <p:val>
                                            <p:strVal val="1+#ppt_w/2"/>
                                          </p:val>
                                        </p:tav>
                                        <p:tav tm="100000">
                                          <p:val>
                                            <p:strVal val="#ppt_x"/>
                                          </p:val>
                                        </p:tav>
                                      </p:tavLst>
                                    </p:anim>
                                    <p:anim calcmode="lin" valueType="num">
                                      <p:cBhvr>
                                        <p:cTn id="20"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59"/>
                                        </p:tgtEl>
                                        <p:attrNameLst>
                                          <p:attrName>style.visibility</p:attrName>
                                        </p:attrNameLst>
                                      </p:cBhvr>
                                      <p:to>
                                        <p:strVal val="visible"/>
                                      </p:to>
                                    </p:set>
                                    <p:anim calcmode="lin" valueType="num">
                                      <p:cBhvr>
                                        <p:cTn id="25" dur="1000" fill="hold"/>
                                        <p:tgtEl>
                                          <p:spTgt spid="159"/>
                                        </p:tgtEl>
                                        <p:attrNameLst>
                                          <p:attrName>ppt_x</p:attrName>
                                        </p:attrNameLst>
                                      </p:cBhvr>
                                      <p:tavLst>
                                        <p:tav tm="0">
                                          <p:val>
                                            <p:strVal val="1+#ppt_w/2"/>
                                          </p:val>
                                        </p:tav>
                                        <p:tav tm="100000">
                                          <p:val>
                                            <p:strVal val="#ppt_x"/>
                                          </p:val>
                                        </p:tav>
                                      </p:tavLst>
                                    </p:anim>
                                    <p:anim calcmode="lin" valueType="num">
                                      <p:cBhvr>
                                        <p:cTn id="26" dur="10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2" presetID="2" grpId="5" fill="hold">
                                  <p:stCondLst>
                                    <p:cond delay="0"/>
                                  </p:stCondLst>
                                  <p:iterate type="el" backwards="0">
                                    <p:tmAbs val="0"/>
                                  </p:iterate>
                                  <p:childTnLst>
                                    <p:set>
                                      <p:cBhvr>
                                        <p:cTn id="30" fill="hold"/>
                                        <p:tgtEl>
                                          <p:spTgt spid="160"/>
                                        </p:tgtEl>
                                        <p:attrNameLst>
                                          <p:attrName>style.visibility</p:attrName>
                                        </p:attrNameLst>
                                      </p:cBhvr>
                                      <p:to>
                                        <p:strVal val="visible"/>
                                      </p:to>
                                    </p:set>
                                    <p:anim calcmode="lin" valueType="num">
                                      <p:cBhvr>
                                        <p:cTn id="31" dur="1000" fill="hold"/>
                                        <p:tgtEl>
                                          <p:spTgt spid="160"/>
                                        </p:tgtEl>
                                        <p:attrNameLst>
                                          <p:attrName>ppt_x</p:attrName>
                                        </p:attrNameLst>
                                      </p:cBhvr>
                                      <p:tavLst>
                                        <p:tav tm="0">
                                          <p:val>
                                            <p:strVal val="1+#ppt_w/2"/>
                                          </p:val>
                                        </p:tav>
                                        <p:tav tm="100000">
                                          <p:val>
                                            <p:strVal val="#ppt_x"/>
                                          </p:val>
                                        </p:tav>
                                      </p:tavLst>
                                    </p:anim>
                                    <p:anim calcmode="lin" valueType="num">
                                      <p:cBhvr>
                                        <p:cTn id="32" dur="100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2"/>
      <p:bldP build="whole" bldLvl="1" animBg="1" rev="0" advAuto="0" spid="159" grpId="4"/>
      <p:bldP build="whole" bldLvl="1" animBg="1" rev="0" advAuto="0" spid="160" grpId="5"/>
      <p:bldP build="whole" bldLvl="1" animBg="1" rev="0" advAuto="0" spid="156" grpId="1"/>
      <p:bldP build="whole" bldLvl="1" animBg="1" rev="0" advAuto="0" spid="158" grpId="3"/>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باستخدام العصف الذهني عددي اضرار البدع باأنواعها على الدين والمجتمع"/>
          <p:cNvSpPr/>
          <p:nvPr/>
        </p:nvSpPr>
        <p:spPr>
          <a:xfrm>
            <a:off x="6581605" y="1298915"/>
            <a:ext cx="2313296" cy="4780562"/>
          </a:xfrm>
          <a:prstGeom prst="rect">
            <a:avLst/>
          </a:prstGeom>
          <a:solidFill>
            <a:srgbClr val="FFFC79"/>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lgn="ctr">
              <a:defRPr b="1" sz="3000"/>
            </a:lvl1pPr>
          </a:lstStyle>
          <a:p>
            <a:pPr rtl="0">
              <a:defRPr/>
            </a:pPr>
            <a:r>
              <a:t>باستخدام العصف الذهني عددي اضرار البدع باأنواعها على الدين والمجتمع</a:t>
            </a:r>
          </a:p>
        </p:txBody>
      </p:sp>
      <p:sp>
        <p:nvSpPr>
          <p:cNvPr id="163" name="الاضرار"/>
          <p:cNvSpPr/>
          <p:nvPr/>
        </p:nvSpPr>
        <p:spPr>
          <a:xfrm>
            <a:off x="2472652" y="2972836"/>
            <a:ext cx="1552471" cy="1270001"/>
          </a:xfrm>
          <a:prstGeom prst="ellipse">
            <a:avLst/>
          </a:prstGeom>
          <a:solidFill>
            <a:srgbClr val="FFFFFF"/>
          </a:solidFill>
          <a:ln w="25400">
            <a:solidFill>
              <a:srgbClr val="000000"/>
            </a:solidFill>
          </a:ln>
          <a:extLst>
            <a:ext uri="{C572A759-6A51-4108-AA02-DFA0A04FC94B}">
              <ma14:wrappingTextBoxFlag xmlns:ma14="http://schemas.microsoft.com/office/mac/drawingml/2011/main" val="1"/>
            </a:ext>
          </a:extLst>
        </p:spPr>
        <p:txBody>
          <a:bodyPr lIns="45719" rIns="45719"/>
          <a:lstStyle>
            <a:lvl1pPr>
              <a:defRPr b="1" sz="3100"/>
            </a:lvl1pPr>
          </a:lstStyle>
          <a:p>
            <a:pPr rtl="0">
              <a:defRPr/>
            </a:pPr>
            <a:r>
              <a:t>الاضرار</a:t>
            </a:r>
          </a:p>
        </p:txBody>
      </p:sp>
      <p:sp>
        <p:nvSpPr>
          <p:cNvPr id="164" name="بيضاوي"/>
          <p:cNvSpPr/>
          <p:nvPr/>
        </p:nvSpPr>
        <p:spPr>
          <a:xfrm>
            <a:off x="2970285" y="1534367"/>
            <a:ext cx="1552471" cy="1270001"/>
          </a:xfrm>
          <a:prstGeom prst="ellipse">
            <a:avLst/>
          </a:prstGeom>
          <a:solidFill>
            <a:srgbClr val="FFFC79"/>
          </a:solidFill>
          <a:ln w="25400">
            <a:solidFill>
              <a:srgbClr val="000000"/>
            </a:solidFill>
          </a:ln>
        </p:spPr>
        <p:txBody>
          <a:bodyPr lIns="45719" rIns="45719"/>
          <a:lstStyle/>
          <a:p>
            <a:pPr rtl="0">
              <a:defRPr b="1" sz="3100"/>
            </a:pPr>
          </a:p>
        </p:txBody>
      </p:sp>
      <p:sp>
        <p:nvSpPr>
          <p:cNvPr id="165" name="بيضاوي"/>
          <p:cNvSpPr/>
          <p:nvPr/>
        </p:nvSpPr>
        <p:spPr>
          <a:xfrm>
            <a:off x="2879571" y="4411305"/>
            <a:ext cx="1552470" cy="1270001"/>
          </a:xfrm>
          <a:prstGeom prst="ellipse">
            <a:avLst/>
          </a:prstGeom>
          <a:solidFill>
            <a:srgbClr val="FFFC79"/>
          </a:solidFill>
          <a:ln w="25400">
            <a:solidFill>
              <a:srgbClr val="000000"/>
            </a:solidFill>
          </a:ln>
        </p:spPr>
        <p:txBody>
          <a:bodyPr lIns="45719" rIns="45719"/>
          <a:lstStyle/>
          <a:p>
            <a:pPr rtl="0">
              <a:defRPr b="1" sz="3100"/>
            </a:pPr>
          </a:p>
        </p:txBody>
      </p:sp>
      <p:sp>
        <p:nvSpPr>
          <p:cNvPr id="166" name="بيضاوي"/>
          <p:cNvSpPr/>
          <p:nvPr/>
        </p:nvSpPr>
        <p:spPr>
          <a:xfrm>
            <a:off x="1028999" y="3561183"/>
            <a:ext cx="1552471" cy="1270001"/>
          </a:xfrm>
          <a:prstGeom prst="ellipse">
            <a:avLst/>
          </a:prstGeom>
          <a:solidFill>
            <a:srgbClr val="FFFC79"/>
          </a:solidFill>
          <a:ln w="25400">
            <a:solidFill>
              <a:srgbClr val="000000"/>
            </a:solidFill>
          </a:ln>
        </p:spPr>
        <p:txBody>
          <a:bodyPr lIns="45719" rIns="45719"/>
          <a:lstStyle/>
          <a:p>
            <a:pPr rtl="0">
              <a:defRPr b="1" sz="3100"/>
            </a:pPr>
          </a:p>
        </p:txBody>
      </p:sp>
      <p:sp>
        <p:nvSpPr>
          <p:cNvPr id="167" name="بيضاوي"/>
          <p:cNvSpPr/>
          <p:nvPr/>
        </p:nvSpPr>
        <p:spPr>
          <a:xfrm>
            <a:off x="1028999" y="1977571"/>
            <a:ext cx="1552471" cy="1270001"/>
          </a:xfrm>
          <a:prstGeom prst="ellipse">
            <a:avLst/>
          </a:prstGeom>
          <a:solidFill>
            <a:srgbClr val="FFFC79"/>
          </a:solidFill>
          <a:ln w="25400">
            <a:solidFill>
              <a:srgbClr val="000000"/>
            </a:solidFill>
          </a:ln>
        </p:spPr>
        <p:txBody>
          <a:bodyPr lIns="45719" rIns="45719"/>
          <a:lstStyle/>
          <a:p>
            <a:pPr rtl="0">
              <a:defRPr b="1" sz="3100"/>
            </a:pPr>
          </a:p>
        </p:txBody>
      </p:sp>
      <p:sp>
        <p:nvSpPr>
          <p:cNvPr id="168" name="بيضاوي"/>
          <p:cNvSpPr/>
          <p:nvPr/>
        </p:nvSpPr>
        <p:spPr>
          <a:xfrm>
            <a:off x="4196224" y="3054196"/>
            <a:ext cx="1552470" cy="1270001"/>
          </a:xfrm>
          <a:prstGeom prst="ellipse">
            <a:avLst/>
          </a:prstGeom>
          <a:solidFill>
            <a:srgbClr val="FFFC79"/>
          </a:solidFill>
          <a:ln w="25400">
            <a:solidFill>
              <a:srgbClr val="000000"/>
            </a:solidFill>
          </a:ln>
        </p:spPr>
        <p:txBody>
          <a:bodyPr lIns="45719" rIns="45719"/>
          <a:lstStyle/>
          <a:p>
            <a:pPr rtl="0">
              <a:defRPr b="1" sz="3100"/>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sp>
        <p:nvSpPr>
          <p:cNvPr id="170" name="أيهما أشد خطراً…"/>
          <p:cNvSpPr/>
          <p:nvPr/>
        </p:nvSpPr>
        <p:spPr>
          <a:xfrm>
            <a:off x="466334" y="1480480"/>
            <a:ext cx="3763998" cy="1472060"/>
          </a:xfrm>
          <a:prstGeom prst="roundRect">
            <a:avLst>
              <a:gd name="adj" fmla="val 12941"/>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lstStyle/>
          <a:p>
            <a:pPr algn="ctr" rtl="0">
              <a:defRPr b="1" sz="3300"/>
            </a:pPr>
            <a:r>
              <a:t>أيهما أشد خطراً </a:t>
            </a:r>
          </a:p>
          <a:p>
            <a:pPr algn="ctr" rtl="0">
              <a:defRPr b="1" sz="3300"/>
            </a:pPr>
            <a:r>
              <a:t>البدعه أم المعصيه </a:t>
            </a:r>
          </a:p>
        </p:txBody>
      </p:sp>
      <p:pic>
        <p:nvPicPr>
          <p:cNvPr id="171" name="صورة" descr="صورة"/>
          <p:cNvPicPr>
            <a:picLocks noChangeAspect="1"/>
          </p:cNvPicPr>
          <p:nvPr/>
        </p:nvPicPr>
        <p:blipFill>
          <a:blip r:embed="rId2">
            <a:extLst/>
          </a:blip>
          <a:stretch>
            <a:fillRect/>
          </a:stretch>
        </p:blipFill>
        <p:spPr>
          <a:xfrm>
            <a:off x="4604892" y="1538849"/>
            <a:ext cx="4292898" cy="4299503"/>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70"/>
                                        </p:tgtEl>
                                        <p:attrNameLst>
                                          <p:attrName>style.visibility</p:attrName>
                                        </p:attrNameLst>
                                      </p:cBhvr>
                                      <p:to>
                                        <p:strVal val="visible"/>
                                      </p:to>
                                    </p:set>
                                    <p:animEffect filter="box(out)" transition="in">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2500" fill="hold"/>
                                        <p:tgtEl>
                                          <p:spTgt spid="171"/>
                                        </p:tgtEl>
                                      </p:cBhvr>
                                    </p:animEffect>
                                    <p:set>
                                      <p:cBhvr>
                                        <p:cTn id="12" fill="hold">
                                          <p:stCondLst>
                                            <p:cond delay="2499"/>
                                          </p:stCondLst>
                                        </p:cTn>
                                        <p:tgtEl>
                                          <p:spTgt spid="1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P build="whole" bldLvl="1" animBg="1" rev="0" advAuto="0" spid="171"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maxresdefault.jpg" descr="maxresdefault.jpg"/>
          <p:cNvPicPr>
            <a:picLocks noChangeAspect="1"/>
          </p:cNvPicPr>
          <p:nvPr/>
        </p:nvPicPr>
        <p:blipFill>
          <a:blip r:embed="rId2">
            <a:extLst/>
          </a:blip>
          <a:stretch>
            <a:fillRect/>
          </a:stretch>
        </p:blipFill>
        <p:spPr>
          <a:xfrm>
            <a:off x="379739" y="255755"/>
            <a:ext cx="6519814" cy="3667396"/>
          </a:xfrm>
          <a:prstGeom prst="rect">
            <a:avLst/>
          </a:prstGeom>
          <a:ln w="50800">
            <a:solidFill>
              <a:srgbClr val="000000"/>
            </a:solidFill>
            <a:miter lim="400000"/>
          </a:ln>
        </p:spPr>
      </p:pic>
      <p:pic>
        <p:nvPicPr>
          <p:cNvPr id="174" name="Unknown.jpeg" descr="Unknown.jpeg"/>
          <p:cNvPicPr>
            <a:picLocks noChangeAspect="1"/>
          </p:cNvPicPr>
          <p:nvPr/>
        </p:nvPicPr>
        <p:blipFill>
          <a:blip r:embed="rId3">
            <a:extLst/>
          </a:blip>
          <a:stretch>
            <a:fillRect/>
          </a:stretch>
        </p:blipFill>
        <p:spPr>
          <a:xfrm>
            <a:off x="1707590" y="4141649"/>
            <a:ext cx="3289301" cy="2463801"/>
          </a:xfrm>
          <a:prstGeom prst="rect">
            <a:avLst/>
          </a:prstGeom>
          <a:ln w="50800">
            <a:solidFill>
              <a:srgbClr val="000000"/>
            </a:solidFill>
            <a:miter lim="400000"/>
          </a:ln>
        </p:spPr>
      </p:pic>
      <p:sp>
        <p:nvSpPr>
          <p:cNvPr id="175" name="ولله الحمد يقوم المجتمع المسلم بانكار البدع والرد على أصحابها من العلماء ورجال الدين وألفوا في ذلك الكتب وكذلك القيام بالمحاضرات التي تحذر من أضرارها وخطرها على عقيدة المسلم"/>
          <p:cNvSpPr/>
          <p:nvPr/>
        </p:nvSpPr>
        <p:spPr>
          <a:xfrm>
            <a:off x="5405761" y="4206129"/>
            <a:ext cx="3415920" cy="2217520"/>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a:lvl1pPr>
          </a:lstStyle>
          <a:p>
            <a:pPr rtl="0">
              <a:defRPr/>
            </a:pPr>
            <a:r>
              <a:t>ولله الحمد يقوم المجتمع المسلم بانكار البدع والرد على أصحابها من العلماء ورجال الدين وألفوا في ذلك الكتب وكذلك القيام بالمحاضرات التي تحذر من أضرارها وخطرها على عقيدة المسلم</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باستخدام أدوات الاستفهام  صيغي اسئله جيده حول الدرس"/>
          <p:cNvSpPr/>
          <p:nvPr/>
        </p:nvSpPr>
        <p:spPr>
          <a:xfrm>
            <a:off x="6661708" y="660391"/>
            <a:ext cx="2110445" cy="5373770"/>
          </a:xfrm>
          <a:prstGeom prst="rect">
            <a:avLst/>
          </a:prstGeom>
          <a:blipFill>
            <a:blip r:embed="rId2"/>
          </a:blipFill>
          <a:ln w="25400">
            <a:solidFill>
              <a:srgbClr val="000000"/>
            </a:solidFill>
            <a:miter lim="400000"/>
          </a:ln>
          <a:extLst>
            <a:ext uri="{C572A759-6A51-4108-AA02-DFA0A04FC94B}">
              <ma14:wrappingTextBoxFlag xmlns:ma14="http://schemas.microsoft.com/office/mac/drawingml/2011/main" val="1"/>
            </a:ext>
          </a:extLst>
        </p:spPr>
        <p:txBody>
          <a:bodyPr lIns="35718" tIns="35718" rIns="35718" bIns="35718" anchor="ctr"/>
          <a:lstStyle>
            <a:lvl1pPr algn="ctr" defTabSz="410765">
              <a:buClr>
                <a:srgbClr val="9A7865"/>
              </a:buClr>
              <a:defRPr sz="3600">
                <a:latin typeface="Geeza Pro Bold"/>
                <a:ea typeface="Geeza Pro Bold"/>
                <a:cs typeface="Geeza Pro Bold"/>
                <a:sym typeface="Geeza Pro Bold"/>
              </a:defRPr>
            </a:lvl1pPr>
          </a:lstStyle>
          <a:p>
            <a:pPr rtl="0">
              <a:defRPr/>
            </a:pPr>
            <a:r>
              <a:t>باستخدام أدوات الاستفهام  صيغي اسئله جيده حول الدرس </a:t>
            </a:r>
          </a:p>
        </p:txBody>
      </p:sp>
      <p:pic>
        <p:nvPicPr>
          <p:cNvPr id="178" name="images.jpeg" descr="images.jpeg"/>
          <p:cNvPicPr>
            <a:picLocks noChangeAspect="1"/>
          </p:cNvPicPr>
          <p:nvPr/>
        </p:nvPicPr>
        <p:blipFill>
          <a:blip r:embed="rId3">
            <a:extLst/>
          </a:blip>
          <a:stretch>
            <a:fillRect/>
          </a:stretch>
        </p:blipFill>
        <p:spPr>
          <a:xfrm>
            <a:off x="2791758" y="2663487"/>
            <a:ext cx="1468415" cy="1367579"/>
          </a:xfrm>
          <a:prstGeom prst="rect">
            <a:avLst/>
          </a:prstGeom>
          <a:ln w="25400">
            <a:solidFill>
              <a:srgbClr val="000000"/>
            </a:solidFill>
            <a:miter lim="400000"/>
          </a:ln>
        </p:spPr>
      </p:pic>
      <p:sp>
        <p:nvSpPr>
          <p:cNvPr id="179" name="كيف؟"/>
          <p:cNvSpPr/>
          <p:nvPr/>
        </p:nvSpPr>
        <p:spPr>
          <a:xfrm>
            <a:off x="611065" y="998083"/>
            <a:ext cx="2541297" cy="1739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4"/>
          </a:blipFill>
          <a:ln w="25400">
            <a:solidFill>
              <a:srgbClr val="000000"/>
            </a:solidFill>
            <a:miter lim="400000"/>
          </a:ln>
          <a:extLst>
            <a:ext uri="{C572A759-6A51-4108-AA02-DFA0A04FC94B}">
              <ma14:wrappingTextBoxFlag xmlns:ma14="http://schemas.microsoft.com/office/mac/drawingml/2011/main" val="1"/>
            </a:ext>
          </a:extLst>
        </p:spPr>
        <p:txBody>
          <a:bodyPr lIns="35718" tIns="35718" rIns="35718" bIns="35718" anchor="ctr"/>
          <a:lstStyle>
            <a:lvl1pPr algn="ctr" defTabSz="410765">
              <a:buClr>
                <a:srgbClr val="9A7865"/>
              </a:buClr>
              <a:defRPr sz="3800">
                <a:latin typeface="Geeza Pro Bold"/>
                <a:ea typeface="Geeza Pro Bold"/>
                <a:cs typeface="Geeza Pro Bold"/>
                <a:sym typeface="Geeza Pro Bold"/>
              </a:defRPr>
            </a:lvl1pPr>
          </a:lstStyle>
          <a:p>
            <a:pPr rtl="0">
              <a:defRPr/>
            </a:pPr>
            <a:r>
              <a:t>كيف؟</a:t>
            </a:r>
          </a:p>
        </p:txBody>
      </p:sp>
      <p:sp>
        <p:nvSpPr>
          <p:cNvPr id="180" name="هل؟"/>
          <p:cNvSpPr/>
          <p:nvPr/>
        </p:nvSpPr>
        <p:spPr>
          <a:xfrm>
            <a:off x="229806" y="3040710"/>
            <a:ext cx="2360302" cy="1647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5"/>
          </a:blipFill>
          <a:ln w="25400">
            <a:solidFill>
              <a:srgbClr val="000000"/>
            </a:solidFill>
            <a:miter lim="400000"/>
          </a:ln>
          <a:extLst>
            <a:ext uri="{C572A759-6A51-4108-AA02-DFA0A04FC94B}">
              <ma14:wrappingTextBoxFlag xmlns:ma14="http://schemas.microsoft.com/office/mac/drawingml/2011/main" val="1"/>
            </a:ext>
          </a:extLst>
        </p:spPr>
        <p:txBody>
          <a:bodyPr lIns="35718" tIns="35718" rIns="35718" bIns="35718" anchor="ctr"/>
          <a:lstStyle>
            <a:lvl1pPr algn="ctr" defTabSz="410765">
              <a:buClr>
                <a:srgbClr val="9A7865"/>
              </a:buClr>
              <a:defRPr sz="3800">
                <a:latin typeface="Geeza Pro Bold"/>
                <a:ea typeface="Geeza Pro Bold"/>
                <a:cs typeface="Geeza Pro Bold"/>
                <a:sym typeface="Geeza Pro Bold"/>
              </a:defRPr>
            </a:lvl1pPr>
          </a:lstStyle>
          <a:p>
            <a:pPr rtl="0">
              <a:defRPr/>
            </a:pPr>
            <a:r>
              <a:t>هل؟</a:t>
            </a:r>
          </a:p>
        </p:txBody>
      </p:sp>
      <p:sp>
        <p:nvSpPr>
          <p:cNvPr id="181" name="متى؟"/>
          <p:cNvSpPr/>
          <p:nvPr/>
        </p:nvSpPr>
        <p:spPr>
          <a:xfrm>
            <a:off x="1667968" y="4394963"/>
            <a:ext cx="2454916" cy="17388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6"/>
          </a:blipFill>
          <a:ln w="25400">
            <a:solidFill>
              <a:srgbClr val="000000"/>
            </a:solidFill>
            <a:miter lim="400000"/>
          </a:ln>
          <a:extLst>
            <a:ext uri="{C572A759-6A51-4108-AA02-DFA0A04FC94B}">
              <ma14:wrappingTextBoxFlag xmlns:ma14="http://schemas.microsoft.com/office/mac/drawingml/2011/main" val="1"/>
            </a:ext>
          </a:extLst>
        </p:spPr>
        <p:txBody>
          <a:bodyPr lIns="35718" tIns="35718" rIns="35718" bIns="35718" anchor="ctr"/>
          <a:lstStyle>
            <a:lvl1pPr algn="ctr" defTabSz="410765">
              <a:buClr>
                <a:srgbClr val="9A7865"/>
              </a:buClr>
              <a:defRPr sz="2800">
                <a:latin typeface="Geeza Pro Bold"/>
                <a:ea typeface="Geeza Pro Bold"/>
                <a:cs typeface="Geeza Pro Bold"/>
                <a:sym typeface="Geeza Pro Bold"/>
              </a:defRPr>
            </a:lvl1pPr>
          </a:lstStyle>
          <a:p>
            <a:pPr rtl="0">
              <a:defRPr/>
            </a:pPr>
            <a:r>
              <a:t>متى؟</a:t>
            </a:r>
          </a:p>
        </p:txBody>
      </p:sp>
      <p:sp>
        <p:nvSpPr>
          <p:cNvPr id="182" name="ما؟"/>
          <p:cNvSpPr/>
          <p:nvPr/>
        </p:nvSpPr>
        <p:spPr>
          <a:xfrm>
            <a:off x="4224694" y="4234261"/>
            <a:ext cx="2161025" cy="1737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7"/>
          </a:blipFill>
          <a:ln w="25400">
            <a:solidFill>
              <a:srgbClr val="000000"/>
            </a:solidFill>
            <a:miter lim="400000"/>
          </a:ln>
          <a:extLst>
            <a:ext uri="{C572A759-6A51-4108-AA02-DFA0A04FC94B}">
              <ma14:wrappingTextBoxFlag xmlns:ma14="http://schemas.microsoft.com/office/mac/drawingml/2011/main" val="1"/>
            </a:ext>
          </a:extLst>
        </p:spPr>
        <p:txBody>
          <a:bodyPr lIns="35718" tIns="35718" rIns="35718" bIns="35718" anchor="ctr"/>
          <a:lstStyle>
            <a:lvl1pPr algn="ctr" defTabSz="410765">
              <a:buClr>
                <a:srgbClr val="9A7865"/>
              </a:buClr>
              <a:defRPr sz="3800">
                <a:latin typeface="Geeza Pro Bold"/>
                <a:ea typeface="Geeza Pro Bold"/>
                <a:cs typeface="Geeza Pro Bold"/>
                <a:sym typeface="Geeza Pro Bold"/>
              </a:defRPr>
            </a:lvl1pPr>
          </a:lstStyle>
          <a:p>
            <a:pPr rtl="0">
              <a:defRPr/>
            </a:pPr>
            <a:r>
              <a:t>ما؟</a:t>
            </a:r>
          </a:p>
        </p:txBody>
      </p:sp>
      <p:sp>
        <p:nvSpPr>
          <p:cNvPr id="183" name="لماذا ؟"/>
          <p:cNvSpPr/>
          <p:nvPr/>
        </p:nvSpPr>
        <p:spPr>
          <a:xfrm>
            <a:off x="3079695" y="565977"/>
            <a:ext cx="2507712" cy="15272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a:blip r:embed="rId8"/>
          </a:blipFill>
          <a:ln w="25400">
            <a:solidFill>
              <a:srgbClr val="000000"/>
            </a:solidFill>
            <a:miter lim="400000"/>
          </a:ln>
          <a:extLst>
            <a:ext uri="{C572A759-6A51-4108-AA02-DFA0A04FC94B}">
              <ma14:wrappingTextBoxFlag xmlns:ma14="http://schemas.microsoft.com/office/mac/drawingml/2011/main" val="1"/>
            </a:ext>
          </a:extLst>
        </p:spPr>
        <p:txBody>
          <a:bodyPr lIns="35718" tIns="35718" rIns="35718" bIns="35718" anchor="ctr"/>
          <a:lstStyle/>
          <a:p>
            <a:pPr algn="ctr" defTabSz="410765" rtl="0">
              <a:buClr>
                <a:srgbClr val="9A7865"/>
              </a:buClr>
              <a:defRPr sz="2400">
                <a:latin typeface="Geeza Pro Bold"/>
                <a:ea typeface="Geeza Pro Bold"/>
                <a:cs typeface="Geeza Pro Bold"/>
                <a:sym typeface="Geeza Pro Bold"/>
              </a:defRPr>
            </a:pPr>
            <a:r>
              <a:rPr sz="2600"/>
              <a:t>لماذا</a:t>
            </a:r>
            <a:r>
              <a:t> ؟</a:t>
            </a:r>
          </a:p>
        </p:txBody>
      </p:sp>
      <p:pic>
        <p:nvPicPr>
          <p:cNvPr id="184" name="images.jpeg" descr="images.jpeg"/>
          <p:cNvPicPr>
            <a:picLocks noChangeAspect="1"/>
          </p:cNvPicPr>
          <p:nvPr/>
        </p:nvPicPr>
        <p:blipFill>
          <a:blip r:embed="rId3">
            <a:extLst/>
          </a:blip>
          <a:stretch>
            <a:fillRect/>
          </a:stretch>
        </p:blipFill>
        <p:spPr>
          <a:xfrm>
            <a:off x="4445214" y="2663487"/>
            <a:ext cx="1468415" cy="1367579"/>
          </a:xfrm>
          <a:prstGeom prst="rect">
            <a:avLst/>
          </a:prstGeom>
          <a:ln w="25400">
            <a:solidFill>
              <a:srgbClr val="000000"/>
            </a:solidFill>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Unknown.jpeg" descr="Unknown.jpeg"/>
          <p:cNvPicPr>
            <a:picLocks noChangeAspect="1"/>
          </p:cNvPicPr>
          <p:nvPr/>
        </p:nvPicPr>
        <p:blipFill>
          <a:blip r:embed="rId2">
            <a:extLst/>
          </a:blip>
          <a:stretch>
            <a:fillRect/>
          </a:stretch>
        </p:blipFill>
        <p:spPr>
          <a:xfrm>
            <a:off x="922463" y="246760"/>
            <a:ext cx="3067440" cy="1674984"/>
          </a:xfrm>
          <a:prstGeom prst="rect">
            <a:avLst/>
          </a:prstGeom>
          <a:ln w="25400">
            <a:solidFill>
              <a:srgbClr val="000000"/>
            </a:solidFill>
            <a:miter lim="400000"/>
          </a:ln>
        </p:spPr>
      </p:pic>
      <p:pic>
        <p:nvPicPr>
          <p:cNvPr id="187" name="Unknown.jpeg" descr="Unknown.jpeg"/>
          <p:cNvPicPr>
            <a:picLocks noChangeAspect="1"/>
          </p:cNvPicPr>
          <p:nvPr/>
        </p:nvPicPr>
        <p:blipFill>
          <a:blip r:embed="rId3">
            <a:extLst/>
          </a:blip>
          <a:stretch>
            <a:fillRect/>
          </a:stretch>
        </p:blipFill>
        <p:spPr>
          <a:xfrm>
            <a:off x="2357310" y="2220631"/>
            <a:ext cx="6023088" cy="4044702"/>
          </a:xfrm>
          <a:prstGeom prst="rect">
            <a:avLst/>
          </a:prstGeom>
          <a:ln w="25400">
            <a:solidFill>
              <a:srgbClr val="000000"/>
            </a:solidFill>
            <a:miter lim="400000"/>
          </a:ln>
        </p:spPr>
      </p:pic>
      <p:sp>
        <p:nvSpPr>
          <p:cNvPr id="188" name="صفحة  ٤٢،،، ١،٢،٣"/>
          <p:cNvSpPr txBox="1"/>
          <p:nvPr/>
        </p:nvSpPr>
        <p:spPr>
          <a:xfrm>
            <a:off x="5814574" y="5436482"/>
            <a:ext cx="2363907" cy="414545"/>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lvl1pPr algn="ctr" defTabSz="410765">
              <a:buClr>
                <a:srgbClr val="9A7865"/>
              </a:buClr>
              <a:defRPr sz="2200">
                <a:latin typeface="Geeza Pro Bold"/>
                <a:ea typeface="Geeza Pro Bold"/>
                <a:cs typeface="Geeza Pro Bold"/>
                <a:sym typeface="Geeza Pro Bold"/>
              </a:defRPr>
            </a:lvl1pPr>
          </a:lstStyle>
          <a:p>
            <a:pPr rtl="0">
              <a:defRPr/>
            </a:pPr>
            <a:r>
              <a:t>صفحة  ٤٢،،، ١،٢،٣</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sp>
        <p:nvSpPr>
          <p:cNvPr id="74" name="النص"/>
          <p:cNvSpPr txBox="1"/>
          <p:nvPr/>
        </p:nvSpPr>
        <p:spPr>
          <a:xfrm>
            <a:off x="4299184" y="3248973"/>
            <a:ext cx="545632" cy="365237"/>
          </a:xfrm>
          <a:prstGeom prst="rect">
            <a:avLst/>
          </a:prstGeom>
          <a:ln w="12700">
            <a:miter lim="400000"/>
          </a:ln>
        </p:spPr>
        <p:txBody>
          <a:bodyPr wrap="none" lIns="45719" rIns="45719">
            <a:spAutoFit/>
          </a:bodyPr>
          <a:lstStyle/>
          <a:p>
            <a:pPr/>
          </a:p>
        </p:txBody>
      </p:sp>
      <p:sp>
        <p:nvSpPr>
          <p:cNvPr id="75" name="البناء على…"/>
          <p:cNvSpPr/>
          <p:nvPr/>
        </p:nvSpPr>
        <p:spPr>
          <a:xfrm>
            <a:off x="346577" y="2675540"/>
            <a:ext cx="2301795" cy="1067360"/>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lgn="ctr" rtl="0">
              <a:defRPr b="1" sz="2200"/>
            </a:pPr>
            <a:r>
              <a:t>البناء على</a:t>
            </a:r>
          </a:p>
          <a:p>
            <a:pPr algn="ctr" rtl="0">
              <a:defRPr b="1" sz="2200"/>
            </a:pPr>
            <a:r>
              <a:t>القبور</a:t>
            </a:r>
          </a:p>
        </p:txBody>
      </p:sp>
      <p:sp>
        <p:nvSpPr>
          <p:cNvPr id="76" name="عيد الأم"/>
          <p:cNvSpPr/>
          <p:nvPr/>
        </p:nvSpPr>
        <p:spPr>
          <a:xfrm>
            <a:off x="3280536" y="4170933"/>
            <a:ext cx="2322529" cy="963403"/>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b="1" sz="3100"/>
            </a:lvl1pPr>
          </a:lstStyle>
          <a:p>
            <a:pPr rtl="0">
              <a:defRPr/>
            </a:pPr>
            <a:r>
              <a:t>عيد الأم</a:t>
            </a:r>
          </a:p>
        </p:txBody>
      </p:sp>
      <p:sp>
        <p:nvSpPr>
          <p:cNvPr id="77" name="عيد الحب"/>
          <p:cNvSpPr/>
          <p:nvPr/>
        </p:nvSpPr>
        <p:spPr>
          <a:xfrm>
            <a:off x="3290903" y="2675540"/>
            <a:ext cx="2301795" cy="1067360"/>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b="1" sz="3300"/>
            </a:lvl1pPr>
          </a:lstStyle>
          <a:p>
            <a:pPr rtl="0">
              <a:defRPr/>
            </a:pPr>
            <a:r>
              <a:t>عيد الحب</a:t>
            </a:r>
          </a:p>
        </p:txBody>
      </p:sp>
      <p:sp>
        <p:nvSpPr>
          <p:cNvPr id="78" name="عيد الميلاد"/>
          <p:cNvSpPr/>
          <p:nvPr/>
        </p:nvSpPr>
        <p:spPr>
          <a:xfrm>
            <a:off x="6064412" y="2675540"/>
            <a:ext cx="2155963" cy="1067360"/>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lIns="45719" rIns="45719"/>
          <a:lstStyle>
            <a:lvl1pPr algn="ctr">
              <a:defRPr b="1" sz="3200"/>
            </a:lvl1pPr>
          </a:lstStyle>
          <a:p>
            <a:pPr rtl="0">
              <a:defRPr/>
            </a:pPr>
            <a:r>
              <a:t>عيد الميلاد</a:t>
            </a:r>
          </a:p>
        </p:txBody>
      </p:sp>
      <p:sp>
        <p:nvSpPr>
          <p:cNvPr id="79" name="عيد رأس السنه"/>
          <p:cNvSpPr/>
          <p:nvPr/>
        </p:nvSpPr>
        <p:spPr>
          <a:xfrm>
            <a:off x="6064412" y="4118954"/>
            <a:ext cx="2155963" cy="1067360"/>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lgn="ctr" rtl="0">
              <a:defRPr b="1" sz="2700"/>
            </a:pPr>
            <a:r>
              <a:rPr sz="2400"/>
              <a:t>عيد رأس</a:t>
            </a:r>
            <a:r>
              <a:t> السنه</a:t>
            </a:r>
          </a:p>
        </p:txBody>
      </p:sp>
      <p:sp>
        <p:nvSpPr>
          <p:cNvPr id="80" name="قرآة الفاتحه…"/>
          <p:cNvSpPr/>
          <p:nvPr/>
        </p:nvSpPr>
        <p:spPr>
          <a:xfrm>
            <a:off x="346577" y="4201893"/>
            <a:ext cx="2301795" cy="963403"/>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lgn="ctr" rtl="0">
              <a:defRPr b="1" sz="1900"/>
            </a:pPr>
            <a:r>
              <a:t>قرآة الفاتحه </a:t>
            </a:r>
          </a:p>
          <a:p>
            <a:pPr algn="ctr" rtl="0">
              <a:defRPr b="1" sz="1900"/>
            </a:pPr>
            <a:r>
              <a:t>على روح الميت</a:t>
            </a:r>
          </a:p>
        </p:txBody>
      </p:sp>
      <p:sp>
        <p:nvSpPr>
          <p:cNvPr id="81" name="استراتيجية التبنؤ"/>
          <p:cNvSpPr/>
          <p:nvPr/>
        </p:nvSpPr>
        <p:spPr>
          <a:xfrm>
            <a:off x="834692" y="134775"/>
            <a:ext cx="2853330" cy="574822"/>
          </a:xfrm>
          <a:prstGeom prst="roundRect">
            <a:avLst>
              <a:gd name="adj" fmla="val 33141"/>
            </a:avLst>
          </a:prstGeom>
          <a:gradFill>
            <a:gsLst>
              <a:gs pos="0">
                <a:srgbClr val="39B7D8"/>
              </a:gs>
              <a:gs pos="100000">
                <a:schemeClr val="accent5">
                  <a:hueOff val="249502"/>
                  <a:satOff val="48101"/>
                  <a:lumOff val="28891"/>
                </a:schemeClr>
              </a:gs>
            </a:gsLst>
            <a:lin ang="16200000"/>
          </a:gradFill>
          <a:ln w="50800">
            <a:solidFill>
              <a:srgbClr val="000000"/>
            </a:solidFill>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lstStyle>
            <a:lvl1pPr>
              <a:defRPr b="1" sz="2400"/>
            </a:lvl1pPr>
          </a:lstStyle>
          <a:p>
            <a:pPr rtl="0">
              <a:defRPr/>
            </a:pPr>
            <a:r>
              <a:t>استراتيجية التبنؤ</a:t>
            </a:r>
          </a:p>
        </p:txBody>
      </p:sp>
      <p:sp>
        <p:nvSpPr>
          <p:cNvPr id="82" name="طالبتي المبدعه ماذا تعني لك الكلمات التاليه"/>
          <p:cNvSpPr/>
          <p:nvPr/>
        </p:nvSpPr>
        <p:spPr>
          <a:xfrm>
            <a:off x="4323345" y="673877"/>
            <a:ext cx="4193431" cy="1041960"/>
          </a:xfrm>
          <a:prstGeom prst="rect">
            <a:avLst/>
          </a:prstGeom>
          <a:gradFill>
            <a:gsLst>
              <a:gs pos="0">
                <a:srgbClr val="FF953E"/>
              </a:gs>
              <a:gs pos="100000">
                <a:schemeClr val="accent6">
                  <a:hueOff val="-456778"/>
                  <a:satOff val="8290"/>
                  <a:lumOff val="24503"/>
                </a:schemeClr>
              </a:gs>
            </a:gsLst>
            <a:lin ang="16200000"/>
          </a:gradFill>
          <a:ln w="50800">
            <a:solidFill>
              <a:srgbClr val="000000"/>
            </a:solidFill>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lstStyle>
            <a:lvl1pPr>
              <a:defRPr b="1" sz="2200"/>
            </a:lvl1pPr>
          </a:lstStyle>
          <a:p>
            <a:pPr rtl="0">
              <a:defRPr/>
            </a:pPr>
            <a:r>
              <a:t>طالبتي المبدعه ماذا تعني لك الكلمات التاليه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78"/>
                                        </p:tgtEl>
                                        <p:attrNameLst>
                                          <p:attrName>style.visibility</p:attrName>
                                        </p:attrNameLst>
                                      </p:cBhvr>
                                      <p:to>
                                        <p:strVal val="visible"/>
                                      </p:to>
                                    </p:set>
                                    <p:animEffect filter="wipe(right)" transition="in">
                                      <p:cBhvr>
                                        <p:cTn id="7" dur="1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77"/>
                                        </p:tgtEl>
                                        <p:attrNameLst>
                                          <p:attrName>style.visibility</p:attrName>
                                        </p:attrNameLst>
                                      </p:cBhvr>
                                      <p:to>
                                        <p:strVal val="visible"/>
                                      </p:to>
                                    </p:set>
                                    <p:animEffect filter="wipe(right)" transition="in">
                                      <p:cBhvr>
                                        <p:cTn id="12" dur="1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75"/>
                                        </p:tgtEl>
                                        <p:attrNameLst>
                                          <p:attrName>style.visibility</p:attrName>
                                        </p:attrNameLst>
                                      </p:cBhvr>
                                      <p:to>
                                        <p:strVal val="visible"/>
                                      </p:to>
                                    </p:set>
                                    <p:animEffect filter="wipe(right)" transition="in">
                                      <p:cBhvr>
                                        <p:cTn id="17" dur="1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76"/>
                                        </p:tgtEl>
                                        <p:attrNameLst>
                                          <p:attrName>style.visibility</p:attrName>
                                        </p:attrNameLst>
                                      </p:cBhvr>
                                      <p:to>
                                        <p:strVal val="visible"/>
                                      </p:to>
                                    </p:set>
                                    <p:animEffect filter="wipe(right)" transition="in">
                                      <p:cBhvr>
                                        <p:cTn id="22" dur="1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2" presetID="22" grpId="5" fill="hold">
                                  <p:stCondLst>
                                    <p:cond delay="0"/>
                                  </p:stCondLst>
                                  <p:iterate type="el" backwards="0">
                                    <p:tmAbs val="0"/>
                                  </p:iterate>
                                  <p:childTnLst>
                                    <p:set>
                                      <p:cBhvr>
                                        <p:cTn id="26" fill="hold"/>
                                        <p:tgtEl>
                                          <p:spTgt spid="79"/>
                                        </p:tgtEl>
                                        <p:attrNameLst>
                                          <p:attrName>style.visibility</p:attrName>
                                        </p:attrNameLst>
                                      </p:cBhvr>
                                      <p:to>
                                        <p:strVal val="visible"/>
                                      </p:to>
                                    </p:set>
                                    <p:animEffect filter="wipe(right)" transition="in">
                                      <p:cBhvr>
                                        <p:cTn id="27" dur="1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6" fill="hold">
                                  <p:stCondLst>
                                    <p:cond delay="0"/>
                                  </p:stCondLst>
                                  <p:iterate type="el" backwards="0">
                                    <p:tmAbs val="0"/>
                                  </p:iterate>
                                  <p:childTnLst>
                                    <p:set>
                                      <p:cBhvr>
                                        <p:cTn id="31" fill="hold"/>
                                        <p:tgtEl>
                                          <p:spTgt spid="80"/>
                                        </p:tgtEl>
                                        <p:attrNameLst>
                                          <p:attrName>style.visibility</p:attrName>
                                        </p:attrNameLst>
                                      </p:cBhvr>
                                      <p:to>
                                        <p:strVal val="visible"/>
                                      </p:to>
                                    </p:set>
                                    <p:animEffect filter="wipe(right)" transition="in">
                                      <p:cBhvr>
                                        <p:cTn id="32" dur="1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4"/>
      <p:bldP build="whole" bldLvl="1" animBg="1" rev="0" advAuto="0" spid="78" grpId="1"/>
      <p:bldP build="whole" bldLvl="1" animBg="1" rev="0" advAuto="0" spid="77" grpId="2"/>
      <p:bldP build="whole" bldLvl="1" animBg="1" rev="0" advAuto="0" spid="79" grpId="5"/>
      <p:bldP build="whole" bldLvl="1" animBg="1" rev="0" advAuto="0" spid="80" grpId="6"/>
      <p:bldP build="whole" bldLvl="1" animBg="1" rev="0" advAuto="0" spid="75"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pic>
        <p:nvPicPr>
          <p:cNvPr id="84" name="Unknown.jpeg" descr="Unknown.jpeg"/>
          <p:cNvPicPr>
            <a:picLocks noChangeAspect="1"/>
          </p:cNvPicPr>
          <p:nvPr/>
        </p:nvPicPr>
        <p:blipFill>
          <a:blip r:embed="rId2">
            <a:extLst/>
          </a:blip>
          <a:stretch>
            <a:fillRect/>
          </a:stretch>
        </p:blipFill>
        <p:spPr>
          <a:xfrm>
            <a:off x="3497276" y="1178567"/>
            <a:ext cx="5118909" cy="4874091"/>
          </a:xfrm>
          <a:prstGeom prst="rect">
            <a:avLst/>
          </a:prstGeom>
          <a:ln w="50800">
            <a:solidFill>
              <a:srgbClr val="000000"/>
            </a:solidFill>
            <a:miter lim="400000"/>
          </a:ln>
        </p:spPr>
      </p:pic>
      <p:pic>
        <p:nvPicPr>
          <p:cNvPr id="85" name="صورة" descr="صورة"/>
          <p:cNvPicPr>
            <a:picLocks noChangeAspect="1"/>
          </p:cNvPicPr>
          <p:nvPr/>
        </p:nvPicPr>
        <p:blipFill>
          <a:blip r:embed="rId3">
            <a:extLst/>
          </a:blip>
          <a:stretch>
            <a:fillRect/>
          </a:stretch>
        </p:blipFill>
        <p:spPr>
          <a:xfrm>
            <a:off x="748392" y="1917700"/>
            <a:ext cx="2413001" cy="3022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pic>
        <p:nvPicPr>
          <p:cNvPr id="87" name="images.jpeg" descr="images.jpeg"/>
          <p:cNvPicPr>
            <a:picLocks noChangeAspect="1"/>
          </p:cNvPicPr>
          <p:nvPr/>
        </p:nvPicPr>
        <p:blipFill>
          <a:blip r:embed="rId2">
            <a:extLst/>
          </a:blip>
          <a:stretch>
            <a:fillRect/>
          </a:stretch>
        </p:blipFill>
        <p:spPr>
          <a:xfrm>
            <a:off x="1227832" y="768423"/>
            <a:ext cx="7104013" cy="5321154"/>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sp>
        <p:nvSpPr>
          <p:cNvPr id="89" name="معنى البدعه وأنواعها"/>
          <p:cNvSpPr/>
          <p:nvPr/>
        </p:nvSpPr>
        <p:spPr>
          <a:xfrm>
            <a:off x="582676" y="1706400"/>
            <a:ext cx="7978648" cy="3110610"/>
          </a:xfrm>
          <a:prstGeom prst="rect">
            <a:avLst/>
          </a:prstGeom>
          <a:solidFill>
            <a:srgbClr val="FFFC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b="1" sz="8900"/>
            </a:lvl1pPr>
          </a:lstStyle>
          <a:p>
            <a:pPr rtl="0">
              <a:defRPr/>
            </a:pPr>
            <a:r>
              <a:t>معنى البدعه وأنواعها</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sp>
        <p:nvSpPr>
          <p:cNvPr id="91" name="سأتعلم اليوم…….…"/>
          <p:cNvSpPr txBox="1"/>
          <p:nvPr/>
        </p:nvSpPr>
        <p:spPr>
          <a:xfrm>
            <a:off x="417348" y="1797544"/>
            <a:ext cx="4976938" cy="3670942"/>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rtl="0">
              <a:defRPr b="1" sz="4000"/>
            </a:pPr>
            <a:r>
              <a:t>سأتعلم اليوم…….</a:t>
            </a:r>
          </a:p>
          <a:p>
            <a:pPr rtl="0">
              <a:defRPr b="1" sz="4000"/>
            </a:pPr>
            <a:r>
              <a:t>١- تعريف البدعه</a:t>
            </a:r>
          </a:p>
          <a:p>
            <a:pPr rtl="0">
              <a:defRPr b="1" sz="4000"/>
            </a:pPr>
            <a:r>
              <a:t>٢-أقسام البدعه</a:t>
            </a:r>
          </a:p>
          <a:p>
            <a:pPr rtl="0">
              <a:defRPr b="1" sz="4000"/>
            </a:pPr>
            <a:r>
              <a:t>٣- حكم البدعه </a:t>
            </a:r>
          </a:p>
        </p:txBody>
      </p:sp>
      <p:pic>
        <p:nvPicPr>
          <p:cNvPr id="92" name="Unknown-1.png" descr="Unknown-1.png"/>
          <p:cNvPicPr>
            <a:picLocks noChangeAspect="1"/>
          </p:cNvPicPr>
          <p:nvPr/>
        </p:nvPicPr>
        <p:blipFill>
          <a:blip r:embed="rId2">
            <a:extLst/>
          </a:blip>
          <a:stretch>
            <a:fillRect/>
          </a:stretch>
        </p:blipFill>
        <p:spPr>
          <a:xfrm>
            <a:off x="5630171" y="1189642"/>
            <a:ext cx="3199303" cy="4365716"/>
          </a:xfrm>
          <a:prstGeom prst="rect">
            <a:avLst/>
          </a:prstGeom>
          <a:ln w="50800">
            <a:solidFill>
              <a:srgbClr val="000000"/>
            </a:solidFill>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91"/>
                                        </p:tgtEl>
                                        <p:attrNameLst>
                                          <p:attrName>style.visibility</p:attrName>
                                        </p:attrNameLst>
                                      </p:cBhvr>
                                      <p:to>
                                        <p:strVal val="visible"/>
                                      </p:to>
                                    </p:set>
                                    <p:anim calcmode="lin" valueType="num">
                                      <p:cBhvr>
                                        <p:cTn id="7" dur="1000" fill="hold"/>
                                        <p:tgtEl>
                                          <p:spTgt spid="91"/>
                                        </p:tgtEl>
                                        <p:attrNameLst>
                                          <p:attrName>ppt_x</p:attrName>
                                        </p:attrNameLst>
                                      </p:cBhvr>
                                      <p:tavLst>
                                        <p:tav tm="0">
                                          <p:val>
                                            <p:strVal val="1+#ppt_w/2"/>
                                          </p:val>
                                        </p:tav>
                                        <p:tav tm="100000">
                                          <p:val>
                                            <p:strVal val="#ppt_x"/>
                                          </p:val>
                                        </p:tav>
                                      </p:tavLst>
                                    </p:anim>
                                    <p:anim calcmode="lin" valueType="num">
                                      <p:cBhvr>
                                        <p:cTn id="8" dur="10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362983"/>
                <a:lumOff val="41818"/>
              </a:schemeClr>
            </a:gs>
            <a:gs pos="35000">
              <a:srgbClr val="FFF0BD"/>
            </a:gs>
            <a:gs pos="100000">
              <a:schemeClr val="accent2">
                <a:hueOff val="-424845"/>
                <a:lumOff val="55095"/>
              </a:schemeClr>
            </a:gs>
          </a:gsLst>
          <a:lin ang="16200000" scaled="0"/>
        </a:gradFill>
      </p:bgPr>
    </p:bg>
    <p:spTree>
      <p:nvGrpSpPr>
        <p:cNvPr id="1" name=""/>
        <p:cNvGrpSpPr/>
        <p:nvPr/>
      </p:nvGrpSpPr>
      <p:grpSpPr>
        <a:xfrm>
          <a:off x="0" y="0"/>
          <a:ext cx="0" cy="0"/>
          <a:chOff x="0" y="0"/>
          <a:chExt cx="0" cy="0"/>
        </a:xfrm>
      </p:grpSpPr>
      <p:grpSp>
        <p:nvGrpSpPr>
          <p:cNvPr id="96" name="تجميع"/>
          <p:cNvGrpSpPr/>
          <p:nvPr/>
        </p:nvGrpSpPr>
        <p:grpSpPr>
          <a:xfrm>
            <a:off x="2073275" y="-188913"/>
            <a:ext cx="4992688" cy="1420813"/>
            <a:chOff x="0" y="0"/>
            <a:chExt cx="4992687" cy="1420812"/>
          </a:xfrm>
        </p:grpSpPr>
        <p:pic>
          <p:nvPicPr>
            <p:cNvPr id="94" name="image.png" descr="image.png"/>
            <p:cNvPicPr>
              <a:picLocks noChangeAspect="1"/>
            </p:cNvPicPr>
            <p:nvPr/>
          </p:nvPicPr>
          <p:blipFill>
            <a:blip r:embed="rId2">
              <a:extLst/>
            </a:blip>
            <a:stretch>
              <a:fillRect/>
            </a:stretch>
          </p:blipFill>
          <p:spPr>
            <a:xfrm>
              <a:off x="0" y="0"/>
              <a:ext cx="4992688" cy="1420813"/>
            </a:xfrm>
            <a:prstGeom prst="rect">
              <a:avLst/>
            </a:prstGeom>
            <a:ln w="12700" cap="flat">
              <a:noFill/>
              <a:miter lim="400000"/>
            </a:ln>
            <a:effectLst/>
          </p:spPr>
        </p:pic>
        <p:sp>
          <p:nvSpPr>
            <p:cNvPr id="95" name="تعريف البدعة"/>
            <p:cNvSpPr txBox="1"/>
            <p:nvPr/>
          </p:nvSpPr>
          <p:spPr>
            <a:xfrm>
              <a:off x="933450" y="347129"/>
              <a:ext cx="3130550" cy="683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solidFill>
                    <a:srgbClr val="FFFFFF"/>
                  </a:solidFill>
                </a:defRPr>
              </a:lvl1pPr>
            </a:lstStyle>
            <a:p>
              <a:pPr rtl="0">
                <a:defRPr/>
              </a:pPr>
              <a:r>
                <a:t>تعريف البدعة </a:t>
              </a:r>
            </a:p>
          </p:txBody>
        </p:sp>
      </p:grpSp>
      <p:sp>
        <p:nvSpPr>
          <p:cNvPr id="97" name="لغة :…"/>
          <p:cNvSpPr txBox="1"/>
          <p:nvPr/>
        </p:nvSpPr>
        <p:spPr>
          <a:xfrm>
            <a:off x="304211" y="2349581"/>
            <a:ext cx="8685504" cy="2769386"/>
          </a:xfrm>
          <a:prstGeom prst="rect">
            <a:avLst/>
          </a:prstGeom>
          <a:solidFill>
            <a:schemeClr val="accent3">
              <a:lumOff val="22941"/>
            </a:schemeClr>
          </a:solidFill>
          <a:ln w="50800">
            <a:solidFill>
              <a:srgbClr val="000000"/>
            </a:solidFill>
            <a:miter lim="400000"/>
          </a:ln>
          <a:extLst>
            <a:ext uri="{C572A759-6A51-4108-AA02-DFA0A04FC94B}">
              <ma14:wrappingTextBoxFlag xmlns:ma14="http://schemas.microsoft.com/office/mac/drawingml/2011/main" val="1"/>
            </a:ext>
          </a:extLst>
        </p:spPr>
        <p:txBody>
          <a:bodyPr lIns="45719" rIns="45719" anchor="ctr"/>
          <a:lstStyle/>
          <a:p>
            <a:pPr algn="just" rtl="0">
              <a:defRPr b="1" i="1" sz="3800" u="sng"/>
            </a:pPr>
            <a:r>
              <a:t>لغة </a:t>
            </a:r>
            <a:r>
              <a:rPr i="0" u="none"/>
              <a:t>:</a:t>
            </a:r>
          </a:p>
          <a:p>
            <a:pPr algn="just" rtl="0">
              <a:defRPr b="1" sz="3800"/>
            </a:pPr>
            <a:r>
              <a:t> وهو الاختراع على غير مثال سابق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6"/>
                                        </p:tgtEl>
                                        <p:attrNameLst>
                                          <p:attrName>style.visibility</p:attrName>
                                        </p:attrNameLst>
                                      </p:cBhvr>
                                      <p:to>
                                        <p:strVal val="visible"/>
                                      </p:to>
                                    </p:set>
                                    <p:animEffect filter="wipe(left)" transition="in">
                                      <p:cBhvr>
                                        <p:cTn id="7" dur="2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البدعه شرعا"/>
          <p:cNvSpPr/>
          <p:nvPr/>
        </p:nvSpPr>
        <p:spPr>
          <a:xfrm>
            <a:off x="4496836" y="930469"/>
            <a:ext cx="4367570" cy="1270001"/>
          </a:xfrm>
          <a:prstGeom prst="rect">
            <a:avLst/>
          </a:prstGeom>
          <a:solidFill>
            <a:srgbClr val="D4FB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6300"/>
            </a:lvl1pPr>
          </a:lstStyle>
          <a:p>
            <a:pPr rtl="0">
              <a:defRPr/>
            </a:pPr>
            <a:r>
              <a:t>البدعه شرعا</a:t>
            </a:r>
          </a:p>
        </p:txBody>
      </p:sp>
      <p:sp>
        <p:nvSpPr>
          <p:cNvPr id="100" name="كل محدثه في الدين"/>
          <p:cNvSpPr/>
          <p:nvPr/>
        </p:nvSpPr>
        <p:spPr>
          <a:xfrm>
            <a:off x="23974" y="2702840"/>
            <a:ext cx="8991488" cy="2668823"/>
          </a:xfrm>
          <a:prstGeom prst="rect">
            <a:avLst/>
          </a:prstGeom>
          <a:solidFill>
            <a:srgbClr val="FFFC79"/>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defRPr b="1" sz="9100"/>
            </a:lvl1pPr>
          </a:lstStyle>
          <a:p>
            <a:pPr rtl="0">
              <a:defRPr/>
            </a:pPr>
            <a:r>
              <a:t>كل محدثه في الدين</a:t>
            </a:r>
          </a:p>
        </p:txBody>
      </p:sp>
    </p:spTree>
  </p:cSld>
  <p:clrMapOvr>
    <a:masterClrMapping/>
  </p:clrMapOvr>
  <mc:AlternateContent xmlns:mc="http://schemas.openxmlformats.org/markup-compatibility/2006">
    <mc:Choice xmlns:p14="http://schemas.microsoft.com/office/powerpoint/2010/main" Requires="p14">
      <p:transition spd="med" advClick="1" p14:dur="1000">
        <p:pull dir="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99"/>
                                        </p:tgtEl>
                                        <p:attrNameLst>
                                          <p:attrName>style.visibility</p:attrName>
                                        </p:attrNameLst>
                                      </p:cBhvr>
                                      <p:to>
                                        <p:strVal val="visible"/>
                                      </p:to>
                                    </p:set>
                                    <p:anim calcmode="lin" valueType="num">
                                      <p:cBhvr>
                                        <p:cTn id="7" dur="1000" fill="hold"/>
                                        <p:tgtEl>
                                          <p:spTgt spid="99"/>
                                        </p:tgtEl>
                                        <p:attrNameLst>
                                          <p:attrName>ppt_x</p:attrName>
                                        </p:attrNameLst>
                                      </p:cBhvr>
                                      <p:tavLst>
                                        <p:tav tm="0">
                                          <p:val>
                                            <p:strVal val="1+#ppt_w/2"/>
                                          </p:val>
                                        </p:tav>
                                        <p:tav tm="100000">
                                          <p:val>
                                            <p:strVal val="#ppt_x"/>
                                          </p:val>
                                        </p:tav>
                                      </p:tavLst>
                                    </p:anim>
                                    <p:anim calcmode="lin" valueType="num">
                                      <p:cBhvr>
                                        <p:cTn id="8" dur="10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00"/>
                                        </p:tgtEl>
                                        <p:attrNameLst>
                                          <p:attrName>style.visibility</p:attrName>
                                        </p:attrNameLst>
                                      </p:cBhvr>
                                      <p:to>
                                        <p:strVal val="visible"/>
                                      </p:to>
                                    </p:set>
                                    <p:anim calcmode="lin" valueType="num">
                                      <p:cBhvr>
                                        <p:cTn id="13" dur="1000" fill="hold"/>
                                        <p:tgtEl>
                                          <p:spTgt spid="100"/>
                                        </p:tgtEl>
                                        <p:attrNameLst>
                                          <p:attrName>ppt_x</p:attrName>
                                        </p:attrNameLst>
                                      </p:cBhvr>
                                      <p:tavLst>
                                        <p:tav tm="0">
                                          <p:val>
                                            <p:strVal val="1+#ppt_w/2"/>
                                          </p:val>
                                        </p:tav>
                                        <p:tav tm="100000">
                                          <p:val>
                                            <p:strVal val="#ppt_x"/>
                                          </p:val>
                                        </p:tav>
                                      </p:tavLst>
                                    </p:anim>
                                    <p:anim calcmode="lin" valueType="num">
                                      <p:cBhvr>
                                        <p:cTn id="14" dur="10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1"/>
      <p:bldP build="whole" bldLvl="1" animBg="1" rev="0" advAuto="0" spid="100" grpId="2"/>
    </p:bldLst>
  </p:timing>
</p:sld>
</file>

<file path=ppt/theme/theme1.xml><?xml version="1.0" encoding="utf-8"?>
<a:theme xmlns:a="http://schemas.openxmlformats.org/drawingml/2006/main" xmlns:r="http://schemas.openxmlformats.org/officeDocument/2006/relationships" name="سمة272">
  <a:themeElements>
    <a:clrScheme name="سمة272">
      <a:dk1>
        <a:srgbClr val="000000"/>
      </a:dk1>
      <a:lt1>
        <a:srgbClr val="FFFFFF"/>
      </a:lt1>
      <a:dk2>
        <a:srgbClr val="A7A7A7"/>
      </a:dk2>
      <a:lt2>
        <a:srgbClr val="535353"/>
      </a:lt2>
      <a:accent1>
        <a:srgbClr val="D16349"/>
      </a:accent1>
      <a:accent2>
        <a:srgbClr val="CCB400"/>
      </a:accent2>
      <a:accent3>
        <a:srgbClr val="9BBB59"/>
      </a:accent3>
      <a:accent4>
        <a:srgbClr val="8064A2"/>
      </a:accent4>
      <a:accent5>
        <a:srgbClr val="4BACC6"/>
      </a:accent5>
      <a:accent6>
        <a:srgbClr val="F79646"/>
      </a:accent6>
      <a:hlink>
        <a:srgbClr val="0000FF"/>
      </a:hlink>
      <a:folHlink>
        <a:srgbClr val="FF00FF"/>
      </a:folHlink>
    </a:clrScheme>
    <a:fontScheme name="سمة272">
      <a:majorFont>
        <a:latin typeface="Calibri"/>
        <a:ea typeface="Calibri"/>
        <a:cs typeface="Calibri"/>
      </a:majorFont>
      <a:minorFont>
        <a:latin typeface="Helvetica"/>
        <a:ea typeface="Helvetica"/>
        <a:cs typeface="Helvetica"/>
      </a:minorFont>
    </a:fontScheme>
    <a:fmtScheme name="سمة2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سمة272">
  <a:themeElements>
    <a:clrScheme name="سمة272">
      <a:dk1>
        <a:srgbClr val="000000"/>
      </a:dk1>
      <a:lt1>
        <a:srgbClr val="FFFFFF"/>
      </a:lt1>
      <a:dk2>
        <a:srgbClr val="A7A7A7"/>
      </a:dk2>
      <a:lt2>
        <a:srgbClr val="535353"/>
      </a:lt2>
      <a:accent1>
        <a:srgbClr val="D16349"/>
      </a:accent1>
      <a:accent2>
        <a:srgbClr val="CCB400"/>
      </a:accent2>
      <a:accent3>
        <a:srgbClr val="9BBB59"/>
      </a:accent3>
      <a:accent4>
        <a:srgbClr val="8064A2"/>
      </a:accent4>
      <a:accent5>
        <a:srgbClr val="4BACC6"/>
      </a:accent5>
      <a:accent6>
        <a:srgbClr val="F79646"/>
      </a:accent6>
      <a:hlink>
        <a:srgbClr val="0000FF"/>
      </a:hlink>
      <a:folHlink>
        <a:srgbClr val="FF00FF"/>
      </a:folHlink>
    </a:clrScheme>
    <a:fontScheme name="سمة272">
      <a:majorFont>
        <a:latin typeface="Calibri"/>
        <a:ea typeface="Calibri"/>
        <a:cs typeface="Calibri"/>
      </a:majorFont>
      <a:minorFont>
        <a:latin typeface="Helvetica"/>
        <a:ea typeface="Helvetica"/>
        <a:cs typeface="Helvetica"/>
      </a:minorFont>
    </a:fontScheme>
    <a:fmtScheme name="سمة2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StarbabeHmkBold"/>
            <a:ea typeface="StarbabeHmkBold"/>
            <a:cs typeface="StarbabeHmkBold"/>
            <a:sym typeface="StarbabeHmk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