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8"/>
  </p:notesMasterIdLst>
  <p:sldIdLst>
    <p:sldId id="256" r:id="rId2"/>
    <p:sldId id="269" r:id="rId3"/>
    <p:sldId id="286" r:id="rId4"/>
    <p:sldId id="257" r:id="rId5"/>
    <p:sldId id="259" r:id="rId6"/>
    <p:sldId id="258" r:id="rId7"/>
    <p:sldId id="282" r:id="rId8"/>
    <p:sldId id="283" r:id="rId9"/>
    <p:sldId id="262" r:id="rId10"/>
    <p:sldId id="264" r:id="rId11"/>
    <p:sldId id="260" r:id="rId12"/>
    <p:sldId id="284" r:id="rId13"/>
    <p:sldId id="266" r:id="rId14"/>
    <p:sldId id="265" r:id="rId15"/>
    <p:sldId id="285" r:id="rId16"/>
    <p:sldId id="28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‏​​♋٭ ρгe̠‎тту ĸɑdooϳ ·̵" initials="‏ρĸ·" lastIdx="1" clrIdx="0">
    <p:extLst>
      <p:ext uri="{19B8F6BF-5375-455C-9EA6-DF929625EA0E}">
        <p15:presenceInfo xmlns:p15="http://schemas.microsoft.com/office/powerpoint/2012/main" userId="0f7d709dc2dcff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33FF"/>
    <a:srgbClr val="FEF2F0"/>
    <a:srgbClr val="0E68B7"/>
    <a:srgbClr val="ADC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1F58F-2623-4E39-B994-00E749E9DB26}" type="doc">
      <dgm:prSet loTypeId="urn:microsoft.com/office/officeart/2005/8/layout/lProcess1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pPr rtl="1"/>
          <a:endParaRPr lang="ar-SA"/>
        </a:p>
      </dgm:t>
    </dgm:pt>
    <dgm:pt modelId="{8291FE25-1671-4D34-A461-E61ABD88D8AF}">
      <dgm:prSet phldrT="[نص]" custT="1"/>
      <dgm:spPr/>
      <dgm:t>
        <a:bodyPr/>
        <a:lstStyle/>
        <a:p>
          <a:pPr rtl="1"/>
          <a:r>
            <a:rPr lang="ar-SA" sz="3600" b="1" dirty="0">
              <a:solidFill>
                <a:srgbClr val="002060"/>
              </a:solidFill>
            </a:rPr>
            <a:t>المقدمة (السبب) :</a:t>
          </a:r>
        </a:p>
      </dgm:t>
    </dgm:pt>
    <dgm:pt modelId="{96418D28-7406-4DA1-9BEB-02994279E484}" type="parTrans" cxnId="{5109F9C7-1699-4D14-A378-D0E430330DC4}">
      <dgm:prSet/>
      <dgm:spPr/>
      <dgm:t>
        <a:bodyPr/>
        <a:lstStyle/>
        <a:p>
          <a:pPr rtl="1"/>
          <a:endParaRPr lang="ar-SA" b="1"/>
        </a:p>
      </dgm:t>
    </dgm:pt>
    <dgm:pt modelId="{9BB2F071-34DF-4530-9BB0-BB1B0970BD54}" type="sibTrans" cxnId="{5109F9C7-1699-4D14-A378-D0E430330DC4}">
      <dgm:prSet/>
      <dgm:spPr/>
      <dgm:t>
        <a:bodyPr/>
        <a:lstStyle/>
        <a:p>
          <a:pPr rtl="1"/>
          <a:endParaRPr lang="ar-SA" b="1"/>
        </a:p>
      </dgm:t>
    </dgm:pt>
    <dgm:pt modelId="{77626577-18CD-4EED-A245-E60937486F22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accent2">
                  <a:lumMod val="50000"/>
                </a:schemeClr>
              </a:solidFill>
            </a:rPr>
            <a:t>العلم بالقرآن والإيمان به:</a:t>
          </a:r>
        </a:p>
      </dgm:t>
    </dgm:pt>
    <dgm:pt modelId="{A4576A17-6FE7-4D28-B1A7-E46C35D15E2B}" type="parTrans" cxnId="{C2C021EB-E970-49B4-904A-BC1EC96ACBB9}">
      <dgm:prSet/>
      <dgm:spPr/>
      <dgm:t>
        <a:bodyPr/>
        <a:lstStyle/>
        <a:p>
          <a:pPr rtl="1"/>
          <a:endParaRPr lang="ar-SA" b="1"/>
        </a:p>
      </dgm:t>
    </dgm:pt>
    <dgm:pt modelId="{FC5F97E4-783A-49C6-A139-4EEFFE8023B1}" type="sibTrans" cxnId="{C2C021EB-E970-49B4-904A-BC1EC96ACBB9}">
      <dgm:prSet/>
      <dgm:spPr/>
      <dgm:t>
        <a:bodyPr/>
        <a:lstStyle/>
        <a:p>
          <a:pPr rtl="1"/>
          <a:endParaRPr lang="ar-SA" b="1"/>
        </a:p>
      </dgm:t>
    </dgm:pt>
    <dgm:pt modelId="{C9F7E5B4-E02A-46E8-9C60-210FA12F624D}">
      <dgm:prSet phldrT="[نص]" custT="1"/>
      <dgm:spPr/>
      <dgm:t>
        <a:bodyPr/>
        <a:lstStyle/>
        <a:p>
          <a:pPr rtl="1"/>
          <a:r>
            <a:rPr lang="ar-SA" sz="3600" b="1" dirty="0">
              <a:solidFill>
                <a:srgbClr val="002060"/>
              </a:solidFill>
            </a:rPr>
            <a:t>النتيجة:</a:t>
          </a:r>
        </a:p>
      </dgm:t>
    </dgm:pt>
    <dgm:pt modelId="{CC03098C-7A6E-42D7-B313-1BFE1E8286B5}" type="parTrans" cxnId="{BF1A2DC6-D491-427C-A21F-7499EEA90ADC}">
      <dgm:prSet/>
      <dgm:spPr/>
      <dgm:t>
        <a:bodyPr/>
        <a:lstStyle/>
        <a:p>
          <a:pPr rtl="1"/>
          <a:endParaRPr lang="ar-SA" b="1"/>
        </a:p>
      </dgm:t>
    </dgm:pt>
    <dgm:pt modelId="{CE8B05BC-4E81-4D7A-8C37-0864BCE2DF98}" type="sibTrans" cxnId="{BF1A2DC6-D491-427C-A21F-7499EEA90ADC}">
      <dgm:prSet/>
      <dgm:spPr/>
      <dgm:t>
        <a:bodyPr/>
        <a:lstStyle/>
        <a:p>
          <a:pPr rtl="1"/>
          <a:endParaRPr lang="ar-SA" b="1"/>
        </a:p>
      </dgm:t>
    </dgm:pt>
    <dgm:pt modelId="{DDFDDA46-AAAB-436F-B6EB-6D31DE7814DF}">
      <dgm:prSet phldrT="[نص]"/>
      <dgm:spPr/>
      <dgm:t>
        <a:bodyPr/>
        <a:lstStyle/>
        <a:p>
          <a:pPr rtl="1"/>
          <a:r>
            <a:rPr lang="ar-SA" b="1" dirty="0">
              <a:solidFill>
                <a:schemeClr val="accent2">
                  <a:lumMod val="50000"/>
                </a:schemeClr>
              </a:solidFill>
            </a:rPr>
            <a:t>نجاة الإنسان في قبرة من العذاب و سبب لثباته.</a:t>
          </a:r>
        </a:p>
      </dgm:t>
    </dgm:pt>
    <dgm:pt modelId="{64E46F4C-A1B4-4633-B8F7-A4D699F88432}" type="parTrans" cxnId="{FF139F0B-F837-4F35-BADC-27A25BAA9421}">
      <dgm:prSet/>
      <dgm:spPr/>
      <dgm:t>
        <a:bodyPr/>
        <a:lstStyle/>
        <a:p>
          <a:pPr rtl="1"/>
          <a:endParaRPr lang="ar-SA" b="1"/>
        </a:p>
      </dgm:t>
    </dgm:pt>
    <dgm:pt modelId="{AED564A3-9912-49E2-9D63-D6D4E81D811C}" type="sibTrans" cxnId="{FF139F0B-F837-4F35-BADC-27A25BAA9421}">
      <dgm:prSet/>
      <dgm:spPr/>
      <dgm:t>
        <a:bodyPr/>
        <a:lstStyle/>
        <a:p>
          <a:pPr rtl="1"/>
          <a:endParaRPr lang="ar-SA" b="1"/>
        </a:p>
      </dgm:t>
    </dgm:pt>
    <dgm:pt modelId="{04E5C005-9497-4D78-A8D5-135C5B9C5D5A}" type="pres">
      <dgm:prSet presAssocID="{5041F58F-2623-4E39-B994-00E749E9DB26}" presName="Name0" presStyleCnt="0">
        <dgm:presLayoutVars>
          <dgm:dir val="rev"/>
          <dgm:animLvl val="lvl"/>
          <dgm:resizeHandles val="exact"/>
        </dgm:presLayoutVars>
      </dgm:prSet>
      <dgm:spPr/>
    </dgm:pt>
    <dgm:pt modelId="{FE0605CA-97E7-4652-B98A-7E9C07BA81F3}" type="pres">
      <dgm:prSet presAssocID="{8291FE25-1671-4D34-A461-E61ABD88D8AF}" presName="vertFlow" presStyleCnt="0"/>
      <dgm:spPr/>
    </dgm:pt>
    <dgm:pt modelId="{D9A93EDB-63C2-4A71-BC5C-0A7C4FE3CE6D}" type="pres">
      <dgm:prSet presAssocID="{8291FE25-1671-4D34-A461-E61ABD88D8AF}" presName="header" presStyleLbl="node1" presStyleIdx="0" presStyleCnt="2"/>
      <dgm:spPr/>
    </dgm:pt>
    <dgm:pt modelId="{2BFD8040-C987-4592-AE0A-E0721E4D7EE6}" type="pres">
      <dgm:prSet presAssocID="{A4576A17-6FE7-4D28-B1A7-E46C35D15E2B}" presName="parTrans" presStyleLbl="sibTrans2D1" presStyleIdx="0" presStyleCnt="2"/>
      <dgm:spPr/>
    </dgm:pt>
    <dgm:pt modelId="{8C262D7A-C52D-4A97-AB95-C57AB1632F75}" type="pres">
      <dgm:prSet presAssocID="{77626577-18CD-4EED-A245-E60937486F22}" presName="child" presStyleLbl="alignAccFollowNode1" presStyleIdx="0" presStyleCnt="2">
        <dgm:presLayoutVars>
          <dgm:chMax val="0"/>
          <dgm:bulletEnabled val="1"/>
        </dgm:presLayoutVars>
      </dgm:prSet>
      <dgm:spPr/>
    </dgm:pt>
    <dgm:pt modelId="{9D3B8A97-063A-4B24-9F18-36FBCFA6BE52}" type="pres">
      <dgm:prSet presAssocID="{8291FE25-1671-4D34-A461-E61ABD88D8AF}" presName="hSp" presStyleCnt="0"/>
      <dgm:spPr/>
    </dgm:pt>
    <dgm:pt modelId="{DF1488FF-78B6-48D7-AD7A-673EB0451200}" type="pres">
      <dgm:prSet presAssocID="{C9F7E5B4-E02A-46E8-9C60-210FA12F624D}" presName="vertFlow" presStyleCnt="0"/>
      <dgm:spPr/>
    </dgm:pt>
    <dgm:pt modelId="{B98F5E00-C984-4385-BC3C-126B66C0656B}" type="pres">
      <dgm:prSet presAssocID="{C9F7E5B4-E02A-46E8-9C60-210FA12F624D}" presName="header" presStyleLbl="node1" presStyleIdx="1" presStyleCnt="2"/>
      <dgm:spPr/>
    </dgm:pt>
    <dgm:pt modelId="{3E7700CB-9761-40A0-A637-4C6C8D46818F}" type="pres">
      <dgm:prSet presAssocID="{64E46F4C-A1B4-4633-B8F7-A4D699F88432}" presName="parTrans" presStyleLbl="sibTrans2D1" presStyleIdx="1" presStyleCnt="2"/>
      <dgm:spPr/>
    </dgm:pt>
    <dgm:pt modelId="{9AB00943-C7EB-4B64-A28D-E1BE32C3BD0D}" type="pres">
      <dgm:prSet presAssocID="{DDFDDA46-AAAB-436F-B6EB-6D31DE7814DF}" presName="child" presStyleLbl="alignAccFollowNode1" presStyleIdx="1" presStyleCnt="2">
        <dgm:presLayoutVars>
          <dgm:chMax val="0"/>
          <dgm:bulletEnabled val="1"/>
        </dgm:presLayoutVars>
      </dgm:prSet>
      <dgm:spPr/>
    </dgm:pt>
  </dgm:ptLst>
  <dgm:cxnLst>
    <dgm:cxn modelId="{FF139F0B-F837-4F35-BADC-27A25BAA9421}" srcId="{C9F7E5B4-E02A-46E8-9C60-210FA12F624D}" destId="{DDFDDA46-AAAB-436F-B6EB-6D31DE7814DF}" srcOrd="0" destOrd="0" parTransId="{64E46F4C-A1B4-4633-B8F7-A4D699F88432}" sibTransId="{AED564A3-9912-49E2-9D63-D6D4E81D811C}"/>
    <dgm:cxn modelId="{310E850C-CD6D-4B0C-A735-04F15901B013}" type="presOf" srcId="{C9F7E5B4-E02A-46E8-9C60-210FA12F624D}" destId="{B98F5E00-C984-4385-BC3C-126B66C0656B}" srcOrd="0" destOrd="0" presId="urn:microsoft.com/office/officeart/2005/8/layout/lProcess1"/>
    <dgm:cxn modelId="{E3F62D44-42A4-494B-BDB9-323D70E560C0}" type="presOf" srcId="{A4576A17-6FE7-4D28-B1A7-E46C35D15E2B}" destId="{2BFD8040-C987-4592-AE0A-E0721E4D7EE6}" srcOrd="0" destOrd="0" presId="urn:microsoft.com/office/officeart/2005/8/layout/lProcess1"/>
    <dgm:cxn modelId="{93ADEF44-614F-48A9-9B9B-5BC49C171DEA}" type="presOf" srcId="{5041F58F-2623-4E39-B994-00E749E9DB26}" destId="{04E5C005-9497-4D78-A8D5-135C5B9C5D5A}" srcOrd="0" destOrd="0" presId="urn:microsoft.com/office/officeart/2005/8/layout/lProcess1"/>
    <dgm:cxn modelId="{61F97B7F-073B-4B73-AD46-D5532921A40E}" type="presOf" srcId="{64E46F4C-A1B4-4633-B8F7-A4D699F88432}" destId="{3E7700CB-9761-40A0-A637-4C6C8D46818F}" srcOrd="0" destOrd="0" presId="urn:microsoft.com/office/officeart/2005/8/layout/lProcess1"/>
    <dgm:cxn modelId="{E6BC6E8C-EDE6-4245-A94D-6F91862F5752}" type="presOf" srcId="{DDFDDA46-AAAB-436F-B6EB-6D31DE7814DF}" destId="{9AB00943-C7EB-4B64-A28D-E1BE32C3BD0D}" srcOrd="0" destOrd="0" presId="urn:microsoft.com/office/officeart/2005/8/layout/lProcess1"/>
    <dgm:cxn modelId="{1E8A6B92-49F7-4BD7-B8A7-6D1FA77414D8}" type="presOf" srcId="{77626577-18CD-4EED-A245-E60937486F22}" destId="{8C262D7A-C52D-4A97-AB95-C57AB1632F75}" srcOrd="0" destOrd="0" presId="urn:microsoft.com/office/officeart/2005/8/layout/lProcess1"/>
    <dgm:cxn modelId="{BF1A2DC6-D491-427C-A21F-7499EEA90ADC}" srcId="{5041F58F-2623-4E39-B994-00E749E9DB26}" destId="{C9F7E5B4-E02A-46E8-9C60-210FA12F624D}" srcOrd="1" destOrd="0" parTransId="{CC03098C-7A6E-42D7-B313-1BFE1E8286B5}" sibTransId="{CE8B05BC-4E81-4D7A-8C37-0864BCE2DF98}"/>
    <dgm:cxn modelId="{5109F9C7-1699-4D14-A378-D0E430330DC4}" srcId="{5041F58F-2623-4E39-B994-00E749E9DB26}" destId="{8291FE25-1671-4D34-A461-E61ABD88D8AF}" srcOrd="0" destOrd="0" parTransId="{96418D28-7406-4DA1-9BEB-02994279E484}" sibTransId="{9BB2F071-34DF-4530-9BB0-BB1B0970BD54}"/>
    <dgm:cxn modelId="{1D0772CD-B6D8-4253-B375-9B4DC210CED0}" type="presOf" srcId="{8291FE25-1671-4D34-A461-E61ABD88D8AF}" destId="{D9A93EDB-63C2-4A71-BC5C-0A7C4FE3CE6D}" srcOrd="0" destOrd="0" presId="urn:microsoft.com/office/officeart/2005/8/layout/lProcess1"/>
    <dgm:cxn modelId="{C2C021EB-E970-49B4-904A-BC1EC96ACBB9}" srcId="{8291FE25-1671-4D34-A461-E61ABD88D8AF}" destId="{77626577-18CD-4EED-A245-E60937486F22}" srcOrd="0" destOrd="0" parTransId="{A4576A17-6FE7-4D28-B1A7-E46C35D15E2B}" sibTransId="{FC5F97E4-783A-49C6-A139-4EEFFE8023B1}"/>
    <dgm:cxn modelId="{CF6D90CD-B674-49C0-9627-B35E082CACCE}" type="presParOf" srcId="{04E5C005-9497-4D78-A8D5-135C5B9C5D5A}" destId="{FE0605CA-97E7-4652-B98A-7E9C07BA81F3}" srcOrd="0" destOrd="0" presId="urn:microsoft.com/office/officeart/2005/8/layout/lProcess1"/>
    <dgm:cxn modelId="{A9D268A3-D32D-4379-BB56-6B41F9EE0FF4}" type="presParOf" srcId="{FE0605CA-97E7-4652-B98A-7E9C07BA81F3}" destId="{D9A93EDB-63C2-4A71-BC5C-0A7C4FE3CE6D}" srcOrd="0" destOrd="0" presId="urn:microsoft.com/office/officeart/2005/8/layout/lProcess1"/>
    <dgm:cxn modelId="{35C47839-EAC3-451F-9F48-F78B56CB8C8B}" type="presParOf" srcId="{FE0605CA-97E7-4652-B98A-7E9C07BA81F3}" destId="{2BFD8040-C987-4592-AE0A-E0721E4D7EE6}" srcOrd="1" destOrd="0" presId="urn:microsoft.com/office/officeart/2005/8/layout/lProcess1"/>
    <dgm:cxn modelId="{21025656-08B3-434C-80A8-9E9711915B87}" type="presParOf" srcId="{FE0605CA-97E7-4652-B98A-7E9C07BA81F3}" destId="{8C262D7A-C52D-4A97-AB95-C57AB1632F75}" srcOrd="2" destOrd="0" presId="urn:microsoft.com/office/officeart/2005/8/layout/lProcess1"/>
    <dgm:cxn modelId="{DE8EB78C-198F-47EF-9BFD-509F4B713E01}" type="presParOf" srcId="{04E5C005-9497-4D78-A8D5-135C5B9C5D5A}" destId="{9D3B8A97-063A-4B24-9F18-36FBCFA6BE52}" srcOrd="1" destOrd="0" presId="urn:microsoft.com/office/officeart/2005/8/layout/lProcess1"/>
    <dgm:cxn modelId="{7A5F1475-1039-40AA-B52E-27FCE1B12D46}" type="presParOf" srcId="{04E5C005-9497-4D78-A8D5-135C5B9C5D5A}" destId="{DF1488FF-78B6-48D7-AD7A-673EB0451200}" srcOrd="2" destOrd="0" presId="urn:microsoft.com/office/officeart/2005/8/layout/lProcess1"/>
    <dgm:cxn modelId="{48714051-C69B-4F12-8BCE-76739CD0992E}" type="presParOf" srcId="{DF1488FF-78B6-48D7-AD7A-673EB0451200}" destId="{B98F5E00-C984-4385-BC3C-126B66C0656B}" srcOrd="0" destOrd="0" presId="urn:microsoft.com/office/officeart/2005/8/layout/lProcess1"/>
    <dgm:cxn modelId="{F221E207-6ADA-42A3-976D-4CC8CC77E6E1}" type="presParOf" srcId="{DF1488FF-78B6-48D7-AD7A-673EB0451200}" destId="{3E7700CB-9761-40A0-A637-4C6C8D46818F}" srcOrd="1" destOrd="0" presId="urn:microsoft.com/office/officeart/2005/8/layout/lProcess1"/>
    <dgm:cxn modelId="{AF427B26-5A3A-4075-8747-E415B3180B0E}" type="presParOf" srcId="{DF1488FF-78B6-48D7-AD7A-673EB0451200}" destId="{9AB00943-C7EB-4B64-A28D-E1BE32C3BD0D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811F1-05E4-479D-B4B3-3B40228657C6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0B8BDE45-E485-4B48-9BF7-F2855ADD60E8}">
      <dgm:prSet/>
      <dgm:spPr/>
      <dgm:t>
        <a:bodyPr/>
        <a:lstStyle/>
        <a:p>
          <a:pPr rtl="1"/>
          <a:r>
            <a:rPr lang="ar-SA" b="1" dirty="0">
              <a:solidFill>
                <a:srgbClr val="DA5551"/>
              </a:solidFill>
              <a:cs typeface="Calibri"/>
              <a:sym typeface="Calibri"/>
            </a:rPr>
            <a:t>اكتب/ي سؤالًا يدور في ذهنك ترغب في معرفته حول الدرس.</a:t>
          </a:r>
        </a:p>
      </dgm:t>
    </dgm:pt>
    <dgm:pt modelId="{EA253D91-1E18-4699-97FD-51F95E4880D0}" type="parTrans" cxnId="{328EF742-7ECC-4BE1-9C63-BC8216A34CBB}">
      <dgm:prSet/>
      <dgm:spPr/>
      <dgm:t>
        <a:bodyPr/>
        <a:lstStyle/>
        <a:p>
          <a:pPr rtl="1"/>
          <a:endParaRPr lang="ar-SA"/>
        </a:p>
      </dgm:t>
    </dgm:pt>
    <dgm:pt modelId="{BCC36F8A-6503-4BD5-A54F-74E5E0E2D2FC}" type="sibTrans" cxnId="{328EF742-7ECC-4BE1-9C63-BC8216A34CBB}">
      <dgm:prSet/>
      <dgm:spPr/>
      <dgm:t>
        <a:bodyPr/>
        <a:lstStyle/>
        <a:p>
          <a:pPr rtl="1"/>
          <a:endParaRPr lang="ar-SA"/>
        </a:p>
      </dgm:t>
    </dgm:pt>
    <dgm:pt modelId="{5B36EB04-7127-4843-9272-150D47DE4977}">
      <dgm:prSet/>
      <dgm:spPr/>
      <dgm:t>
        <a:bodyPr/>
        <a:lstStyle/>
        <a:p>
          <a:pPr rtl="1"/>
          <a:r>
            <a:rPr lang="ar-SA" b="1" dirty="0">
              <a:solidFill>
                <a:srgbClr val="DA5551"/>
              </a:solidFill>
              <a:cs typeface="Calibri"/>
              <a:sym typeface="Calibri"/>
            </a:rPr>
            <a:t>اكتب/ي شيئين كانا ممتعين بالنسبة لك.</a:t>
          </a:r>
        </a:p>
      </dgm:t>
    </dgm:pt>
    <dgm:pt modelId="{93722DA5-74D1-4C9B-ACB9-0C1BD0C5ABF8}" type="parTrans" cxnId="{A866E0F3-34A7-44B9-BD89-5A449AB50238}">
      <dgm:prSet/>
      <dgm:spPr/>
      <dgm:t>
        <a:bodyPr/>
        <a:lstStyle/>
        <a:p>
          <a:pPr rtl="1"/>
          <a:endParaRPr lang="ar-SA"/>
        </a:p>
      </dgm:t>
    </dgm:pt>
    <dgm:pt modelId="{B8A2241C-677B-448C-B517-E9A9BEF3593D}" type="sibTrans" cxnId="{A866E0F3-34A7-44B9-BD89-5A449AB50238}">
      <dgm:prSet/>
      <dgm:spPr/>
      <dgm:t>
        <a:bodyPr/>
        <a:lstStyle/>
        <a:p>
          <a:pPr rtl="1"/>
          <a:endParaRPr lang="ar-SA"/>
        </a:p>
      </dgm:t>
    </dgm:pt>
    <dgm:pt modelId="{4E29F499-93DD-4FF8-BCDD-99571F93EF87}">
      <dgm:prSet/>
      <dgm:spPr/>
      <dgm:t>
        <a:bodyPr/>
        <a:lstStyle/>
        <a:p>
          <a:pPr rtl="1"/>
          <a:r>
            <a:rPr lang="ar-SA" b="1" dirty="0">
              <a:solidFill>
                <a:srgbClr val="DA5551"/>
              </a:solidFill>
              <a:cs typeface="Calibri"/>
              <a:sym typeface="Calibri"/>
            </a:rPr>
            <a:t>اكتب/ي ثلاثة أشياء تعلمتها/تعلمتيها من درس اليوم</a:t>
          </a:r>
        </a:p>
      </dgm:t>
    </dgm:pt>
    <dgm:pt modelId="{F2C16C06-2E4B-4CF6-B179-ED82A6CD6A90}" type="parTrans" cxnId="{F3EFFAA1-0B0C-4A5E-AFC4-C5A116C342A9}">
      <dgm:prSet/>
      <dgm:spPr/>
      <dgm:t>
        <a:bodyPr/>
        <a:lstStyle/>
        <a:p>
          <a:pPr rtl="1"/>
          <a:endParaRPr lang="ar-SA"/>
        </a:p>
      </dgm:t>
    </dgm:pt>
    <dgm:pt modelId="{BAF3C3DB-6639-4D7C-889A-1BFAF9947812}" type="sibTrans" cxnId="{F3EFFAA1-0B0C-4A5E-AFC4-C5A116C342A9}">
      <dgm:prSet/>
      <dgm:spPr/>
      <dgm:t>
        <a:bodyPr/>
        <a:lstStyle/>
        <a:p>
          <a:pPr rtl="1"/>
          <a:endParaRPr lang="ar-SA"/>
        </a:p>
      </dgm:t>
    </dgm:pt>
    <dgm:pt modelId="{C06A6AB2-11A0-40CD-A4BE-DD7FE638C9F2}" type="pres">
      <dgm:prSet presAssocID="{C75811F1-05E4-479D-B4B3-3B40228657C6}" presName="compositeShape" presStyleCnt="0">
        <dgm:presLayoutVars>
          <dgm:dir/>
          <dgm:resizeHandles/>
        </dgm:presLayoutVars>
      </dgm:prSet>
      <dgm:spPr/>
    </dgm:pt>
    <dgm:pt modelId="{D228B91B-0763-4CF9-838B-8675D0D1E1EB}" type="pres">
      <dgm:prSet presAssocID="{C75811F1-05E4-479D-B4B3-3B40228657C6}" presName="pyramid" presStyleLbl="node1" presStyleIdx="0" presStyleCnt="1"/>
      <dgm:spPr/>
    </dgm:pt>
    <dgm:pt modelId="{45AA8E21-CA66-41FF-843C-70C87B19DFA7}" type="pres">
      <dgm:prSet presAssocID="{C75811F1-05E4-479D-B4B3-3B40228657C6}" presName="theList" presStyleCnt="0"/>
      <dgm:spPr/>
    </dgm:pt>
    <dgm:pt modelId="{8BA04B81-57D5-46E9-B146-3A6172827CC9}" type="pres">
      <dgm:prSet presAssocID="{0B8BDE45-E485-4B48-9BF7-F2855ADD60E8}" presName="aNode" presStyleLbl="fgAcc1" presStyleIdx="0" presStyleCnt="3">
        <dgm:presLayoutVars>
          <dgm:bulletEnabled val="1"/>
        </dgm:presLayoutVars>
      </dgm:prSet>
      <dgm:spPr/>
    </dgm:pt>
    <dgm:pt modelId="{83296D5E-C2D0-421F-AF03-E38EB1F6DC00}" type="pres">
      <dgm:prSet presAssocID="{0B8BDE45-E485-4B48-9BF7-F2855ADD60E8}" presName="aSpace" presStyleCnt="0"/>
      <dgm:spPr/>
    </dgm:pt>
    <dgm:pt modelId="{647DA7FB-1CEA-461D-A388-43E0F065B3DB}" type="pres">
      <dgm:prSet presAssocID="{5B36EB04-7127-4843-9272-150D47DE4977}" presName="aNode" presStyleLbl="fgAcc1" presStyleIdx="1" presStyleCnt="3">
        <dgm:presLayoutVars>
          <dgm:bulletEnabled val="1"/>
        </dgm:presLayoutVars>
      </dgm:prSet>
      <dgm:spPr/>
    </dgm:pt>
    <dgm:pt modelId="{39DFF545-4891-43D5-926D-E8731FD77C48}" type="pres">
      <dgm:prSet presAssocID="{5B36EB04-7127-4843-9272-150D47DE4977}" presName="aSpace" presStyleCnt="0"/>
      <dgm:spPr/>
    </dgm:pt>
    <dgm:pt modelId="{FF778547-F6D8-45C8-8058-5A8F091D19EE}" type="pres">
      <dgm:prSet presAssocID="{4E29F499-93DD-4FF8-BCDD-99571F93EF87}" presName="aNode" presStyleLbl="fgAcc1" presStyleIdx="2" presStyleCnt="3">
        <dgm:presLayoutVars>
          <dgm:bulletEnabled val="1"/>
        </dgm:presLayoutVars>
      </dgm:prSet>
      <dgm:spPr/>
    </dgm:pt>
    <dgm:pt modelId="{7365F60A-B40A-467C-B423-C1ABF0398806}" type="pres">
      <dgm:prSet presAssocID="{4E29F499-93DD-4FF8-BCDD-99571F93EF87}" presName="aSpace" presStyleCnt="0"/>
      <dgm:spPr/>
    </dgm:pt>
  </dgm:ptLst>
  <dgm:cxnLst>
    <dgm:cxn modelId="{328EF742-7ECC-4BE1-9C63-BC8216A34CBB}" srcId="{C75811F1-05E4-479D-B4B3-3B40228657C6}" destId="{0B8BDE45-E485-4B48-9BF7-F2855ADD60E8}" srcOrd="0" destOrd="0" parTransId="{EA253D91-1E18-4699-97FD-51F95E4880D0}" sibTransId="{BCC36F8A-6503-4BD5-A54F-74E5E0E2D2FC}"/>
    <dgm:cxn modelId="{F3EFFAA1-0B0C-4A5E-AFC4-C5A116C342A9}" srcId="{C75811F1-05E4-479D-B4B3-3B40228657C6}" destId="{4E29F499-93DD-4FF8-BCDD-99571F93EF87}" srcOrd="2" destOrd="0" parTransId="{F2C16C06-2E4B-4CF6-B179-ED82A6CD6A90}" sibTransId="{BAF3C3DB-6639-4D7C-889A-1BFAF9947812}"/>
    <dgm:cxn modelId="{714A8FBD-A807-4F45-83EE-2EC740021E45}" type="presOf" srcId="{0B8BDE45-E485-4B48-9BF7-F2855ADD60E8}" destId="{8BA04B81-57D5-46E9-B146-3A6172827CC9}" srcOrd="0" destOrd="0" presId="urn:microsoft.com/office/officeart/2005/8/layout/pyramid2"/>
    <dgm:cxn modelId="{360E7ACF-7E5C-4D00-922A-1CFDAB619206}" type="presOf" srcId="{C75811F1-05E4-479D-B4B3-3B40228657C6}" destId="{C06A6AB2-11A0-40CD-A4BE-DD7FE638C9F2}" srcOrd="0" destOrd="0" presId="urn:microsoft.com/office/officeart/2005/8/layout/pyramid2"/>
    <dgm:cxn modelId="{09434DDD-5E60-4639-B797-A9CDF6ADD742}" type="presOf" srcId="{4E29F499-93DD-4FF8-BCDD-99571F93EF87}" destId="{FF778547-F6D8-45C8-8058-5A8F091D19EE}" srcOrd="0" destOrd="0" presId="urn:microsoft.com/office/officeart/2005/8/layout/pyramid2"/>
    <dgm:cxn modelId="{0383A3EC-B9D7-4023-BD5A-AEE9ED438601}" type="presOf" srcId="{5B36EB04-7127-4843-9272-150D47DE4977}" destId="{647DA7FB-1CEA-461D-A388-43E0F065B3DB}" srcOrd="0" destOrd="0" presId="urn:microsoft.com/office/officeart/2005/8/layout/pyramid2"/>
    <dgm:cxn modelId="{A866E0F3-34A7-44B9-BD89-5A449AB50238}" srcId="{C75811F1-05E4-479D-B4B3-3B40228657C6}" destId="{5B36EB04-7127-4843-9272-150D47DE4977}" srcOrd="1" destOrd="0" parTransId="{93722DA5-74D1-4C9B-ACB9-0C1BD0C5ABF8}" sibTransId="{B8A2241C-677B-448C-B517-E9A9BEF3593D}"/>
    <dgm:cxn modelId="{F9D40205-B349-4ACB-B9A1-39A60C5C1F0A}" type="presParOf" srcId="{C06A6AB2-11A0-40CD-A4BE-DD7FE638C9F2}" destId="{D228B91B-0763-4CF9-838B-8675D0D1E1EB}" srcOrd="0" destOrd="0" presId="urn:microsoft.com/office/officeart/2005/8/layout/pyramid2"/>
    <dgm:cxn modelId="{D4003685-A5F5-494A-8AFD-48ABE94F4D9C}" type="presParOf" srcId="{C06A6AB2-11A0-40CD-A4BE-DD7FE638C9F2}" destId="{45AA8E21-CA66-41FF-843C-70C87B19DFA7}" srcOrd="1" destOrd="0" presId="urn:microsoft.com/office/officeart/2005/8/layout/pyramid2"/>
    <dgm:cxn modelId="{139C5142-FBDE-48FF-A9E7-0DF6154281F7}" type="presParOf" srcId="{45AA8E21-CA66-41FF-843C-70C87B19DFA7}" destId="{8BA04B81-57D5-46E9-B146-3A6172827CC9}" srcOrd="0" destOrd="0" presId="urn:microsoft.com/office/officeart/2005/8/layout/pyramid2"/>
    <dgm:cxn modelId="{984C6D1E-3E70-47A0-B20B-D517F58059F9}" type="presParOf" srcId="{45AA8E21-CA66-41FF-843C-70C87B19DFA7}" destId="{83296D5E-C2D0-421F-AF03-E38EB1F6DC00}" srcOrd="1" destOrd="0" presId="urn:microsoft.com/office/officeart/2005/8/layout/pyramid2"/>
    <dgm:cxn modelId="{7ADA72E8-40BF-4917-8C15-096B2ECE66E9}" type="presParOf" srcId="{45AA8E21-CA66-41FF-843C-70C87B19DFA7}" destId="{647DA7FB-1CEA-461D-A388-43E0F065B3DB}" srcOrd="2" destOrd="0" presId="urn:microsoft.com/office/officeart/2005/8/layout/pyramid2"/>
    <dgm:cxn modelId="{DBCCE821-9FC7-4D9D-91A7-8F6B31C29022}" type="presParOf" srcId="{45AA8E21-CA66-41FF-843C-70C87B19DFA7}" destId="{39DFF545-4891-43D5-926D-E8731FD77C48}" srcOrd="3" destOrd="0" presId="urn:microsoft.com/office/officeart/2005/8/layout/pyramid2"/>
    <dgm:cxn modelId="{727145ED-C662-4E1B-98A5-DA6D9117221F}" type="presParOf" srcId="{45AA8E21-CA66-41FF-843C-70C87B19DFA7}" destId="{FF778547-F6D8-45C8-8058-5A8F091D19EE}" srcOrd="4" destOrd="0" presId="urn:microsoft.com/office/officeart/2005/8/layout/pyramid2"/>
    <dgm:cxn modelId="{5EC8A929-914F-4EFC-8C61-73E16A5C9631}" type="presParOf" srcId="{45AA8E21-CA66-41FF-843C-70C87B19DFA7}" destId="{7365F60A-B40A-467C-B423-C1ABF039880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93EDB-63C2-4A71-BC5C-0A7C4FE3CE6D}">
      <dsp:nvSpPr>
        <dsp:cNvPr id="0" name=""/>
        <dsp:cNvSpPr/>
      </dsp:nvSpPr>
      <dsp:spPr>
        <a:xfrm>
          <a:off x="4329588" y="1594809"/>
          <a:ext cx="3794125" cy="9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rgbClr val="002060"/>
              </a:solidFill>
            </a:rPr>
            <a:t>المقدمة (السبب) :</a:t>
          </a:r>
        </a:p>
      </dsp:txBody>
      <dsp:txXfrm>
        <a:off x="4357370" y="1622591"/>
        <a:ext cx="3738561" cy="892967"/>
      </dsp:txXfrm>
    </dsp:sp>
    <dsp:sp modelId="{2BFD8040-C987-4592-AE0A-E0721E4D7EE6}">
      <dsp:nvSpPr>
        <dsp:cNvPr id="0" name=""/>
        <dsp:cNvSpPr/>
      </dsp:nvSpPr>
      <dsp:spPr>
        <a:xfrm rot="5400000">
          <a:off x="6143654" y="2626337"/>
          <a:ext cx="165992" cy="1659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262D7A-C52D-4A97-AB95-C57AB1632F75}">
      <dsp:nvSpPr>
        <dsp:cNvPr id="0" name=""/>
        <dsp:cNvSpPr/>
      </dsp:nvSpPr>
      <dsp:spPr>
        <a:xfrm>
          <a:off x="4329588" y="2875326"/>
          <a:ext cx="3794125" cy="94853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>
              <a:solidFill>
                <a:schemeClr val="accent2">
                  <a:lumMod val="50000"/>
                </a:schemeClr>
              </a:solidFill>
            </a:rPr>
            <a:t>العلم بالقرآن والإيمان به:</a:t>
          </a:r>
        </a:p>
      </dsp:txBody>
      <dsp:txXfrm>
        <a:off x="4357370" y="2903108"/>
        <a:ext cx="3738561" cy="892967"/>
      </dsp:txXfrm>
    </dsp:sp>
    <dsp:sp modelId="{B98F5E00-C984-4385-BC3C-126B66C0656B}">
      <dsp:nvSpPr>
        <dsp:cNvPr id="0" name=""/>
        <dsp:cNvSpPr/>
      </dsp:nvSpPr>
      <dsp:spPr>
        <a:xfrm>
          <a:off x="4286" y="1594809"/>
          <a:ext cx="3794125" cy="948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b="1" kern="1200" dirty="0">
              <a:solidFill>
                <a:srgbClr val="002060"/>
              </a:solidFill>
            </a:rPr>
            <a:t>النتيجة:</a:t>
          </a:r>
        </a:p>
      </dsp:txBody>
      <dsp:txXfrm>
        <a:off x="32068" y="1622591"/>
        <a:ext cx="3738561" cy="892967"/>
      </dsp:txXfrm>
    </dsp:sp>
    <dsp:sp modelId="{3E7700CB-9761-40A0-A637-4C6C8D46818F}">
      <dsp:nvSpPr>
        <dsp:cNvPr id="0" name=""/>
        <dsp:cNvSpPr/>
      </dsp:nvSpPr>
      <dsp:spPr>
        <a:xfrm rot="5400000">
          <a:off x="1818352" y="2626337"/>
          <a:ext cx="165992" cy="165992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AB00943-C7EB-4B64-A28D-E1BE32C3BD0D}">
      <dsp:nvSpPr>
        <dsp:cNvPr id="0" name=""/>
        <dsp:cNvSpPr/>
      </dsp:nvSpPr>
      <dsp:spPr>
        <a:xfrm>
          <a:off x="4286" y="2875326"/>
          <a:ext cx="3794125" cy="94853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1" kern="1200" dirty="0">
              <a:solidFill>
                <a:schemeClr val="accent2">
                  <a:lumMod val="50000"/>
                </a:schemeClr>
              </a:solidFill>
            </a:rPr>
            <a:t>نجاة الإنسان في قبرة من العذاب و سبب لثباته.</a:t>
          </a:r>
        </a:p>
      </dsp:txBody>
      <dsp:txXfrm>
        <a:off x="32068" y="2903108"/>
        <a:ext cx="3738561" cy="892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8B91B-0763-4CF9-838B-8675D0D1E1EB}">
      <dsp:nvSpPr>
        <dsp:cNvPr id="0" name=""/>
        <dsp:cNvSpPr/>
      </dsp:nvSpPr>
      <dsp:spPr>
        <a:xfrm>
          <a:off x="918480" y="0"/>
          <a:ext cx="5655465" cy="5655465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04B81-57D5-46E9-B146-3A6172827CC9}">
      <dsp:nvSpPr>
        <dsp:cNvPr id="0" name=""/>
        <dsp:cNvSpPr/>
      </dsp:nvSpPr>
      <dsp:spPr>
        <a:xfrm>
          <a:off x="3746213" y="568584"/>
          <a:ext cx="3676052" cy="13387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 dirty="0">
              <a:solidFill>
                <a:srgbClr val="DA5551"/>
              </a:solidFill>
              <a:cs typeface="Calibri"/>
              <a:sym typeface="Calibri"/>
            </a:rPr>
            <a:t>اكتب/ي سؤالًا يدور في ذهنك ترغب في معرفته حول الدرس.</a:t>
          </a:r>
        </a:p>
      </dsp:txBody>
      <dsp:txXfrm>
        <a:off x="3811566" y="633937"/>
        <a:ext cx="3545346" cy="1208048"/>
      </dsp:txXfrm>
    </dsp:sp>
    <dsp:sp modelId="{647DA7FB-1CEA-461D-A388-43E0F065B3DB}">
      <dsp:nvSpPr>
        <dsp:cNvPr id="0" name=""/>
        <dsp:cNvSpPr/>
      </dsp:nvSpPr>
      <dsp:spPr>
        <a:xfrm>
          <a:off x="3746213" y="2074683"/>
          <a:ext cx="3676052" cy="13387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 dirty="0">
              <a:solidFill>
                <a:srgbClr val="DA5551"/>
              </a:solidFill>
              <a:cs typeface="Calibri"/>
              <a:sym typeface="Calibri"/>
            </a:rPr>
            <a:t>اكتب/ي شيئين كانا ممتعين بالنسبة لك.</a:t>
          </a:r>
        </a:p>
      </dsp:txBody>
      <dsp:txXfrm>
        <a:off x="3811566" y="2140036"/>
        <a:ext cx="3545346" cy="1208048"/>
      </dsp:txXfrm>
    </dsp:sp>
    <dsp:sp modelId="{FF778547-F6D8-45C8-8058-5A8F091D19EE}">
      <dsp:nvSpPr>
        <dsp:cNvPr id="0" name=""/>
        <dsp:cNvSpPr/>
      </dsp:nvSpPr>
      <dsp:spPr>
        <a:xfrm>
          <a:off x="3746213" y="3580781"/>
          <a:ext cx="3676052" cy="13387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500" b="1" kern="1200" dirty="0">
              <a:solidFill>
                <a:srgbClr val="DA5551"/>
              </a:solidFill>
              <a:cs typeface="Calibri"/>
              <a:sym typeface="Calibri"/>
            </a:rPr>
            <a:t>اكتب/ي ثلاثة أشياء تعلمتها/تعلمتيها من درس اليوم</a:t>
          </a:r>
        </a:p>
      </dsp:txBody>
      <dsp:txXfrm>
        <a:off x="3811566" y="3646134"/>
        <a:ext cx="3545346" cy="1208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C24B835-4D42-45D0-8FA8-EE017199D520}" type="datetimeFigureOut">
              <a:rPr lang="ar-SA" smtClean="0"/>
              <a:t>19/02/42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CD65D8D-DE65-41BE-BB68-30E7B904072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192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EA2DD1-CAB6-48EC-877E-38D61EC64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46AEC24-506D-475D-8B54-004F7BB8E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D49875-2E95-4702-B81F-9916CCF9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04B5B11-2D2D-44FB-A1DE-E224BBD6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652334-644E-40D4-8BBB-63813A2A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7388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47C22A-383D-41E5-BA97-BC4FF94F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1077981-E624-4691-B5B2-D563CAFFC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D54936-6472-4221-86CF-C9B57FF6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4F6CA8-BA51-430A-9401-8779E44F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8865A1-FA57-4A92-AB8F-A299DFFD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3712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DBB86E4F-72A1-4A9B-A70F-2643BF4EB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6A7144C-1F06-4B8B-83B5-8C663FAFF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022929-70A3-4EB5-A9A4-90D4D104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3A81F2-3E3B-411C-9DE9-4BAE1B42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436C98-44B9-4B7F-9BF8-9C2364DC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3878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18B396-7B5C-44C4-B7B9-414C7E7B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2BF866-ECF3-4A90-BF68-0DD3F6328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255A81-D6DD-46C8-BA51-A14136EF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38FD80-44DD-47CB-A4A6-C04EE33D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DFAF84-7AC6-4947-A7EF-83F7F9E6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2299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A39F43-73B9-44F1-ACB7-2189E8D1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28F2F3C-E6B6-4A31-B8CD-44B06B614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6DB251-FBB7-4D47-B4EC-552E9727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DA5503-036B-484C-8CF8-D3D9A0EA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E56AAE9-3B06-437D-AA77-13165298E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9738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8A5162-F4D3-4146-BE61-64D35543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F71BB9-4F9F-4681-81A4-01FE052BF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EBDB23E-24E0-47FD-B96C-A11317CF7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1F2D7DF-9285-4F23-B99D-D852C79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0A0F3B-97F8-4312-9E1F-97DCA10A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4FAFDB7-64BE-4599-BA7E-EA48C529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0944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21758D-30F3-4005-A60F-4E550A7C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520324-491E-404F-9831-A74BF595B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0BE10D4-B105-4957-9FA0-DA61BC15F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301616B-A0CF-42A9-B706-BDA0A5E44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C4C62FB-1D01-429A-9933-EF9DB6F547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29172C3-D13E-4200-9E06-73E994DE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2271C87-F27A-4F0C-BCDD-F78C3D5E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51C68BD-21A4-4396-B57B-01F0E2D8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7599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0451A0-9211-4C55-ACA2-186201A5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C1BBAB9-EFC4-48C5-8B15-E8318B00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E6A0F-0986-4DC1-A6E3-FBAB8277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907B378-55D7-4265-B5F7-CDB6572D9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038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B631DE8-C9C2-45C3-9DEB-542F82A5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696A665-1CB1-4BB6-8971-B452254F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C3B445-3D33-4F8B-8AC8-686E2486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719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B9CC1E-DDDA-4D1F-A959-A9CD2E99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62C9FA0-782A-4333-B014-EEE33160B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56A23A7-2C90-4704-99B0-BD0BB556C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CC204D-5ACD-4C3D-B9E9-37FAA4D5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6531B5B-5798-4D45-92B2-2581E358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955A96-1606-4AF2-9327-4A775A039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758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DC74C5-FF16-481E-AA69-ADBFC923F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02DBF15-6746-4695-809A-51C4FA3ED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F9172C9-2B2E-46FD-9FCB-C17487180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18E4CC-F72F-4490-A623-2224E90A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B45E29-9684-4BB7-A6C8-AF241789B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82F8A80-F037-4FB4-9C82-A0D645E0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2099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C639696-B129-465B-A2B4-267B77F4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BA94B58-F369-444C-BF4A-4C764F45E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035FAE-F76A-49E5-8274-20822A6FB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8B30-1B71-45A1-8314-D59C86F581E1}" type="datetime1">
              <a:rPr lang="en-US" smtClean="0"/>
              <a:pPr/>
              <a:t>10/6/2020</a:t>
            </a:fld>
            <a:endParaRPr lang="en-US" b="1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1A3A7C-DC3A-4786-84DA-F29DE081E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b="1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7FA85A-EF87-455A-84DF-F526C53A2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18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abd_tawhee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صورة 69">
            <a:extLst>
              <a:ext uri="{FF2B5EF4-FFF2-40B4-BE49-F238E27FC236}">
                <a16:creationId xmlns:a16="http://schemas.microsoft.com/office/drawing/2014/main" id="{39564802-3D02-41A3-887B-1B8D59992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36" y="107001"/>
            <a:ext cx="2888792" cy="1548393"/>
          </a:xfrm>
          <a:prstGeom prst="rect">
            <a:avLst/>
          </a:prstGeom>
        </p:spPr>
      </p:pic>
      <p:grpSp>
        <p:nvGrpSpPr>
          <p:cNvPr id="76" name="Group 28">
            <a:extLst>
              <a:ext uri="{FF2B5EF4-FFF2-40B4-BE49-F238E27FC236}">
                <a16:creationId xmlns:a16="http://schemas.microsoft.com/office/drawing/2014/main" id="{B7D495E5-E22B-4A3E-A79C-297C18B8DE40}"/>
              </a:ext>
            </a:extLst>
          </p:cNvPr>
          <p:cNvGrpSpPr/>
          <p:nvPr/>
        </p:nvGrpSpPr>
        <p:grpSpPr>
          <a:xfrm>
            <a:off x="5081988" y="3889730"/>
            <a:ext cx="2592288" cy="180858"/>
            <a:chOff x="5364088" y="1664804"/>
            <a:chExt cx="3096344" cy="216024"/>
          </a:xfrm>
        </p:grpSpPr>
        <p:grpSp>
          <p:nvGrpSpPr>
            <p:cNvPr id="77" name="Group 18">
              <a:extLst>
                <a:ext uri="{FF2B5EF4-FFF2-40B4-BE49-F238E27FC236}">
                  <a16:creationId xmlns:a16="http://schemas.microsoft.com/office/drawing/2014/main" id="{A255F3AE-4358-4E31-BB07-DA3E4576D8EA}"/>
                </a:ext>
              </a:extLst>
            </p:cNvPr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84" name="Rectangle 16">
                <a:extLst>
                  <a:ext uri="{FF2B5EF4-FFF2-40B4-BE49-F238E27FC236}">
                    <a16:creationId xmlns:a16="http://schemas.microsoft.com/office/drawing/2014/main" id="{6D838AF8-B75B-4B2B-8FDA-E2A057ACE219}"/>
                  </a:ext>
                </a:extLst>
              </p:cNvPr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85" name="Rectangle 17">
                <a:extLst>
                  <a:ext uri="{FF2B5EF4-FFF2-40B4-BE49-F238E27FC236}">
                    <a16:creationId xmlns:a16="http://schemas.microsoft.com/office/drawing/2014/main" id="{4BF60100-A21A-4DBD-AD35-C52E083FBBD1}"/>
                  </a:ext>
                </a:extLst>
              </p:cNvPr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A5A5A5">
                      <a:lumMod val="50000"/>
                    </a:srgb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78" name="Group 24">
              <a:extLst>
                <a:ext uri="{FF2B5EF4-FFF2-40B4-BE49-F238E27FC236}">
                  <a16:creationId xmlns:a16="http://schemas.microsoft.com/office/drawing/2014/main" id="{C71AF67E-9FCC-4CDC-82F5-B4FB560F1778}"/>
                </a:ext>
              </a:extLst>
            </p:cNvPr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82" name="Straight Connector 20">
                <a:extLst>
                  <a:ext uri="{FF2B5EF4-FFF2-40B4-BE49-F238E27FC236}">
                    <a16:creationId xmlns:a16="http://schemas.microsoft.com/office/drawing/2014/main" id="{6D474840-966E-4C69-AAF5-7086AB8E9352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Straight Connector 22">
                <a:extLst>
                  <a:ext uri="{FF2B5EF4-FFF2-40B4-BE49-F238E27FC236}">
                    <a16:creationId xmlns:a16="http://schemas.microsoft.com/office/drawing/2014/main" id="{BE4EE8D6-A764-4803-B02C-57AA5EF3E44F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9" name="Group 25">
              <a:extLst>
                <a:ext uri="{FF2B5EF4-FFF2-40B4-BE49-F238E27FC236}">
                  <a16:creationId xmlns:a16="http://schemas.microsoft.com/office/drawing/2014/main" id="{315E167F-E83F-4687-9802-0DD1930FCCF1}"/>
                </a:ext>
              </a:extLst>
            </p:cNvPr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80" name="Straight Connector 26">
                <a:extLst>
                  <a:ext uri="{FF2B5EF4-FFF2-40B4-BE49-F238E27FC236}">
                    <a16:creationId xmlns:a16="http://schemas.microsoft.com/office/drawing/2014/main" id="{980FAF18-BAF9-478B-ADCF-9A6362A3FF87}"/>
                  </a:ext>
                </a:extLst>
              </p:cNvPr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Straight Connector 27">
                <a:extLst>
                  <a:ext uri="{FF2B5EF4-FFF2-40B4-BE49-F238E27FC236}">
                    <a16:creationId xmlns:a16="http://schemas.microsoft.com/office/drawing/2014/main" id="{3AB23046-0B59-4773-9CB1-0B7A46F95DBD}"/>
                  </a:ext>
                </a:extLst>
              </p:cNvPr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E088C51-3E15-43F3-A391-7277BC6133A1}"/>
              </a:ext>
            </a:extLst>
          </p:cNvPr>
          <p:cNvSpPr/>
          <p:nvPr/>
        </p:nvSpPr>
        <p:spPr>
          <a:xfrm>
            <a:off x="2844988" y="1431057"/>
            <a:ext cx="6502024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الإيمان باليوم الآخر</a:t>
            </a:r>
          </a:p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 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القسم الأول : </a:t>
            </a:r>
            <a:r>
              <a:rPr lang="ar-SA" sz="2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مقدمات اليوم الآخر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الدرس الرابع : </a:t>
            </a:r>
            <a:r>
              <a:rPr lang="ar-SA" sz="2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سؤال الميت في قبره.</a:t>
            </a:r>
            <a:endParaRPr lang="ar-SA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AB82BDA-BE5A-4AE8-B54A-BE1B07AB5EF4}"/>
              </a:ext>
            </a:extLst>
          </p:cNvPr>
          <p:cNvSpPr/>
          <p:nvPr/>
        </p:nvSpPr>
        <p:spPr>
          <a:xfrm>
            <a:off x="3580428" y="4377382"/>
            <a:ext cx="53091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اعداد العرض: </a:t>
            </a:r>
          </a:p>
          <a:p>
            <a:pPr algn="ctr"/>
            <a:r>
              <a:rPr lang="ar-SA" sz="2400" b="1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أ.خديجة</a:t>
            </a:r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.</a:t>
            </a:r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0564378627</a:t>
            </a:r>
            <a:endParaRPr lang="ar-SA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أشرف عليه:</a:t>
            </a:r>
          </a:p>
          <a:p>
            <a:pPr algn="ctr"/>
            <a:r>
              <a:rPr lang="ar-SA" sz="24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أ. عبدالرحمن الشراري.	        أ. تركية الثبيتي.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ea typeface="Calibri"/>
                <a:cs typeface="Calibri"/>
                <a:sym typeface="Calibri"/>
                <a:hlinkClick r:id="rId3"/>
              </a:rPr>
              <a:t>http://t.me/abd_tawheed</a:t>
            </a:r>
            <a:endParaRPr lang="en-US" sz="2400" b="1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907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رسم تخطيطي 14">
            <a:extLst>
              <a:ext uri="{FF2B5EF4-FFF2-40B4-BE49-F238E27FC236}">
                <a16:creationId xmlns:a16="http://schemas.microsoft.com/office/drawing/2014/main" id="{E333E2D7-C1BC-4CA5-9376-C535F92E45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808821"/>
              </p:ext>
            </p:extLst>
          </p:nvPr>
        </p:nvGraphicFramePr>
        <p:xfrm>
          <a:off x="2031999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2086531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المقدمة والنتيجة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C43ADE5D-6CDC-4678-B93C-3B937BDAA2AF}"/>
              </a:ext>
            </a:extLst>
          </p:cNvPr>
          <p:cNvSpPr/>
          <p:nvPr/>
        </p:nvSpPr>
        <p:spPr>
          <a:xfrm>
            <a:off x="2593803" y="1253620"/>
            <a:ext cx="700439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أَستنتج/ي من الحديث علاقة القرآن الكريم والإيمان به وأثر ذلك بالميت في قبره: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F70BEB2-ECB8-4D75-B825-7229EA59E60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89" y="186852"/>
            <a:ext cx="3285421" cy="106519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12682DF3-810F-4DD4-8F74-76716FC27D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45" y="346436"/>
            <a:ext cx="1812796" cy="1812796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37749F40-A2E6-4E16-9AAB-BCAE369F19A8}"/>
              </a:ext>
            </a:extLst>
          </p:cNvPr>
          <p:cNvSpPr/>
          <p:nvPr/>
        </p:nvSpPr>
        <p:spPr>
          <a:xfrm>
            <a:off x="3532836" y="5019605"/>
            <a:ext cx="767551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العلم بالقرآن والإيمان به سبب لنجاة الإنسان في قبره من العذاب وسبب لثباته.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B33D3EF3-1F1A-4A2F-AFB1-A42C63B6C2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57" y="4019833"/>
            <a:ext cx="2008592" cy="1999544"/>
          </a:xfrm>
          <a:prstGeom prst="rect">
            <a:avLst/>
          </a:prstGeom>
        </p:spPr>
      </p:pic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A7C221FB-DEC0-45DA-AB1C-CBAFF8CBCA88}"/>
              </a:ext>
            </a:extLst>
          </p:cNvPr>
          <p:cNvSpPr/>
          <p:nvPr/>
        </p:nvSpPr>
        <p:spPr>
          <a:xfrm>
            <a:off x="2169257" y="4876424"/>
            <a:ext cx="1363579" cy="13635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نشاط ص79</a:t>
            </a:r>
          </a:p>
        </p:txBody>
      </p:sp>
    </p:spTree>
    <p:extLst>
      <p:ext uri="{BB962C8B-B14F-4D97-AF65-F5344CB8AC3E}">
        <p14:creationId xmlns:p14="http://schemas.microsoft.com/office/powerpoint/2010/main" val="4141789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9A93EDB-63C2-4A71-BC5C-0A7C4FE3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graphicEl>
                                              <a:dgm id="{D9A93EDB-63C2-4A71-BC5C-0A7C4FE3C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graphicEl>
                                              <a:dgm id="{D9A93EDB-63C2-4A71-BC5C-0A7C4FE3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graphicEl>
                                              <a:dgm id="{D9A93EDB-63C2-4A71-BC5C-0A7C4FE3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98F5E00-C984-4385-BC3C-126B66C0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graphicEl>
                                              <a:dgm id="{B98F5E00-C984-4385-BC3C-126B66C0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graphicEl>
                                              <a:dgm id="{B98F5E00-C984-4385-BC3C-126B66C0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graphicEl>
                                              <a:dgm id="{B98F5E00-C984-4385-BC3C-126B66C0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BFD8040-C987-4592-AE0A-E0721E4D7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graphicEl>
                                              <a:dgm id="{2BFD8040-C987-4592-AE0A-E0721E4D7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graphicEl>
                                              <a:dgm id="{2BFD8040-C987-4592-AE0A-E0721E4D7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graphicEl>
                                              <a:dgm id="{2BFD8040-C987-4592-AE0A-E0721E4D7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262D7A-C52D-4A97-AB95-C57AB1632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>
                                            <p:graphicEl>
                                              <a:dgm id="{8C262D7A-C52D-4A97-AB95-C57AB1632F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graphicEl>
                                              <a:dgm id="{8C262D7A-C52D-4A97-AB95-C57AB1632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graphicEl>
                                              <a:dgm id="{8C262D7A-C52D-4A97-AB95-C57AB1632F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E7700CB-9761-40A0-A637-4C6C8D468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graphicEl>
                                              <a:dgm id="{3E7700CB-9761-40A0-A637-4C6C8D468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>
                                            <p:graphicEl>
                                              <a:dgm id="{3E7700CB-9761-40A0-A637-4C6C8D468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graphicEl>
                                              <a:dgm id="{3E7700CB-9761-40A0-A637-4C6C8D468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AB00943-C7EB-4B64-A28D-E1BE32C3B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graphicEl>
                                              <a:dgm id="{9AB00943-C7EB-4B64-A28D-E1BE32C3B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graphicEl>
                                              <a:dgm id="{9AB00943-C7EB-4B64-A28D-E1BE32C3B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graphicEl>
                                              <a:dgm id="{9AB00943-C7EB-4B64-A28D-E1BE32C3B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Dgm bld="lvlOne"/>
        </p:bldSub>
      </p:bldGraphic>
      <p:bldP spid="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>
            <a:extLst>
              <a:ext uri="{FF2B5EF4-FFF2-40B4-BE49-F238E27FC236}">
                <a16:creationId xmlns:a16="http://schemas.microsoft.com/office/drawing/2014/main" id="{89E0D7A4-99A2-4504-93BF-3D70246FEB6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986" y="1532013"/>
            <a:ext cx="3285421" cy="106519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5466525" y="2597208"/>
            <a:ext cx="5542345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قارن/ي بين حال المؤمن و حال الكافر في القبر:</a:t>
            </a:r>
          </a:p>
        </p:txBody>
      </p:sp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2390817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المقارنة الفعالة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A9634CC-680D-4E80-91F2-E3A4E7E7863A}"/>
              </a:ext>
            </a:extLst>
          </p:cNvPr>
          <p:cNvSpPr/>
          <p:nvPr/>
        </p:nvSpPr>
        <p:spPr>
          <a:xfrm>
            <a:off x="2753719" y="192889"/>
            <a:ext cx="635943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بالرجوع إلى الكتاب وقراءة الحديث عن سؤال القبر للبراء بن عازب عن </a:t>
            </a:r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الرسول ﷺ:</a:t>
            </a: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1EDF7F73-7453-4853-8800-959FEF3BF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15108"/>
              </p:ext>
            </p:extLst>
          </p:nvPr>
        </p:nvGraphicFramePr>
        <p:xfrm>
          <a:off x="383050" y="1728592"/>
          <a:ext cx="4741338" cy="2805829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580237">
                  <a:extLst>
                    <a:ext uri="{9D8B030D-6E8A-4147-A177-3AD203B41FA5}">
                      <a16:colId xmlns:a16="http://schemas.microsoft.com/office/drawing/2014/main" val="1010849907"/>
                    </a:ext>
                  </a:extLst>
                </a:gridCol>
                <a:gridCol w="1580237">
                  <a:extLst>
                    <a:ext uri="{9D8B030D-6E8A-4147-A177-3AD203B41FA5}">
                      <a16:colId xmlns:a16="http://schemas.microsoft.com/office/drawing/2014/main" val="889650307"/>
                    </a:ext>
                  </a:extLst>
                </a:gridCol>
                <a:gridCol w="1580864">
                  <a:extLst>
                    <a:ext uri="{9D8B030D-6E8A-4147-A177-3AD203B41FA5}">
                      <a16:colId xmlns:a16="http://schemas.microsoft.com/office/drawing/2014/main" val="278035495"/>
                    </a:ext>
                  </a:extLst>
                </a:gridCol>
              </a:tblGrid>
              <a:tr h="655183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وجه المقارنة: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المؤمن: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الكافر: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44870"/>
                  </a:ext>
                </a:extLst>
              </a:tr>
              <a:tr h="66946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سؤال الملكين: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245484"/>
                  </a:ext>
                </a:extLst>
              </a:tr>
              <a:tr h="811726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الإجابة على الأسئلة: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9697"/>
                  </a:ext>
                </a:extLst>
              </a:tr>
              <a:tr h="66946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الجزاء: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405845"/>
                  </a:ext>
                </a:extLst>
              </a:tr>
            </a:tbl>
          </a:graphicData>
        </a:graphic>
      </p:graphicFrame>
      <p:pic>
        <p:nvPicPr>
          <p:cNvPr id="5" name="Picture 2" descr="المقارنة بالانجليزي | التفضيل في اللغة الانجليزية | Comparison - 3rabon">
            <a:extLst>
              <a:ext uri="{FF2B5EF4-FFF2-40B4-BE49-F238E27FC236}">
                <a16:creationId xmlns:a16="http://schemas.microsoft.com/office/drawing/2014/main" id="{CAD16E8B-3B6A-4F31-A0A1-771CB668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43" b="93429" l="10000" r="90000">
                        <a14:foregroundMark x1="26600" y1="41143" x2="26600" y2="41143"/>
                        <a14:foregroundMark x1="27400" y1="8857" x2="27400" y2="8857"/>
                        <a14:foregroundMark x1="27800" y1="8857" x2="27800" y2="8857"/>
                        <a14:foregroundMark x1="49200" y1="5714" x2="49200" y2="5714"/>
                        <a14:foregroundMark x1="51200" y1="93429" x2="51200" y2="93429"/>
                        <a14:foregroundMark x1="23200" y1="5143" x2="23200" y2="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71" y="4985842"/>
            <a:ext cx="2825136" cy="19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s: a person reading | Person reading book — Stock Photo © 6kor3dos  #42797511">
            <a:extLst>
              <a:ext uri="{FF2B5EF4-FFF2-40B4-BE49-F238E27FC236}">
                <a16:creationId xmlns:a16="http://schemas.microsoft.com/office/drawing/2014/main" id="{EE509D96-A8C8-435B-846E-27B32055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3158" y="3091135"/>
            <a:ext cx="3301156" cy="41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82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2390817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المقارنة الفعالة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0A9634CC-680D-4E80-91F2-E3A4E7E7863A}"/>
              </a:ext>
            </a:extLst>
          </p:cNvPr>
          <p:cNvSpPr/>
          <p:nvPr/>
        </p:nvSpPr>
        <p:spPr>
          <a:xfrm>
            <a:off x="2753719" y="192889"/>
            <a:ext cx="635943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بالرجوع إلى الكتاب وقراءة الحديث عن سؤال القبر للبراء بن عازب عن الرسول ﷺ:</a:t>
            </a:r>
            <a:endParaRPr lang="ar-SA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1EDF7F73-7453-4853-8800-959FEF3BF5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60531"/>
              </p:ext>
            </p:extLst>
          </p:nvPr>
        </p:nvGraphicFramePr>
        <p:xfrm>
          <a:off x="1553226" y="1337046"/>
          <a:ext cx="9386989" cy="4534743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945109">
                  <a:extLst>
                    <a:ext uri="{9D8B030D-6E8A-4147-A177-3AD203B41FA5}">
                      <a16:colId xmlns:a16="http://schemas.microsoft.com/office/drawing/2014/main" val="1010849907"/>
                    </a:ext>
                  </a:extLst>
                </a:gridCol>
                <a:gridCol w="3774441">
                  <a:extLst>
                    <a:ext uri="{9D8B030D-6E8A-4147-A177-3AD203B41FA5}">
                      <a16:colId xmlns:a16="http://schemas.microsoft.com/office/drawing/2014/main" val="889650307"/>
                    </a:ext>
                  </a:extLst>
                </a:gridCol>
                <a:gridCol w="3667439">
                  <a:extLst>
                    <a:ext uri="{9D8B030D-6E8A-4147-A177-3AD203B41FA5}">
                      <a16:colId xmlns:a16="http://schemas.microsoft.com/office/drawing/2014/main" val="278035495"/>
                    </a:ext>
                  </a:extLst>
                </a:gridCol>
              </a:tblGrid>
              <a:tr h="6295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وجه المقارنة: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المؤمن: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الكافر: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44870"/>
                  </a:ext>
                </a:extLst>
              </a:tr>
              <a:tr h="121562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سؤال الملكين: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245484"/>
                  </a:ext>
                </a:extLst>
              </a:tr>
              <a:tr h="147395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الإجابة على الأسئلة: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89697"/>
                  </a:ext>
                </a:extLst>
              </a:tr>
              <a:tr h="121562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الجزاء: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405845"/>
                  </a:ext>
                </a:extLst>
              </a:tr>
            </a:tbl>
          </a:graphicData>
        </a:graphic>
      </p:graphicFrame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B23009E3-E625-4DAA-98F6-0FAA2EF71775}"/>
              </a:ext>
            </a:extLst>
          </p:cNvPr>
          <p:cNvSpPr/>
          <p:nvPr/>
        </p:nvSpPr>
        <p:spPr>
          <a:xfrm>
            <a:off x="5332960" y="2054269"/>
            <a:ext cx="3494761" cy="977030"/>
          </a:xfrm>
          <a:prstGeom prst="roundRect">
            <a:avLst>
              <a:gd name="adj" fmla="val 19964"/>
            </a:avLst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من ربك، ما دينك، ما هذا الرجل الذي بُعث فيكم ؟ ،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</a:rPr>
              <a:t>وماعلمك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0CC6A46-CB90-45F3-A2C8-AE73A53FA9D6}"/>
              </a:ext>
            </a:extLst>
          </p:cNvPr>
          <p:cNvSpPr/>
          <p:nvPr/>
        </p:nvSpPr>
        <p:spPr>
          <a:xfrm>
            <a:off x="5332960" y="3338186"/>
            <a:ext cx="3494760" cy="1064665"/>
          </a:xfrm>
          <a:prstGeom prst="roundRect">
            <a:avLst>
              <a:gd name="adj" fmla="val 19964"/>
            </a:avLst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ربي الله – ديني الإسلام – هو رسول الله ، قرأت كتاب الله فآمنت به.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30FCA9FC-D49C-40DF-98FC-A84C1A68959F}"/>
              </a:ext>
            </a:extLst>
          </p:cNvPr>
          <p:cNvSpPr/>
          <p:nvPr/>
        </p:nvSpPr>
        <p:spPr>
          <a:xfrm>
            <a:off x="5332959" y="4730567"/>
            <a:ext cx="3494760" cy="1064665"/>
          </a:xfrm>
          <a:prstGeom prst="roundRect">
            <a:avLst>
              <a:gd name="adj" fmla="val 19964"/>
            </a:avLst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يُفرش له من الجنة و يُلبس من الجنة و يُفتح له بابًا إلى الجنة ويٌفسح له في قبره.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C544F84-DD3A-4182-AC77-7E5785D6A1F8}"/>
              </a:ext>
            </a:extLst>
          </p:cNvPr>
          <p:cNvSpPr/>
          <p:nvPr/>
        </p:nvSpPr>
        <p:spPr>
          <a:xfrm>
            <a:off x="1648213" y="3333963"/>
            <a:ext cx="3494761" cy="1064665"/>
          </a:xfrm>
          <a:prstGeom prst="roundRect">
            <a:avLst>
              <a:gd name="adj" fmla="val 19964"/>
            </a:avLst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كل سؤال يقول عنه :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</a:rPr>
              <a:t>هاه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</a:rPr>
              <a:t>هاه</a:t>
            </a:r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 لا أدري.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0C50958-9066-45F8-BDC2-FE3F38858C2F}"/>
              </a:ext>
            </a:extLst>
          </p:cNvPr>
          <p:cNvSpPr/>
          <p:nvPr/>
        </p:nvSpPr>
        <p:spPr>
          <a:xfrm>
            <a:off x="1648214" y="4730567"/>
            <a:ext cx="3494760" cy="1064665"/>
          </a:xfrm>
          <a:prstGeom prst="roundRect">
            <a:avLst>
              <a:gd name="adj" fmla="val 19964"/>
            </a:avLst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يٌفرش له من النار ويفتح له بابًا إلى النار و يضيق عليه في قبره حتى تختلف أضلاعه.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C25FA040-8162-4DA0-9750-D3DD92B86EA5}"/>
              </a:ext>
            </a:extLst>
          </p:cNvPr>
          <p:cNvSpPr/>
          <p:nvPr/>
        </p:nvSpPr>
        <p:spPr>
          <a:xfrm>
            <a:off x="1648214" y="2054269"/>
            <a:ext cx="3494761" cy="977030"/>
          </a:xfrm>
          <a:prstGeom prst="roundRect">
            <a:avLst>
              <a:gd name="adj" fmla="val 19964"/>
            </a:avLst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من ربك، ما دينك، ما هذا الرجل الذي بُعث فيكم ؟!</a:t>
            </a:r>
          </a:p>
        </p:txBody>
      </p:sp>
      <p:pic>
        <p:nvPicPr>
          <p:cNvPr id="1026" name="Picture 2" descr="المقارنة بالانجليزي | التفضيل في اللغة الانجليزية | Comparison - 3rabon">
            <a:extLst>
              <a:ext uri="{FF2B5EF4-FFF2-40B4-BE49-F238E27FC236}">
                <a16:creationId xmlns:a16="http://schemas.microsoft.com/office/drawing/2014/main" id="{BEDC8218-1636-44F9-BB69-44A4235A4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43" b="93429" l="10000" r="90000">
                        <a14:foregroundMark x1="26600" y1="41143" x2="26600" y2="41143"/>
                        <a14:foregroundMark x1="27400" y1="8857" x2="27400" y2="8857"/>
                        <a14:foregroundMark x1="27800" y1="8857" x2="27800" y2="8857"/>
                        <a14:foregroundMark x1="49200" y1="5714" x2="49200" y2="5714"/>
                        <a14:foregroundMark x1="51200" y1="93429" x2="51200" y2="93429"/>
                        <a14:foregroundMark x1="23200" y1="5143" x2="23200" y2="5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561" y="4485839"/>
            <a:ext cx="2825136" cy="19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53588128-C3B4-4B1C-8996-8D81609A6EAC}"/>
              </a:ext>
            </a:extLst>
          </p:cNvPr>
          <p:cNvSpPr/>
          <p:nvPr/>
        </p:nvSpPr>
        <p:spPr>
          <a:xfrm>
            <a:off x="10828421" y="63611"/>
            <a:ext cx="1363579" cy="136357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accent6">
                    <a:lumMod val="75000"/>
                  </a:schemeClr>
                </a:solidFill>
              </a:rPr>
              <a:t>نشاط ص79</a:t>
            </a:r>
          </a:p>
        </p:txBody>
      </p:sp>
    </p:spTree>
    <p:extLst>
      <p:ext uri="{BB962C8B-B14F-4D97-AF65-F5344CB8AC3E}">
        <p14:creationId xmlns:p14="http://schemas.microsoft.com/office/powerpoint/2010/main" val="890997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DC1F5D10-433B-468A-9837-CA8C87D080CE}"/>
              </a:ext>
            </a:extLst>
          </p:cNvPr>
          <p:cNvSpPr/>
          <p:nvPr/>
        </p:nvSpPr>
        <p:spPr>
          <a:xfrm>
            <a:off x="6480647" y="4525537"/>
            <a:ext cx="3858118" cy="15565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5">
                    <a:lumMod val="50000"/>
                  </a:schemeClr>
                </a:solidFill>
              </a:rPr>
              <a:t>الدعاء للميت بالثبات بعد دفنه.</a:t>
            </a:r>
          </a:p>
        </p:txBody>
      </p:sp>
      <p:pic>
        <p:nvPicPr>
          <p:cNvPr id="4" name="صورة 3" descr="صورة تحتوي على رسم, نظارات شمسية, مرآة&#10;&#10;تم إنشاء الوصف تلقائياً">
            <a:extLst>
              <a:ext uri="{FF2B5EF4-FFF2-40B4-BE49-F238E27FC236}">
                <a16:creationId xmlns:a16="http://schemas.microsoft.com/office/drawing/2014/main" id="{6E8A5D98-9722-4037-AB4D-D663D88370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0" y="470605"/>
            <a:ext cx="4148750" cy="321509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F70BEB2-ECB8-4D75-B825-7229EA59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46" y="3877235"/>
            <a:ext cx="1872482" cy="607094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EE8E735-D83E-4F2C-AAA0-B0A7CD562545}"/>
              </a:ext>
            </a:extLst>
          </p:cNvPr>
          <p:cNvSpPr/>
          <p:nvPr/>
        </p:nvSpPr>
        <p:spPr>
          <a:xfrm>
            <a:off x="6954000" y="993825"/>
            <a:ext cx="424276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ln w="0"/>
                <a:solidFill>
                  <a:schemeClr val="bg1"/>
                </a:solidFill>
              </a:rPr>
              <a:t>عزيزي الطالب المبدع / عزيزتي الطالبة المبدعة :</a:t>
            </a:r>
          </a:p>
          <a:p>
            <a:pPr algn="ctr"/>
            <a:r>
              <a:rPr lang="ar-SA" sz="3200" b="1" cap="none" spc="0" dirty="0">
                <a:ln w="0"/>
                <a:solidFill>
                  <a:schemeClr val="bg1"/>
                </a:solidFill>
              </a:rPr>
              <a:t>ما هو دورك تجاه الأموات </a:t>
            </a:r>
          </a:p>
          <a:p>
            <a:pPr algn="ctr"/>
            <a:r>
              <a:rPr lang="ar-SA" sz="3200" b="1" cap="none" spc="0" dirty="0">
                <a:ln w="0"/>
                <a:solidFill>
                  <a:schemeClr val="bg1"/>
                </a:solidFill>
              </a:rPr>
              <a:t>من المسلمين والمسلمات ؟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37B56B6-81B3-4568-BDF6-B13FE3A07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0" b="98400" l="2530" r="97229">
                        <a14:foregroundMark x1="80482" y1="7100" x2="80482" y2="7100"/>
                        <a14:foregroundMark x1="96506" y1="4100" x2="23735" y2="7000"/>
                        <a14:foregroundMark x1="23735" y1="7000" x2="3494" y2="4300"/>
                        <a14:foregroundMark x1="3494" y1="4300" x2="3494" y2="4300"/>
                        <a14:foregroundMark x1="7229" y1="7100" x2="30361" y2="12300"/>
                        <a14:foregroundMark x1="30361" y1="12300" x2="69518" y2="8900"/>
                        <a14:foregroundMark x1="69518" y1="8900" x2="80241" y2="9400"/>
                        <a14:foregroundMark x1="80241" y1="9400" x2="91325" y2="7300"/>
                        <a14:foregroundMark x1="91325" y1="7300" x2="97229" y2="4300"/>
                        <a14:foregroundMark x1="4819" y1="96600" x2="13735" y2="91400"/>
                        <a14:foregroundMark x1="13735" y1="91400" x2="26506" y2="91000"/>
                        <a14:foregroundMark x1="26506" y1="91000" x2="76627" y2="94000"/>
                        <a14:foregroundMark x1="76627" y1="94000" x2="95783" y2="92400"/>
                        <a14:foregroundMark x1="95783" y1="92400" x2="96145" y2="86400"/>
                        <a14:foregroundMark x1="3494" y1="98400" x2="19157" y2="93600"/>
                        <a14:foregroundMark x1="3012" y1="89000" x2="2530" y2="93800"/>
                        <a14:foregroundMark x1="96988" y1="91900" x2="96988" y2="9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73" y="320940"/>
            <a:ext cx="4801680" cy="578515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52C33E43-7E7E-4FBD-B255-F4B1D24C7C50}"/>
              </a:ext>
            </a:extLst>
          </p:cNvPr>
          <p:cNvSpPr/>
          <p:nvPr/>
        </p:nvSpPr>
        <p:spPr>
          <a:xfrm>
            <a:off x="1853236" y="1590893"/>
            <a:ext cx="42427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فعن عثمان بن عفان رضي الله عنه قال: كان النبي </a:t>
            </a:r>
            <a:r>
              <a:rPr lang="ar-SA" sz="32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+mj-cs"/>
              </a:rPr>
              <a:t>ﷺ</a:t>
            </a:r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إذا</a:t>
            </a:r>
          </a:p>
          <a:p>
            <a:pPr algn="ctr"/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فرغ من دفن الرجل وقف عليه وقال</a:t>
            </a:r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«استغفروا </a:t>
            </a:r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لأخيكم واسألوا له التثبيت؛ فإنه الآن يسأل </a:t>
            </a:r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93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2086531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مهارة التلخيص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F70BEB2-ECB8-4D75-B825-7229EA59E6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289" y="186852"/>
            <a:ext cx="3285421" cy="1065195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124B1CD5-6352-4B56-BE4D-97ACF40115B6}"/>
              </a:ext>
            </a:extLst>
          </p:cNvPr>
          <p:cNvSpPr/>
          <p:nvPr/>
        </p:nvSpPr>
        <p:spPr>
          <a:xfrm>
            <a:off x="2729131" y="1289448"/>
            <a:ext cx="707338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 عزيزتي الطالبة المُبدعة:</a:t>
            </a:r>
          </a:p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لخصّ/ي ما تعلمت/ي عن سؤال الميت في القبر:</a:t>
            </a:r>
            <a:endParaRPr lang="ar-SA" sz="28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صورة 18" descr="صورة تحتوي على سرير&#10;&#10;تم إنشاء الوصف تلقائياً">
            <a:extLst>
              <a:ext uri="{FF2B5EF4-FFF2-40B4-BE49-F238E27FC236}">
                <a16:creationId xmlns:a16="http://schemas.microsoft.com/office/drawing/2014/main" id="{1CC652B5-1DC8-4E0C-83F0-2749D2DC0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9">
            <a:off x="1710739" y="2219239"/>
            <a:ext cx="7454045" cy="4865215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70E868DC-0F16-457B-8D9F-577572C8E2EF}"/>
              </a:ext>
            </a:extLst>
          </p:cNvPr>
          <p:cNvGrpSpPr/>
          <p:nvPr/>
        </p:nvGrpSpPr>
        <p:grpSpPr>
          <a:xfrm>
            <a:off x="7693871" y="3889612"/>
            <a:ext cx="5089775" cy="2968388"/>
            <a:chOff x="7693871" y="3889612"/>
            <a:chExt cx="5089775" cy="2968388"/>
          </a:xfrm>
        </p:grpSpPr>
        <p:pic>
          <p:nvPicPr>
            <p:cNvPr id="22" name="صورة 21" descr="صورة تحتوي على نافذة, رسم&#10;&#10;تم إنشاء الوصف تلقائياً">
              <a:extLst>
                <a:ext uri="{FF2B5EF4-FFF2-40B4-BE49-F238E27FC236}">
                  <a16:creationId xmlns:a16="http://schemas.microsoft.com/office/drawing/2014/main" id="{435808DB-6B81-4060-9222-7A2B98178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3871" y="3889612"/>
              <a:ext cx="5089775" cy="2968388"/>
            </a:xfrm>
            <a:prstGeom prst="rect">
              <a:avLst/>
            </a:prstGeom>
          </p:spPr>
        </p:pic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B500B905-99CF-4604-8BA7-B235917E7AF3}"/>
                </a:ext>
              </a:extLst>
            </p:cNvPr>
            <p:cNvSpPr/>
            <p:nvPr/>
          </p:nvSpPr>
          <p:spPr>
            <a:xfrm>
              <a:off x="9976512" y="4612943"/>
              <a:ext cx="480251" cy="614149"/>
            </a:xfrm>
            <a:prstGeom prst="ellipse">
              <a:avLst/>
            </a:prstGeom>
            <a:solidFill>
              <a:srgbClr val="F5F4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3998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EF01DB-145A-46BC-BA2A-81AB513A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9A3AE23-035A-4E03-B8C9-51412C328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CD97CAA-4DDB-42DE-93AA-FE6F2E093001}"/>
              </a:ext>
            </a:extLst>
          </p:cNvPr>
          <p:cNvSpPr/>
          <p:nvPr/>
        </p:nvSpPr>
        <p:spPr>
          <a:xfrm>
            <a:off x="4174795" y="565491"/>
            <a:ext cx="4500005" cy="769441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cs typeface="Calibri"/>
                <a:sym typeface="Calibri"/>
              </a:rPr>
              <a:t>مثلث التقييم الذاتي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DDDD7AD2-57C1-41A7-BB27-8E699DFAD94D}"/>
              </a:ext>
            </a:extLst>
          </p:cNvPr>
          <p:cNvSpPr/>
          <p:nvPr/>
        </p:nvSpPr>
        <p:spPr>
          <a:xfrm>
            <a:off x="4282951" y="4136827"/>
            <a:ext cx="1043429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ar-SA" sz="3600" b="1" dirty="0">
                <a:solidFill>
                  <a:srgbClr val="DA5551"/>
                </a:solidFill>
                <a:cs typeface="Calibri"/>
                <a:sym typeface="Calibri"/>
              </a:rPr>
              <a:t>املئ/ي مثلث التقييم الذاتي </a:t>
            </a:r>
          </a:p>
        </p:txBody>
      </p:sp>
      <p:graphicFrame>
        <p:nvGraphicFramePr>
          <p:cNvPr id="6" name="رسم تخطيطي 5">
            <a:extLst>
              <a:ext uri="{FF2B5EF4-FFF2-40B4-BE49-F238E27FC236}">
                <a16:creationId xmlns:a16="http://schemas.microsoft.com/office/drawing/2014/main" id="{BE50BF67-8B86-4F8F-94DC-330DF5240C56}"/>
              </a:ext>
            </a:extLst>
          </p:cNvPr>
          <p:cNvGraphicFramePr/>
          <p:nvPr/>
        </p:nvGraphicFramePr>
        <p:xfrm>
          <a:off x="-360528" y="1094972"/>
          <a:ext cx="8340746" cy="565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9E92BDE3-C848-4BBF-BC62-DAE3346791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39" b="94370" l="9912" r="89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965" y="1619615"/>
            <a:ext cx="1906468" cy="2517212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3A4CDD6A-768D-4A60-BBB7-3F4CE490031F}"/>
              </a:ext>
            </a:extLst>
          </p:cNvPr>
          <p:cNvSpPr/>
          <p:nvPr/>
        </p:nvSpPr>
        <p:spPr>
          <a:xfrm>
            <a:off x="217383" y="6248400"/>
            <a:ext cx="2368655" cy="461665"/>
          </a:xfrm>
          <a:prstGeom prst="rect">
            <a:avLst/>
          </a:prstGeom>
          <a:solidFill>
            <a:srgbClr val="3BABCC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cs typeface="Calibri"/>
                <a:sym typeface="Calibri"/>
              </a:rPr>
              <a:t>مثلث التقييم الذاتي</a:t>
            </a:r>
          </a:p>
        </p:txBody>
      </p:sp>
    </p:spTree>
    <p:extLst>
      <p:ext uri="{BB962C8B-B14F-4D97-AF65-F5344CB8AC3E}">
        <p14:creationId xmlns:p14="http://schemas.microsoft.com/office/powerpoint/2010/main" val="827817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Graphic spid="6" grpId="0">
        <p:bldAsOne/>
      </p:bldGraphic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5D02AD93-2DAD-400F-8526-56A84E4304AF}"/>
              </a:ext>
            </a:extLst>
          </p:cNvPr>
          <p:cNvSpPr/>
          <p:nvPr/>
        </p:nvSpPr>
        <p:spPr>
          <a:xfrm>
            <a:off x="1640860" y="615037"/>
            <a:ext cx="1006406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7DACA5F-2371-4147-83DE-4042EC6D0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01" y="1844542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نتيجة بحث الصور عن ورد">
            <a:extLst>
              <a:ext uri="{FF2B5EF4-FFF2-40B4-BE49-F238E27FC236}">
                <a16:creationId xmlns:a16="http://schemas.microsoft.com/office/drawing/2014/main" id="{7561A789-C5B6-4C03-8D55-56A4EC011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33" y="1610712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مستدير الزوايا 6">
            <a:extLst>
              <a:ext uri="{FF2B5EF4-FFF2-40B4-BE49-F238E27FC236}">
                <a16:creationId xmlns:a16="http://schemas.microsoft.com/office/drawing/2014/main" id="{F76F7C3A-3166-43AD-9787-07DBFB8A025B}"/>
              </a:ext>
            </a:extLst>
          </p:cNvPr>
          <p:cNvSpPr/>
          <p:nvPr/>
        </p:nvSpPr>
        <p:spPr>
          <a:xfrm>
            <a:off x="-51759" y="5254199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86DF284E-A0D6-4AB3-A51F-2A27368684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99" y="5992742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9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514FE5D-0C90-4DFE-9A75-417EC410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42" y="-1434390"/>
            <a:ext cx="11708958" cy="85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5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: مائل لأسفل 3">
            <a:extLst>
              <a:ext uri="{FF2B5EF4-FFF2-40B4-BE49-F238E27FC236}">
                <a16:creationId xmlns:a16="http://schemas.microsoft.com/office/drawing/2014/main" id="{9EFBEE3D-51BA-4A71-B8E5-0B0B5DBB33CD}"/>
              </a:ext>
            </a:extLst>
          </p:cNvPr>
          <p:cNvSpPr/>
          <p:nvPr/>
        </p:nvSpPr>
        <p:spPr>
          <a:xfrm>
            <a:off x="3673744" y="122288"/>
            <a:ext cx="5361139" cy="804796"/>
          </a:xfrm>
          <a:prstGeom prst="ribbon">
            <a:avLst>
              <a:gd name="adj1" fmla="val 0"/>
              <a:gd name="adj2" fmla="val 75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قوانين التعلم عن بعد</a:t>
            </a:r>
          </a:p>
        </p:txBody>
      </p:sp>
      <p:pic>
        <p:nvPicPr>
          <p:cNvPr id="5" name="Picture 4" descr="توجيهات وقوانين التعلم عن بعد فى الامارات">
            <a:extLst>
              <a:ext uri="{FF2B5EF4-FFF2-40B4-BE49-F238E27FC236}">
                <a16:creationId xmlns:a16="http://schemas.microsoft.com/office/drawing/2014/main" id="{BFE098C9-7263-4482-80BF-AD503CE60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6"/>
          <a:stretch/>
        </p:blipFill>
        <p:spPr bwMode="auto">
          <a:xfrm>
            <a:off x="1724895" y="1024757"/>
            <a:ext cx="9258836" cy="566365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49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ريط: منحني ومائل لأعلى 3">
            <a:extLst>
              <a:ext uri="{FF2B5EF4-FFF2-40B4-BE49-F238E27FC236}">
                <a16:creationId xmlns:a16="http://schemas.microsoft.com/office/drawing/2014/main" id="{9264F203-0020-41FC-90B8-516003DAF7B0}"/>
              </a:ext>
            </a:extLst>
          </p:cNvPr>
          <p:cNvSpPr/>
          <p:nvPr/>
        </p:nvSpPr>
        <p:spPr>
          <a:xfrm>
            <a:off x="4185112" y="294971"/>
            <a:ext cx="5258170" cy="889051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مراجعة الدرس السابق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4B895C1-DBFA-4BF1-ACB7-963B31146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5" y="362033"/>
            <a:ext cx="7879231" cy="7879231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63D603B2-D583-4D13-94A8-1257F5362156}"/>
              </a:ext>
            </a:extLst>
          </p:cNvPr>
          <p:cNvSpPr/>
          <p:nvPr/>
        </p:nvSpPr>
        <p:spPr>
          <a:xfrm>
            <a:off x="2435623" y="2335521"/>
            <a:ext cx="4397841" cy="1966127"/>
          </a:xfrm>
          <a:prstGeom prst="rect">
            <a:avLst/>
          </a:prstGeom>
          <a:solidFill>
            <a:srgbClr val="F5F3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2176414" y="2041311"/>
            <a:ext cx="491625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</a:t>
            </a:r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ar-SA" sz="32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عزيزتي الطال</a:t>
            </a:r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بة المبدعة:</a:t>
            </a:r>
          </a:p>
          <a:p>
            <a:pPr algn="ctr"/>
            <a:r>
              <a:rPr lang="ar-SA" sz="3200" b="1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ارسل/ي سؤالًا من ذاكرتك عن الدرس السابق إلى أحد زملائك في الدردشة :</a:t>
            </a:r>
            <a:endParaRPr lang="ar-SA" sz="3200" b="1" cap="none" spc="0" dirty="0">
              <a:ln w="0"/>
              <a:solidFill>
                <a:schemeClr val="accent4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صورة 1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3487A63-FA6C-4326-A956-315420D2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9807" y="1864689"/>
            <a:ext cx="4573391" cy="53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3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13BF715-2E48-42A0-9280-0A49D5DC1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000" b="97375" l="58625" r="95417">
                        <a14:foregroundMark x1="73292" y1="76000" x2="73292" y2="76000"/>
                        <a14:foregroundMark x1="58625" y1="85333" x2="58625" y2="8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26" t="73775"/>
          <a:stretch/>
        </p:blipFill>
        <p:spPr>
          <a:xfrm>
            <a:off x="-341778" y="-200824"/>
            <a:ext cx="6349129" cy="3685837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5895622" y="1177628"/>
            <a:ext cx="441296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أول منازل الآخرة:</a:t>
            </a:r>
            <a:endParaRPr lang="ar-SA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B60E72D3-83D7-4998-90DD-B42500811DCB}"/>
              </a:ext>
            </a:extLst>
          </p:cNvPr>
          <p:cNvSpPr/>
          <p:nvPr/>
        </p:nvSpPr>
        <p:spPr>
          <a:xfrm>
            <a:off x="9214338" y="140677"/>
            <a:ext cx="2799673" cy="590843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تمهيد: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6E98188-9FE0-4448-A148-4D3F7214BE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46" y="404574"/>
            <a:ext cx="2328511" cy="754947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60391863-E494-4EE5-A2D5-8D2A99571256}"/>
              </a:ext>
            </a:extLst>
          </p:cNvPr>
          <p:cNvSpPr/>
          <p:nvPr/>
        </p:nvSpPr>
        <p:spPr>
          <a:xfrm>
            <a:off x="895484" y="998950"/>
            <a:ext cx="39244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+mj-cs"/>
              </a:rPr>
              <a:t>عبرّ/ي عن الصورة التي أمامكِ!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4B28245B-B8C4-4854-B4D5-869963B4E0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44" y="2083377"/>
            <a:ext cx="6626362" cy="4407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460BF1F-D1E2-42B5-A992-758AA7A5A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" y="2762842"/>
            <a:ext cx="3959932" cy="179851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E07105CA-7145-4B0C-952D-A886C3FD2003}"/>
              </a:ext>
            </a:extLst>
          </p:cNvPr>
          <p:cNvSpPr/>
          <p:nvPr/>
        </p:nvSpPr>
        <p:spPr>
          <a:xfrm>
            <a:off x="1220991" y="1558747"/>
            <a:ext cx="340830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+mj-cs"/>
              </a:rPr>
              <a:t>صف/ي مشاعرُكِ عندما</a:t>
            </a:r>
          </a:p>
          <a:p>
            <a:pPr algn="ctr"/>
            <a:r>
              <a:rPr lang="ar-SA" sz="28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+mj-cs"/>
              </a:rPr>
              <a:t>ترى/ترين مثل هذه الصورة!</a:t>
            </a:r>
            <a:endParaRPr lang="ar-SA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+mj-cs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A99F187E-48B2-4CAB-A85D-01B813DF27EF}"/>
              </a:ext>
            </a:extLst>
          </p:cNvPr>
          <p:cNvGrpSpPr/>
          <p:nvPr/>
        </p:nvGrpSpPr>
        <p:grpSpPr>
          <a:xfrm>
            <a:off x="-618503" y="3779407"/>
            <a:ext cx="3476223" cy="3476223"/>
            <a:chOff x="-618503" y="3779407"/>
            <a:chExt cx="3476223" cy="3476223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93915F4D-ED59-4763-89C9-AD32E7E5F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8503" y="3779407"/>
              <a:ext cx="3476223" cy="3476223"/>
            </a:xfrm>
            <a:prstGeom prst="rect">
              <a:avLst/>
            </a:prstGeom>
          </p:spPr>
        </p:pic>
        <p:sp>
          <p:nvSpPr>
            <p:cNvPr id="5" name="شكل بيضاوي 4">
              <a:extLst>
                <a:ext uri="{FF2B5EF4-FFF2-40B4-BE49-F238E27FC236}">
                  <a16:creationId xmlns:a16="http://schemas.microsoft.com/office/drawing/2014/main" id="{4A10A9B4-D3FD-408A-8E4F-44DE6CBD9FAB}"/>
                </a:ext>
              </a:extLst>
            </p:cNvPr>
            <p:cNvSpPr/>
            <p:nvPr/>
          </p:nvSpPr>
          <p:spPr>
            <a:xfrm>
              <a:off x="757646" y="4769605"/>
              <a:ext cx="875211" cy="801878"/>
            </a:xfrm>
            <a:custGeom>
              <a:avLst/>
              <a:gdLst>
                <a:gd name="connsiteX0" fmla="*/ 0 w 577980"/>
                <a:gd name="connsiteY0" fmla="*/ 391886 h 783771"/>
                <a:gd name="connsiteX1" fmla="*/ 288990 w 577980"/>
                <a:gd name="connsiteY1" fmla="*/ 0 h 783771"/>
                <a:gd name="connsiteX2" fmla="*/ 577980 w 577980"/>
                <a:gd name="connsiteY2" fmla="*/ 391886 h 783771"/>
                <a:gd name="connsiteX3" fmla="*/ 288990 w 577980"/>
                <a:gd name="connsiteY3" fmla="*/ 783772 h 783771"/>
                <a:gd name="connsiteX4" fmla="*/ 0 w 577980"/>
                <a:gd name="connsiteY4" fmla="*/ 391886 h 783771"/>
                <a:gd name="connsiteX0" fmla="*/ 0 w 737373"/>
                <a:gd name="connsiteY0" fmla="*/ 392526 h 785453"/>
                <a:gd name="connsiteX1" fmla="*/ 288990 w 737373"/>
                <a:gd name="connsiteY1" fmla="*/ 640 h 785453"/>
                <a:gd name="connsiteX2" fmla="*/ 737373 w 737373"/>
                <a:gd name="connsiteY2" fmla="*/ 470903 h 785453"/>
                <a:gd name="connsiteX3" fmla="*/ 288990 w 737373"/>
                <a:gd name="connsiteY3" fmla="*/ 784412 h 785453"/>
                <a:gd name="connsiteX4" fmla="*/ 0 w 737373"/>
                <a:gd name="connsiteY4" fmla="*/ 392526 h 785453"/>
                <a:gd name="connsiteX0" fmla="*/ 0 w 875211"/>
                <a:gd name="connsiteY0" fmla="*/ 246533 h 801878"/>
                <a:gd name="connsiteX1" fmla="*/ 426828 w 875211"/>
                <a:gd name="connsiteY1" fmla="*/ 11402 h 801878"/>
                <a:gd name="connsiteX2" fmla="*/ 875211 w 875211"/>
                <a:gd name="connsiteY2" fmla="*/ 481665 h 801878"/>
                <a:gd name="connsiteX3" fmla="*/ 426828 w 875211"/>
                <a:gd name="connsiteY3" fmla="*/ 795174 h 801878"/>
                <a:gd name="connsiteX4" fmla="*/ 0 w 875211"/>
                <a:gd name="connsiteY4" fmla="*/ 246533 h 80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5211" h="801878">
                  <a:moveTo>
                    <a:pt x="0" y="246533"/>
                  </a:moveTo>
                  <a:cubicBezTo>
                    <a:pt x="0" y="30100"/>
                    <a:pt x="280960" y="-27787"/>
                    <a:pt x="426828" y="11402"/>
                  </a:cubicBezTo>
                  <a:cubicBezTo>
                    <a:pt x="572696" y="50591"/>
                    <a:pt x="875211" y="265232"/>
                    <a:pt x="875211" y="481665"/>
                  </a:cubicBezTo>
                  <a:cubicBezTo>
                    <a:pt x="875211" y="698098"/>
                    <a:pt x="572696" y="834363"/>
                    <a:pt x="426828" y="795174"/>
                  </a:cubicBezTo>
                  <a:cubicBezTo>
                    <a:pt x="280960" y="755985"/>
                    <a:pt x="0" y="462966"/>
                    <a:pt x="0" y="246533"/>
                  </a:cubicBezTo>
                  <a:close/>
                </a:path>
              </a:pathLst>
            </a:custGeom>
            <a:solidFill>
              <a:srgbClr val="FEF2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763494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-466639" y="1184022"/>
            <a:ext cx="131252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الطالب المُبدع / عزيزتي الطالبة المُبدعة :</a:t>
            </a:r>
          </a:p>
          <a:p>
            <a:pPr algn="ctr"/>
            <a:r>
              <a:rPr lang="ar-SA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املئ جدول التعلم بما تعرفين و أهدافك التي توديّن الوصول اليها في الدرس: </a:t>
            </a: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B60E72D3-83D7-4998-90DD-B42500811DCB}"/>
              </a:ext>
            </a:extLst>
          </p:cNvPr>
          <p:cNvSpPr/>
          <p:nvPr/>
        </p:nvSpPr>
        <p:spPr>
          <a:xfrm>
            <a:off x="4489912" y="113800"/>
            <a:ext cx="4233174" cy="954107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2060"/>
                </a:solidFill>
              </a:rPr>
              <a:t>الأهداف:</a:t>
            </a:r>
          </a:p>
        </p:txBody>
      </p:sp>
      <p:graphicFrame>
        <p:nvGraphicFramePr>
          <p:cNvPr id="14" name="جدول 13">
            <a:extLst>
              <a:ext uri="{FF2B5EF4-FFF2-40B4-BE49-F238E27FC236}">
                <a16:creationId xmlns:a16="http://schemas.microsoft.com/office/drawing/2014/main" id="{26B1845F-453E-4010-8736-6D24A2B80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86941"/>
              </p:ext>
            </p:extLst>
          </p:nvPr>
        </p:nvGraphicFramePr>
        <p:xfrm>
          <a:off x="1549825" y="2251929"/>
          <a:ext cx="9205257" cy="4154191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772433">
                  <a:extLst>
                    <a:ext uri="{9D8B030D-6E8A-4147-A177-3AD203B41FA5}">
                      <a16:colId xmlns:a16="http://schemas.microsoft.com/office/drawing/2014/main" val="476078408"/>
                    </a:ext>
                  </a:extLst>
                </a:gridCol>
                <a:gridCol w="3364405">
                  <a:extLst>
                    <a:ext uri="{9D8B030D-6E8A-4147-A177-3AD203B41FA5}">
                      <a16:colId xmlns:a16="http://schemas.microsoft.com/office/drawing/2014/main" val="1692359869"/>
                    </a:ext>
                  </a:extLst>
                </a:gridCol>
                <a:gridCol w="3068419">
                  <a:extLst>
                    <a:ext uri="{9D8B030D-6E8A-4147-A177-3AD203B41FA5}">
                      <a16:colId xmlns:a16="http://schemas.microsoft.com/office/drawing/2014/main" val="4251932128"/>
                    </a:ext>
                  </a:extLst>
                </a:gridCol>
              </a:tblGrid>
              <a:tr h="1182106"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أريد أن أعرف؟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ar-SA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Calibri"/>
                          <a:cs typeface="Calibri"/>
                          <a:sym typeface="Calibri"/>
                        </a:rPr>
                        <a:t>ماذا تعلمت؟</a:t>
                      </a:r>
                      <a:endParaRPr lang="ar-SA" sz="4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73550"/>
                  </a:ext>
                </a:extLst>
              </a:tr>
              <a:tr h="2972085"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738123"/>
                  </a:ext>
                </a:extLst>
              </a:tr>
            </a:tbl>
          </a:graphicData>
        </a:graphic>
      </p:graphicFrame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9" y="6381844"/>
            <a:ext cx="3019246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جدول التعلم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B538595-EBBA-4DF0-81A3-2FF320470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3433" y="3991429"/>
            <a:ext cx="4780830" cy="2390415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7D0A726-430B-48B1-BE9C-F1AEF03CF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475" y="5378065"/>
            <a:ext cx="956937" cy="9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0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A25992D5-BB17-4D4D-A8A4-A1B4BF9A0C96}"/>
              </a:ext>
            </a:extLst>
          </p:cNvPr>
          <p:cNvSpPr/>
          <p:nvPr/>
        </p:nvSpPr>
        <p:spPr>
          <a:xfrm>
            <a:off x="6418136" y="1674016"/>
            <a:ext cx="4412961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لقد كان أمير المؤمنين عثمان بن عفان إذا وقف على قبر بكى حتى يبل لحيته، فقيل له تذكر الجنة والنار فلا تبكي وتبكي من هذا؟ فقال: إني سمعت رسول الله ﷺ يقول: ( القبر أول منازل الآخرة، فإن نجا منه فما بعده أيسر منه، وإن لم ينج منه فما بعده أشدُّ منه )</a:t>
            </a:r>
            <a:endParaRPr lang="ar-SA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B60E72D3-83D7-4998-90DD-B42500811DCB}"/>
              </a:ext>
            </a:extLst>
          </p:cNvPr>
          <p:cNvSpPr/>
          <p:nvPr/>
        </p:nvSpPr>
        <p:spPr>
          <a:xfrm>
            <a:off x="3762104" y="113162"/>
            <a:ext cx="4960068" cy="564717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أحوال القبور:</a:t>
            </a:r>
          </a:p>
        </p:txBody>
      </p:sp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3504241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المحادثة المكتوبة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صورة 14" descr="صورة تحتوي على المصباح, ساعة حائط&#10;&#10;تم إنشاء الوصف تلقائياً">
            <a:extLst>
              <a:ext uri="{FF2B5EF4-FFF2-40B4-BE49-F238E27FC236}">
                <a16:creationId xmlns:a16="http://schemas.microsoft.com/office/drawing/2014/main" id="{7BF9C7A4-16F0-47E1-AD49-3DC568378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" y="5423369"/>
            <a:ext cx="958475" cy="958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E98188-9FE0-4448-A148-4D3F7214BE0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60" y="900962"/>
            <a:ext cx="2328511" cy="75494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F617C1-495C-40B4-9F44-F0D47C071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3" b="96581" l="4883" r="95508">
                        <a14:foregroundMark x1="72852" y1="7692" x2="72852" y2="7692"/>
                        <a14:foregroundMark x1="61133" y1="9402" x2="61133" y2="9402"/>
                        <a14:foregroundMark x1="95703" y1="31909" x2="95703" y2="31909"/>
                        <a14:foregroundMark x1="4883" y1="39601" x2="4883" y2="39601"/>
                        <a14:foregroundMark x1="29102" y1="73504" x2="29102" y2="73504"/>
                        <a14:foregroundMark x1="28711" y1="91168" x2="28711" y2="91168"/>
                        <a14:foregroundMark x1="46289" y1="76068" x2="46289" y2="76068"/>
                        <a14:foregroundMark x1="43164" y1="96581" x2="43164" y2="96581"/>
                        <a14:foregroundMark x1="59375" y1="60684" x2="59375" y2="60684"/>
                        <a14:foregroundMark x1="56055" y1="80912" x2="56055" y2="80912"/>
                        <a14:foregroundMark x1="76953" y1="74929" x2="76953" y2="74929"/>
                        <a14:foregroundMark x1="72852" y1="96581" x2="72852" y2="96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27" y="1073750"/>
            <a:ext cx="4015007" cy="275247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BCC8ED4-729F-4418-A46D-D0A35D1B1A54}"/>
              </a:ext>
            </a:extLst>
          </p:cNvPr>
          <p:cNvSpPr/>
          <p:nvPr/>
        </p:nvSpPr>
        <p:spPr>
          <a:xfrm>
            <a:off x="781841" y="4076815"/>
            <a:ext cx="554831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تعرف/ين عن أحوال القبور؟</a:t>
            </a:r>
          </a:p>
        </p:txBody>
      </p:sp>
    </p:spTree>
    <p:extLst>
      <p:ext uri="{BB962C8B-B14F-4D97-AF65-F5344CB8AC3E}">
        <p14:creationId xmlns:p14="http://schemas.microsoft.com/office/powerpoint/2010/main" val="1259584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صورة تحتوي على صغير, جالس, تشبث, داكن&#10;&#10;تم إنشاء الوصف تلقائياً">
            <a:extLst>
              <a:ext uri="{FF2B5EF4-FFF2-40B4-BE49-F238E27FC236}">
                <a16:creationId xmlns:a16="http://schemas.microsoft.com/office/drawing/2014/main" id="{4EE6B942-7B07-4CD7-B123-528E594A9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302" y="796167"/>
            <a:ext cx="6241365" cy="6266381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5F090917-270C-4E52-86CD-7267A5B01A41}"/>
              </a:ext>
            </a:extLst>
          </p:cNvPr>
          <p:cNvSpPr/>
          <p:nvPr/>
        </p:nvSpPr>
        <p:spPr>
          <a:xfrm>
            <a:off x="956772" y="3438894"/>
            <a:ext cx="38008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عمّ يسأل الميت في قبره؟</a:t>
            </a:r>
          </a:p>
        </p:txBody>
      </p:sp>
      <p:sp>
        <p:nvSpPr>
          <p:cNvPr id="12" name="شريط: منحني ومائل لأعلى 11">
            <a:extLst>
              <a:ext uri="{FF2B5EF4-FFF2-40B4-BE49-F238E27FC236}">
                <a16:creationId xmlns:a16="http://schemas.microsoft.com/office/drawing/2014/main" id="{B60E72D3-83D7-4998-90DD-B42500811DCB}"/>
              </a:ext>
            </a:extLst>
          </p:cNvPr>
          <p:cNvSpPr/>
          <p:nvPr/>
        </p:nvSpPr>
        <p:spPr>
          <a:xfrm>
            <a:off x="3762104" y="113162"/>
            <a:ext cx="4960068" cy="564717"/>
          </a:xfrm>
          <a:prstGeom prst="ellipseRibbon2">
            <a:avLst>
              <a:gd name="adj1" fmla="val 12484"/>
              <a:gd name="adj2" fmla="val 100000"/>
              <a:gd name="adj3" fmla="val 125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002060"/>
                </a:solidFill>
              </a:rPr>
              <a:t>أسئلة القبر وفتنته: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EFC1B99-808A-44D4-9DBA-D100A029648C}"/>
              </a:ext>
            </a:extLst>
          </p:cNvPr>
          <p:cNvSpPr txBox="1"/>
          <p:nvPr/>
        </p:nvSpPr>
        <p:spPr>
          <a:xfrm>
            <a:off x="5620062" y="2838008"/>
            <a:ext cx="5615165" cy="35394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إن الميت إذا وضع في قبره يمتحن، إذ يأتيه ملكان ويسألانه: من ربك؟ وما دينك؟ وما هذا الرجل الذي</a:t>
            </a:r>
          </a:p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بعث فيكم؟ فيقول المؤمن: ربي الله، وديني الإسلام، وعن الرجل الذي بعث فيهم يقول: هو عبد الله ورسوله. ويقول الكافر: 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هاه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3200" b="1" dirty="0" err="1">
                <a:solidFill>
                  <a:schemeClr val="accent5">
                    <a:lumMod val="50000"/>
                  </a:schemeClr>
                </a:solidFill>
              </a:rPr>
              <a:t>هاه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</a:rPr>
              <a:t> لا أدري.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5A5D7C34-6686-4592-A94C-C4A3D93DD1B2}"/>
              </a:ext>
            </a:extLst>
          </p:cNvPr>
          <p:cNvSpPr/>
          <p:nvPr/>
        </p:nvSpPr>
        <p:spPr>
          <a:xfrm>
            <a:off x="2676370" y="877809"/>
            <a:ext cx="7131535" cy="1014181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accent5">
                    <a:lumMod val="50000"/>
                  </a:schemeClr>
                </a:solidFill>
              </a:rPr>
              <a:t>يُسأل عن أمور التوحيد والعقيدة.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583C5217-17FE-4ECC-83E5-CB36D09E75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048" y="2110105"/>
            <a:ext cx="2245099" cy="72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92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ذو زوايا قطرية مستديرة 13">
            <a:extLst>
              <a:ext uri="{FF2B5EF4-FFF2-40B4-BE49-F238E27FC236}">
                <a16:creationId xmlns:a16="http://schemas.microsoft.com/office/drawing/2014/main" id="{6B7BA953-AB4C-4D62-83C0-00DCB87DBA3B}"/>
              </a:ext>
            </a:extLst>
          </p:cNvPr>
          <p:cNvSpPr/>
          <p:nvPr/>
        </p:nvSpPr>
        <p:spPr>
          <a:xfrm>
            <a:off x="51758" y="6381844"/>
            <a:ext cx="3504241" cy="44165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التبرير المنطقي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F70BEB2-ECB8-4D75-B825-7229EA59E6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79" y="0"/>
            <a:ext cx="3982041" cy="1291052"/>
          </a:xfrm>
          <a:prstGeom prst="rect">
            <a:avLst/>
          </a:prstGeom>
        </p:spPr>
      </p:pic>
      <p:pic>
        <p:nvPicPr>
          <p:cNvPr id="3" name="صورة 2" descr="صورة تحتوي على المصباح, طعام, رسم&#10;&#10;تم إنشاء الوصف تلقائياً">
            <a:extLst>
              <a:ext uri="{FF2B5EF4-FFF2-40B4-BE49-F238E27FC236}">
                <a16:creationId xmlns:a16="http://schemas.microsoft.com/office/drawing/2014/main" id="{70BA815B-E560-4D74-80E3-08EA02D639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91" b="12691"/>
          <a:stretch/>
        </p:blipFill>
        <p:spPr>
          <a:xfrm>
            <a:off x="8207490" y="2801636"/>
            <a:ext cx="3932751" cy="3921419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5EDB2026-2D57-4705-A05C-81AED46388B8}"/>
              </a:ext>
            </a:extLst>
          </p:cNvPr>
          <p:cNvSpPr/>
          <p:nvPr/>
        </p:nvSpPr>
        <p:spPr>
          <a:xfrm>
            <a:off x="4440979" y="1291052"/>
            <a:ext cx="6359439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إذا كانت أسئلة الملكين في القبر معروفة، فلِمَ لا يُجيب جميع الناس الإجابة الصحيحة؟</a:t>
            </a:r>
            <a:endParaRPr lang="ar-SA" sz="4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0BB9902-71A7-4D79-B2E1-914272DDD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6079">
            <a:off x="380999" y="1074569"/>
            <a:ext cx="63500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1D68A4BD-1CA4-4808-B762-52140FEFB2CE}"/>
              </a:ext>
            </a:extLst>
          </p:cNvPr>
          <p:cNvSpPr txBox="1"/>
          <p:nvPr/>
        </p:nvSpPr>
        <p:spPr>
          <a:xfrm>
            <a:off x="2424749" y="3230044"/>
            <a:ext cx="28773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لأنه لا يُجيب عنها إلا من عاش لها فعرف ربه، وعاش لدينه واتبع رسوله.</a:t>
            </a:r>
          </a:p>
        </p:txBody>
      </p:sp>
    </p:spTree>
    <p:extLst>
      <p:ext uri="{BB962C8B-B14F-4D97-AF65-F5344CB8AC3E}">
        <p14:creationId xmlns:p14="http://schemas.microsoft.com/office/powerpoint/2010/main" val="1598373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3977</TotalTime>
  <Words>696</Words>
  <Application>Microsoft Office PowerPoint</Application>
  <PresentationFormat>شاشة عريضة</PresentationFormat>
  <Paragraphs>90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‏​​♋٭ ρгe̠‎тту ĸɑdooϳ ·̵</dc:creator>
  <cp:lastModifiedBy>‏​​♋٭ ρгe̠‎тту ĸɑdooϳ ·̵</cp:lastModifiedBy>
  <cp:revision>36</cp:revision>
  <dcterms:created xsi:type="dcterms:W3CDTF">2020-07-15T11:07:33Z</dcterms:created>
  <dcterms:modified xsi:type="dcterms:W3CDTF">2020-10-06T14:55:38Z</dcterms:modified>
</cp:coreProperties>
</file>