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5"/>
  </p:notesMasterIdLst>
  <p:sldIdLst>
    <p:sldId id="277" r:id="rId2"/>
    <p:sldId id="275" r:id="rId3"/>
    <p:sldId id="276" r:id="rId4"/>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2" r:id="rId20"/>
    <p:sldId id="273" r:id="rId21"/>
    <p:sldId id="274" r:id="rId22"/>
    <p:sldId id="278" r:id="rId23"/>
    <p:sldId id="279" r:id="rId24"/>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66"/>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1494"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78F7210C-CB05-4083-B0B8-5C332D09718A}" type="datetimeFigureOut">
              <a:rPr lang="ar-SA" smtClean="0"/>
              <a:t>25 رجب، 1441</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F4BAB1CB-A890-4753-AC47-88292ACF9B81}" type="slidenum">
              <a:rPr lang="ar-SA" smtClean="0"/>
              <a:t>‹#›</a:t>
            </a:fld>
            <a:endParaRPr lang="ar-SA"/>
          </a:p>
        </p:txBody>
      </p:sp>
    </p:spTree>
    <p:extLst>
      <p:ext uri="{BB962C8B-B14F-4D97-AF65-F5344CB8AC3E}">
        <p14:creationId xmlns:p14="http://schemas.microsoft.com/office/powerpoint/2010/main" val="82714508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F4BAB1CB-A890-4753-AC47-88292ACF9B81}" type="slidenum">
              <a:rPr lang="ar-SA" smtClean="0"/>
              <a:t>10</a:t>
            </a:fld>
            <a:endParaRPr lang="ar-SA"/>
          </a:p>
        </p:txBody>
      </p:sp>
    </p:spTree>
    <p:extLst>
      <p:ext uri="{BB962C8B-B14F-4D97-AF65-F5344CB8AC3E}">
        <p14:creationId xmlns:p14="http://schemas.microsoft.com/office/powerpoint/2010/main" val="1161043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86642640-5A1D-4F49-9E79-E6E2D8D55150}" type="datetimeFigureOut">
              <a:rPr lang="ar-SA" smtClean="0"/>
              <a:t>25 رجب، 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A63A05A9-9A4B-4451-9142-25E2CB957EAF}" type="slidenum">
              <a:rPr lang="ar-SA" smtClean="0"/>
              <a:t>‹#›</a:t>
            </a:fld>
            <a:endParaRPr lang="ar-SA"/>
          </a:p>
        </p:txBody>
      </p:sp>
    </p:spTree>
    <p:extLst>
      <p:ext uri="{BB962C8B-B14F-4D97-AF65-F5344CB8AC3E}">
        <p14:creationId xmlns:p14="http://schemas.microsoft.com/office/powerpoint/2010/main" val="3011197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86642640-5A1D-4F49-9E79-E6E2D8D55150}" type="datetimeFigureOut">
              <a:rPr lang="ar-SA" smtClean="0"/>
              <a:t>25 رجب، 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A63A05A9-9A4B-4451-9142-25E2CB957EAF}" type="slidenum">
              <a:rPr lang="ar-SA" smtClean="0"/>
              <a:t>‹#›</a:t>
            </a:fld>
            <a:endParaRPr lang="ar-SA"/>
          </a:p>
        </p:txBody>
      </p:sp>
    </p:spTree>
    <p:extLst>
      <p:ext uri="{BB962C8B-B14F-4D97-AF65-F5344CB8AC3E}">
        <p14:creationId xmlns:p14="http://schemas.microsoft.com/office/powerpoint/2010/main" val="4153988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86642640-5A1D-4F49-9E79-E6E2D8D55150}" type="datetimeFigureOut">
              <a:rPr lang="ar-SA" smtClean="0"/>
              <a:t>25 رجب، 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A63A05A9-9A4B-4451-9142-25E2CB957EAF}" type="slidenum">
              <a:rPr lang="ar-SA" smtClean="0"/>
              <a:t>‹#›</a:t>
            </a:fld>
            <a:endParaRPr lang="ar-SA"/>
          </a:p>
        </p:txBody>
      </p:sp>
    </p:spTree>
    <p:extLst>
      <p:ext uri="{BB962C8B-B14F-4D97-AF65-F5344CB8AC3E}">
        <p14:creationId xmlns:p14="http://schemas.microsoft.com/office/powerpoint/2010/main" val="819013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86642640-5A1D-4F49-9E79-E6E2D8D55150}" type="datetimeFigureOut">
              <a:rPr lang="ar-SA" smtClean="0"/>
              <a:t>25 رجب، 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A63A05A9-9A4B-4451-9142-25E2CB957EAF}" type="slidenum">
              <a:rPr lang="ar-SA" smtClean="0"/>
              <a:t>‹#›</a:t>
            </a:fld>
            <a:endParaRPr lang="ar-SA"/>
          </a:p>
        </p:txBody>
      </p:sp>
    </p:spTree>
    <p:extLst>
      <p:ext uri="{BB962C8B-B14F-4D97-AF65-F5344CB8AC3E}">
        <p14:creationId xmlns:p14="http://schemas.microsoft.com/office/powerpoint/2010/main" val="879866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86642640-5A1D-4F49-9E79-E6E2D8D55150}" type="datetimeFigureOut">
              <a:rPr lang="ar-SA" smtClean="0"/>
              <a:t>25 رجب، 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A63A05A9-9A4B-4451-9142-25E2CB957EAF}" type="slidenum">
              <a:rPr lang="ar-SA" smtClean="0"/>
              <a:t>‹#›</a:t>
            </a:fld>
            <a:endParaRPr lang="ar-SA"/>
          </a:p>
        </p:txBody>
      </p:sp>
    </p:spTree>
    <p:extLst>
      <p:ext uri="{BB962C8B-B14F-4D97-AF65-F5344CB8AC3E}">
        <p14:creationId xmlns:p14="http://schemas.microsoft.com/office/powerpoint/2010/main" val="3745840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86642640-5A1D-4F49-9E79-E6E2D8D55150}" type="datetimeFigureOut">
              <a:rPr lang="ar-SA" smtClean="0"/>
              <a:t>25 رجب، 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A63A05A9-9A4B-4451-9142-25E2CB957EAF}" type="slidenum">
              <a:rPr lang="ar-SA" smtClean="0"/>
              <a:t>‹#›</a:t>
            </a:fld>
            <a:endParaRPr lang="ar-SA"/>
          </a:p>
        </p:txBody>
      </p:sp>
    </p:spTree>
    <p:extLst>
      <p:ext uri="{BB962C8B-B14F-4D97-AF65-F5344CB8AC3E}">
        <p14:creationId xmlns:p14="http://schemas.microsoft.com/office/powerpoint/2010/main" val="3086905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86642640-5A1D-4F49-9E79-E6E2D8D55150}" type="datetimeFigureOut">
              <a:rPr lang="ar-SA" smtClean="0"/>
              <a:t>25 رجب، 1441</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A63A05A9-9A4B-4451-9142-25E2CB957EAF}" type="slidenum">
              <a:rPr lang="ar-SA" smtClean="0"/>
              <a:t>‹#›</a:t>
            </a:fld>
            <a:endParaRPr lang="ar-SA"/>
          </a:p>
        </p:txBody>
      </p:sp>
    </p:spTree>
    <p:extLst>
      <p:ext uri="{BB962C8B-B14F-4D97-AF65-F5344CB8AC3E}">
        <p14:creationId xmlns:p14="http://schemas.microsoft.com/office/powerpoint/2010/main" val="1696765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86642640-5A1D-4F49-9E79-E6E2D8D55150}" type="datetimeFigureOut">
              <a:rPr lang="ar-SA" smtClean="0"/>
              <a:t>25 رجب، 1441</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A63A05A9-9A4B-4451-9142-25E2CB957EAF}" type="slidenum">
              <a:rPr lang="ar-SA" smtClean="0"/>
              <a:t>‹#›</a:t>
            </a:fld>
            <a:endParaRPr lang="ar-SA"/>
          </a:p>
        </p:txBody>
      </p:sp>
    </p:spTree>
    <p:extLst>
      <p:ext uri="{BB962C8B-B14F-4D97-AF65-F5344CB8AC3E}">
        <p14:creationId xmlns:p14="http://schemas.microsoft.com/office/powerpoint/2010/main" val="4062918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86642640-5A1D-4F49-9E79-E6E2D8D55150}" type="datetimeFigureOut">
              <a:rPr lang="ar-SA" smtClean="0"/>
              <a:t>25 رجب، 1441</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A63A05A9-9A4B-4451-9142-25E2CB957EAF}" type="slidenum">
              <a:rPr lang="ar-SA" smtClean="0"/>
              <a:t>‹#›</a:t>
            </a:fld>
            <a:endParaRPr lang="ar-SA"/>
          </a:p>
        </p:txBody>
      </p:sp>
    </p:spTree>
    <p:extLst>
      <p:ext uri="{BB962C8B-B14F-4D97-AF65-F5344CB8AC3E}">
        <p14:creationId xmlns:p14="http://schemas.microsoft.com/office/powerpoint/2010/main" val="455817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86642640-5A1D-4F49-9E79-E6E2D8D55150}" type="datetimeFigureOut">
              <a:rPr lang="ar-SA" smtClean="0"/>
              <a:t>25 رجب، 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A63A05A9-9A4B-4451-9142-25E2CB957EAF}" type="slidenum">
              <a:rPr lang="ar-SA" smtClean="0"/>
              <a:t>‹#›</a:t>
            </a:fld>
            <a:endParaRPr lang="ar-SA"/>
          </a:p>
        </p:txBody>
      </p:sp>
    </p:spTree>
    <p:extLst>
      <p:ext uri="{BB962C8B-B14F-4D97-AF65-F5344CB8AC3E}">
        <p14:creationId xmlns:p14="http://schemas.microsoft.com/office/powerpoint/2010/main" val="1193347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86642640-5A1D-4F49-9E79-E6E2D8D55150}" type="datetimeFigureOut">
              <a:rPr lang="ar-SA" smtClean="0"/>
              <a:t>25 رجب، 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A63A05A9-9A4B-4451-9142-25E2CB957EAF}" type="slidenum">
              <a:rPr lang="ar-SA" smtClean="0"/>
              <a:t>‹#›</a:t>
            </a:fld>
            <a:endParaRPr lang="ar-SA"/>
          </a:p>
        </p:txBody>
      </p:sp>
    </p:spTree>
    <p:extLst>
      <p:ext uri="{BB962C8B-B14F-4D97-AF65-F5344CB8AC3E}">
        <p14:creationId xmlns:p14="http://schemas.microsoft.com/office/powerpoint/2010/main" val="4009252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6642640-5A1D-4F49-9E79-E6E2D8D55150}" type="datetimeFigureOut">
              <a:rPr lang="ar-SA" smtClean="0"/>
              <a:t>25 رجب، 1441</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63A05A9-9A4B-4451-9142-25E2CB957EAF}" type="slidenum">
              <a:rPr lang="ar-SA" smtClean="0"/>
              <a:t>‹#›</a:t>
            </a:fld>
            <a:endParaRPr lang="ar-SA"/>
          </a:p>
        </p:txBody>
      </p:sp>
    </p:spTree>
    <p:extLst>
      <p:ext uri="{BB962C8B-B14F-4D97-AF65-F5344CB8AC3E}">
        <p14:creationId xmlns:p14="http://schemas.microsoft.com/office/powerpoint/2010/main" val="12846273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4">
            <a:extLst>
              <a:ext uri="{FF2B5EF4-FFF2-40B4-BE49-F238E27FC236}">
                <a16:creationId xmlns:a16="http://schemas.microsoft.com/office/drawing/2014/main" id="{F28ED098-1246-A548-9DB9-BEE1B7EBC8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991864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597122" y="620688"/>
            <a:ext cx="8064896" cy="156966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ar-SA" sz="2400" b="1" dirty="0">
                <a:solidFill>
                  <a:srgbClr val="7030A0"/>
                </a:solidFill>
              </a:rPr>
              <a:t>2/ الحماية من أشعة الشمس حيث تقوم الملابس بحماية جلد الإنسان من أشعة الشمس، وخاصة تحت الحمراء، وفوق البنفسجية، كما أنها تحمية من حروق الشمس، وغيرها من الأضرار، بالإضافة إلى أن الملابس ذات الألوان الفاتحة تعمل على عكس أشعة الشمس، وتعمل أيضاً على انخفاض درجة الحراة.</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212976"/>
            <a:ext cx="3672408" cy="322818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نتيجة بحث الصور عن تنسيق ملابس صيفيه&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3212976"/>
            <a:ext cx="4234034" cy="3252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450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395536" y="620688"/>
            <a:ext cx="8424936" cy="193899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ar-SA" sz="2400" b="1" dirty="0">
                <a:solidFill>
                  <a:schemeClr val="accent2">
                    <a:lumMod val="75000"/>
                  </a:schemeClr>
                </a:solidFill>
              </a:rPr>
              <a:t>3/المطر والثلج حيث تعمل الملابس المصنوعة من الصوف على منع وصول ماء المطر والثلج، إلى جسم الإنسان، حيث أن وصول الماء إلى جسم الإنسان، يشكل خطراً على حياته، كما يوجد العديد من الملابس </a:t>
            </a:r>
            <a:r>
              <a:rPr lang="ar-SA" sz="2400" b="1" dirty="0" err="1">
                <a:solidFill>
                  <a:schemeClr val="accent2">
                    <a:lumMod val="75000"/>
                  </a:schemeClr>
                </a:solidFill>
              </a:rPr>
              <a:t>التى</a:t>
            </a:r>
            <a:r>
              <a:rPr lang="ar-SA" sz="2400" b="1" dirty="0">
                <a:solidFill>
                  <a:schemeClr val="accent2">
                    <a:lumMod val="75000"/>
                  </a:schemeClr>
                </a:solidFill>
              </a:rPr>
              <a:t> تعمل على التخلص من رائحة الجسم الكريهة، حيث نلاحظ وجود الملابس الخاصة بكل مهنة مثل الأطباء، والتلاميذ، والحرفيين، وهذا يهدف إلى تشكيل الملابس لكل مهنة.</a:t>
            </a:r>
          </a:p>
        </p:txBody>
      </p:sp>
      <p:pic>
        <p:nvPicPr>
          <p:cNvPr id="3074" name="Picture 2" descr="نتيجة بحث الصور عن جاكيتات مطرية&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2906445"/>
            <a:ext cx="3168352" cy="358333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نتيجة بحث الصور عن ازياء اطباء&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906446"/>
            <a:ext cx="4602088" cy="3258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6584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ar-SA" sz="8000" i="1" dirty="0">
                <a:solidFill>
                  <a:srgbClr val="7030A0"/>
                </a:solidFill>
                <a:effectLst>
                  <a:outerShdw blurRad="38100" dist="38100" dir="2700000" algn="tl">
                    <a:srgbClr val="000000">
                      <a:alpha val="43137"/>
                    </a:srgbClr>
                  </a:outerShdw>
                  <a:reflection blurRad="6350" stA="50000" endA="300" endPos="50000" dist="60007" dir="5400000" sy="-100000" algn="bl" rotWithShape="0"/>
                </a:effectLst>
                <a:cs typeface="DecoType Naskh Swashes" pitchFamily="2" charset="-78"/>
              </a:rPr>
              <a:t>الملابس لمختلف الثقافات</a:t>
            </a:r>
          </a:p>
        </p:txBody>
      </p:sp>
      <p:sp>
        <p:nvSpPr>
          <p:cNvPr id="5" name="وسيلة شرح مستطيلة مستديرة الزوايا 4"/>
          <p:cNvSpPr/>
          <p:nvPr/>
        </p:nvSpPr>
        <p:spPr>
          <a:xfrm>
            <a:off x="1691680" y="2204864"/>
            <a:ext cx="6192688" cy="3312368"/>
          </a:xfrm>
          <a:prstGeom prst="wedgeRoundRectCallout">
            <a:avLst>
              <a:gd name="adj1" fmla="val -32315"/>
              <a:gd name="adj2" fmla="val 67997"/>
              <a:gd name="adj3" fmla="val 16667"/>
            </a:avLst>
          </a:prstGeom>
          <a:effectLst>
            <a:outerShdw blurRad="76200" dir="13500000" sy="23000" kx="1200000" algn="br" rotWithShape="0">
              <a:prstClr val="black">
                <a:alpha val="20000"/>
              </a:prstClr>
            </a:outerShdw>
          </a:effectLst>
          <a:scene3d>
            <a:camera prst="orthographicFront"/>
            <a:lightRig rig="threePt" dir="t"/>
          </a:scene3d>
          <a:sp3d>
            <a:bevelT w="152400" h="50800" prst="softRound"/>
          </a:sp3d>
        </p:spPr>
        <p:style>
          <a:lnRef idx="1">
            <a:schemeClr val="dk1"/>
          </a:lnRef>
          <a:fillRef idx="2">
            <a:schemeClr val="dk1"/>
          </a:fillRef>
          <a:effectRef idx="1">
            <a:schemeClr val="dk1"/>
          </a:effectRef>
          <a:fontRef idx="minor">
            <a:schemeClr val="dk1"/>
          </a:fontRef>
        </p:style>
        <p:txBody>
          <a:bodyPr rtlCol="1" anchor="ctr"/>
          <a:lstStyle/>
          <a:p>
            <a:r>
              <a:rPr lang="ar-SA" sz="2800" b="1" dirty="0">
                <a:solidFill>
                  <a:schemeClr val="accent6">
                    <a:lumMod val="50000"/>
                  </a:schemeClr>
                </a:solidFill>
              </a:rPr>
              <a:t>أزياء الشعوب عبر العالم.. علاقة الروح والطبيعة</a:t>
            </a:r>
          </a:p>
          <a:p>
            <a:r>
              <a:rPr lang="ar-SA" sz="2800" b="1" dirty="0">
                <a:solidFill>
                  <a:srgbClr val="0070C0"/>
                </a:solidFill>
              </a:rPr>
              <a:t>تعد الملابس رمزا لثقافة كل بلد وجزء من تراثه. وتختلف الأزياء من بلد إلى آخر حسب ظروفه المناخية، وكذا وضعه الاقتصادي. هناك بعض الأزياء البسيطة التي لا تتطلب الكثير لخياطتها في حين تعد الأزياء في بعض البلدان رمزا للغنى.</a:t>
            </a:r>
          </a:p>
        </p:txBody>
      </p:sp>
    </p:spTree>
    <p:extLst>
      <p:ext uri="{BB962C8B-B14F-4D97-AF65-F5344CB8AC3E}">
        <p14:creationId xmlns:p14="http://schemas.microsoft.com/office/powerpoint/2010/main" val="3141528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ar-SA" sz="8000" i="1" dirty="0">
                <a:solidFill>
                  <a:srgbClr val="7030A0"/>
                </a:solidFill>
                <a:effectLst>
                  <a:outerShdw blurRad="38100" dist="38100" dir="2700000" algn="tl">
                    <a:srgbClr val="000000">
                      <a:alpha val="43137"/>
                    </a:srgbClr>
                  </a:outerShdw>
                  <a:reflection blurRad="6350" stA="50000" endA="300" endPos="50000" dist="60007" dir="5400000" sy="-100000" algn="bl" rotWithShape="0"/>
                </a:effectLst>
                <a:cs typeface="DecoType Naskh Swashes" pitchFamily="2" charset="-78"/>
              </a:rPr>
              <a:t>الزي التقليدي المكسيكي</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916832"/>
            <a:ext cx="7704856"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827584" y="5085184"/>
            <a:ext cx="7704856" cy="1200329"/>
          </a:xfrm>
          <a:prstGeom prst="rect">
            <a:avLst/>
          </a:prstGeom>
        </p:spPr>
        <p:txBody>
          <a:bodyPr wrap="square">
            <a:spAutoFit/>
          </a:bodyPr>
          <a:lstStyle/>
          <a:p>
            <a:r>
              <a:rPr lang="ar-SA" sz="2400" b="1" dirty="0">
                <a:solidFill>
                  <a:schemeClr val="accent6">
                    <a:lumMod val="75000"/>
                  </a:schemeClr>
                </a:solidFill>
              </a:rPr>
              <a:t>يُعرف المكسيكيون بقبعتهم الكبيرة والمعروفة باسم </a:t>
            </a:r>
            <a:r>
              <a:rPr lang="ar-SA" sz="2400" b="1" dirty="0" err="1">
                <a:solidFill>
                  <a:schemeClr val="accent6">
                    <a:lumMod val="75000"/>
                  </a:schemeClr>
                </a:solidFill>
              </a:rPr>
              <a:t>السومبريرو</a:t>
            </a:r>
            <a:r>
              <a:rPr lang="ar-SA" sz="2400" b="1" dirty="0">
                <a:solidFill>
                  <a:schemeClr val="accent6">
                    <a:lumMod val="75000"/>
                  </a:schemeClr>
                </a:solidFill>
              </a:rPr>
              <a:t> أو </a:t>
            </a:r>
            <a:r>
              <a:rPr lang="ar-SA" sz="2400" b="1" dirty="0" err="1">
                <a:solidFill>
                  <a:schemeClr val="accent6">
                    <a:lumMod val="75000"/>
                  </a:schemeClr>
                </a:solidFill>
              </a:rPr>
              <a:t>السمبريرا</a:t>
            </a:r>
            <a:r>
              <a:rPr lang="ar-SA" sz="2400" b="1" dirty="0">
                <a:solidFill>
                  <a:schemeClr val="accent6">
                    <a:lumMod val="75000"/>
                  </a:schemeClr>
                </a:solidFill>
              </a:rPr>
              <a:t> والتي تحولت إلى رمز وطني. وهي قبعة يرتديها كذلك المطربون الشعبيون إلى جانب ثوب دون أكمام يتم ارتداؤه فوق اللباس العصري.</a:t>
            </a:r>
          </a:p>
        </p:txBody>
      </p:sp>
    </p:spTree>
    <p:extLst>
      <p:ext uri="{BB962C8B-B14F-4D97-AF65-F5344CB8AC3E}">
        <p14:creationId xmlns:p14="http://schemas.microsoft.com/office/powerpoint/2010/main" val="2703145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ar-SA" sz="8000" i="1" dirty="0">
                <a:solidFill>
                  <a:srgbClr val="7030A0"/>
                </a:solidFill>
                <a:effectLst>
                  <a:outerShdw blurRad="38100" dist="38100" dir="2700000" algn="tl">
                    <a:srgbClr val="000000">
                      <a:alpha val="43137"/>
                    </a:srgbClr>
                  </a:outerShdw>
                  <a:reflection blurRad="6350" stA="50000" endA="300" endPos="50000" dist="60007" dir="5400000" sy="-100000" algn="bl" rotWithShape="0"/>
                </a:effectLst>
                <a:cs typeface="DecoType Naskh Swashes" pitchFamily="2" charset="-78"/>
              </a:rPr>
              <a:t>الزي </a:t>
            </a:r>
            <a:r>
              <a:rPr lang="ar-SA" sz="8000" i="1" dirty="0" err="1">
                <a:solidFill>
                  <a:srgbClr val="7030A0"/>
                </a:solidFill>
                <a:effectLst>
                  <a:outerShdw blurRad="38100" dist="38100" dir="2700000" algn="tl">
                    <a:srgbClr val="000000">
                      <a:alpha val="43137"/>
                    </a:srgbClr>
                  </a:outerShdw>
                  <a:reflection blurRad="6350" stA="50000" endA="300" endPos="50000" dist="60007" dir="5400000" sy="-100000" algn="bl" rotWithShape="0"/>
                </a:effectLst>
                <a:cs typeface="DecoType Naskh Swashes" pitchFamily="2" charset="-78"/>
              </a:rPr>
              <a:t>البافاري</a:t>
            </a:r>
            <a:r>
              <a:rPr lang="ar-SA" sz="8000" i="1" dirty="0">
                <a:solidFill>
                  <a:srgbClr val="7030A0"/>
                </a:solidFill>
                <a:effectLst>
                  <a:outerShdw blurRad="38100" dist="38100" dir="2700000" algn="tl">
                    <a:srgbClr val="000000">
                      <a:alpha val="43137"/>
                    </a:srgbClr>
                  </a:outerShdw>
                  <a:reflection blurRad="6350" stA="50000" endA="300" endPos="50000" dist="60007" dir="5400000" sy="-100000" algn="bl" rotWithShape="0"/>
                </a:effectLst>
                <a:cs typeface="DecoType Naskh Swashes" pitchFamily="2" charset="-78"/>
              </a:rPr>
              <a:t> الألماني</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844824"/>
            <a:ext cx="7776864"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683568" y="5085184"/>
            <a:ext cx="7776864" cy="1569660"/>
          </a:xfrm>
          <a:prstGeom prst="rect">
            <a:avLst/>
          </a:prstGeom>
        </p:spPr>
        <p:txBody>
          <a:bodyPr wrap="square">
            <a:spAutoFit/>
          </a:bodyPr>
          <a:lstStyle/>
          <a:p>
            <a:r>
              <a:rPr lang="ar-SA" sz="2400" b="1" dirty="0">
                <a:solidFill>
                  <a:schemeClr val="accent6">
                    <a:lumMod val="75000"/>
                  </a:schemeClr>
                </a:solidFill>
              </a:rPr>
              <a:t>يتميز الزي </a:t>
            </a:r>
            <a:r>
              <a:rPr lang="ar-SA" sz="2400" b="1" dirty="0" err="1">
                <a:solidFill>
                  <a:schemeClr val="accent6">
                    <a:lumMod val="75000"/>
                  </a:schemeClr>
                </a:solidFill>
              </a:rPr>
              <a:t>البافاري</a:t>
            </a:r>
            <a:r>
              <a:rPr lang="ar-SA" sz="2400" b="1" dirty="0">
                <a:solidFill>
                  <a:schemeClr val="accent6">
                    <a:lumMod val="75000"/>
                  </a:schemeClr>
                </a:solidFill>
              </a:rPr>
              <a:t> (نسبة إلى ولاية </a:t>
            </a:r>
            <a:r>
              <a:rPr lang="ar-SA" sz="2400" b="1" dirty="0" err="1">
                <a:solidFill>
                  <a:schemeClr val="accent6">
                    <a:lumMod val="75000"/>
                  </a:schemeClr>
                </a:solidFill>
              </a:rPr>
              <a:t>بافاريا</a:t>
            </a:r>
            <a:r>
              <a:rPr lang="ar-SA" sz="2400" b="1" dirty="0">
                <a:solidFill>
                  <a:schemeClr val="accent6">
                    <a:lumMod val="75000"/>
                  </a:schemeClr>
                </a:solidFill>
              </a:rPr>
              <a:t>) بالأناقة والتناسق، نظرا لكونه أحد الأزياء الأوروبية العريقة. يمكن مشاهدة أشكال مختلفة من الزي التقليدي </a:t>
            </a:r>
            <a:r>
              <a:rPr lang="ar-SA" sz="2400" b="1" dirty="0" err="1">
                <a:solidFill>
                  <a:schemeClr val="accent6">
                    <a:lumMod val="75000"/>
                  </a:schemeClr>
                </a:solidFill>
              </a:rPr>
              <a:t>البافاري</a:t>
            </a:r>
            <a:r>
              <a:rPr lang="ar-SA" sz="2400" b="1" dirty="0">
                <a:solidFill>
                  <a:schemeClr val="accent6">
                    <a:lumMod val="75000"/>
                  </a:schemeClr>
                </a:solidFill>
              </a:rPr>
              <a:t> في مهرجان أكتوبر في ميونيخ. ويغلب اللون الأخضر والبني على هذه الأزياء.</a:t>
            </a:r>
          </a:p>
        </p:txBody>
      </p:sp>
    </p:spTree>
    <p:extLst>
      <p:ext uri="{BB962C8B-B14F-4D97-AF65-F5344CB8AC3E}">
        <p14:creationId xmlns:p14="http://schemas.microsoft.com/office/powerpoint/2010/main" val="927563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ar-SA" sz="8000" i="1" dirty="0">
                <a:solidFill>
                  <a:srgbClr val="7030A0"/>
                </a:solidFill>
                <a:effectLst>
                  <a:outerShdw blurRad="38100" dist="38100" dir="2700000" algn="tl">
                    <a:srgbClr val="000000">
                      <a:alpha val="43137"/>
                    </a:srgbClr>
                  </a:outerShdw>
                  <a:reflection blurRad="6350" stA="50000" endA="300" endPos="50000" dist="60007" dir="5400000" sy="-100000" algn="bl" rotWithShape="0"/>
                </a:effectLst>
                <a:cs typeface="DecoType Naskh Swashes" pitchFamily="2" charset="-78"/>
              </a:rPr>
              <a:t>الزي الهندي</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700808"/>
            <a:ext cx="7848872"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827584" y="5013176"/>
            <a:ext cx="7848872" cy="1569660"/>
          </a:xfrm>
          <a:prstGeom prst="rect">
            <a:avLst/>
          </a:prstGeom>
        </p:spPr>
        <p:txBody>
          <a:bodyPr wrap="square">
            <a:spAutoFit/>
          </a:bodyPr>
          <a:lstStyle/>
          <a:p>
            <a:r>
              <a:rPr lang="ar-SA" sz="2400" b="1" dirty="0">
                <a:solidFill>
                  <a:schemeClr val="accent6">
                    <a:lumMod val="75000"/>
                  </a:schemeClr>
                </a:solidFill>
              </a:rPr>
              <a:t>يمتد الإعجاب بالزي الهندي إلى عقود، ولعبت السينما الهندية دورا في الترويج له والتعريف به. يعد ثوب الساري هو أكثر الأثواب التي اشتهر بها الزي الهندي، وهو زي غال الثمن وليس في متناول الجميع في الهند، حيث هناك نسبة كبيرة من الفقراء.</a:t>
            </a:r>
          </a:p>
        </p:txBody>
      </p:sp>
    </p:spTree>
    <p:extLst>
      <p:ext uri="{BB962C8B-B14F-4D97-AF65-F5344CB8AC3E}">
        <p14:creationId xmlns:p14="http://schemas.microsoft.com/office/powerpoint/2010/main" val="3832595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ar-SA" sz="8000" i="1" dirty="0">
                <a:solidFill>
                  <a:srgbClr val="7030A0"/>
                </a:solidFill>
                <a:effectLst>
                  <a:outerShdw blurRad="38100" dist="38100" dir="2700000" algn="tl">
                    <a:srgbClr val="000000">
                      <a:alpha val="43137"/>
                    </a:srgbClr>
                  </a:outerShdw>
                  <a:reflection blurRad="6350" stA="50000" endA="300" endPos="50000" dist="60007" dir="5400000" sy="-100000" algn="bl" rotWithShape="0"/>
                </a:effectLst>
                <a:cs typeface="DecoType Naskh Swashes" pitchFamily="2" charset="-78"/>
              </a:rPr>
              <a:t>الزي الأفريقي</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700809"/>
            <a:ext cx="8136904"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539552" y="5157192"/>
            <a:ext cx="8136904" cy="1200329"/>
          </a:xfrm>
          <a:prstGeom prst="rect">
            <a:avLst/>
          </a:prstGeom>
        </p:spPr>
        <p:txBody>
          <a:bodyPr wrap="square">
            <a:spAutoFit/>
          </a:bodyPr>
          <a:lstStyle/>
          <a:p>
            <a:r>
              <a:rPr lang="ar-SA" sz="2400" b="1" dirty="0">
                <a:solidFill>
                  <a:schemeClr val="accent6">
                    <a:lumMod val="75000"/>
                  </a:schemeClr>
                </a:solidFill>
              </a:rPr>
              <a:t>تعرف الأزياء الأفريقية بألوانها الفاقعة، كما تتلاءم مع الظروف المناخية الدافئة التي تعرفها إفريقيا السمراء. وعرف الزي الأفريقي تطورا من الأزياء الفضفاضة إلى الفساتين الضيقة على الطريقة العصرية،</a:t>
            </a:r>
            <a:r>
              <a:rPr lang="ar-SA" dirty="0"/>
              <a:t> </a:t>
            </a:r>
          </a:p>
        </p:txBody>
      </p:sp>
    </p:spTree>
    <p:extLst>
      <p:ext uri="{BB962C8B-B14F-4D97-AF65-F5344CB8AC3E}">
        <p14:creationId xmlns:p14="http://schemas.microsoft.com/office/powerpoint/2010/main" val="748828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ar-SA" sz="8000" i="1" dirty="0">
                <a:solidFill>
                  <a:srgbClr val="7030A0"/>
                </a:solidFill>
                <a:effectLst>
                  <a:outerShdw blurRad="38100" dist="38100" dir="2700000" algn="tl">
                    <a:srgbClr val="000000">
                      <a:alpha val="43137"/>
                    </a:srgbClr>
                  </a:outerShdw>
                  <a:reflection blurRad="6350" stA="50000" endA="300" endPos="50000" dist="60007" dir="5400000" sy="-100000" algn="bl" rotWithShape="0"/>
                </a:effectLst>
                <a:cs typeface="DecoType Naskh Swashes" pitchFamily="2" charset="-78"/>
              </a:rPr>
              <a:t>أزياء عالمية</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4673" y="2040519"/>
            <a:ext cx="4104456" cy="4546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040520"/>
            <a:ext cx="4081038" cy="4554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9868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5495" y="2033133"/>
            <a:ext cx="4032448" cy="4550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عنوان 1"/>
          <p:cNvSpPr>
            <a:spLocks noGrp="1"/>
          </p:cNvSpPr>
          <p:nvPr>
            <p:ph type="title"/>
          </p:nvPr>
        </p:nvSpPr>
        <p:spPr/>
        <p:txBody>
          <a:bodyPr>
            <a:noAutofit/>
          </a:bodyPr>
          <a:lstStyle/>
          <a:p>
            <a:r>
              <a:rPr lang="ar-SA" sz="8000" i="1" dirty="0">
                <a:solidFill>
                  <a:srgbClr val="7030A0"/>
                </a:solidFill>
                <a:effectLst>
                  <a:outerShdw blurRad="38100" dist="38100" dir="2700000" algn="tl">
                    <a:srgbClr val="000000">
                      <a:alpha val="43137"/>
                    </a:srgbClr>
                  </a:outerShdw>
                  <a:reflection blurRad="6350" stA="50000" endA="300" endPos="50000" dist="60007" dir="5400000" sy="-100000" algn="bl" rotWithShape="0"/>
                </a:effectLst>
                <a:cs typeface="DecoType Naskh Swashes" pitchFamily="2" charset="-78"/>
              </a:rPr>
              <a:t>أزياء عالمية</a:t>
            </a:r>
          </a:p>
        </p:txBody>
      </p:sp>
    </p:spTree>
    <p:extLst>
      <p:ext uri="{BB962C8B-B14F-4D97-AF65-F5344CB8AC3E}">
        <p14:creationId xmlns:p14="http://schemas.microsoft.com/office/powerpoint/2010/main" val="1680151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961691"/>
            <a:ext cx="4176464" cy="4682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961691"/>
            <a:ext cx="3949165" cy="4650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عنوان 1"/>
          <p:cNvSpPr>
            <a:spLocks noGrp="1"/>
          </p:cNvSpPr>
          <p:nvPr>
            <p:ph type="title"/>
          </p:nvPr>
        </p:nvSpPr>
        <p:spPr/>
        <p:txBody>
          <a:bodyPr>
            <a:noAutofit/>
          </a:bodyPr>
          <a:lstStyle/>
          <a:p>
            <a:r>
              <a:rPr lang="ar-SA" sz="8000" i="1" dirty="0">
                <a:solidFill>
                  <a:srgbClr val="7030A0"/>
                </a:solidFill>
                <a:effectLst>
                  <a:outerShdw blurRad="38100" dist="38100" dir="2700000" algn="tl">
                    <a:srgbClr val="000000">
                      <a:alpha val="43137"/>
                    </a:srgbClr>
                  </a:outerShdw>
                  <a:reflection blurRad="6350" stA="50000" endA="300" endPos="50000" dist="60007" dir="5400000" sy="-100000" algn="bl" rotWithShape="0"/>
                </a:effectLst>
                <a:cs typeface="DecoType Naskh Swashes" pitchFamily="2" charset="-78"/>
              </a:rPr>
              <a:t>أزياء عالمية</a:t>
            </a:r>
          </a:p>
        </p:txBody>
      </p:sp>
    </p:spTree>
    <p:extLst>
      <p:ext uri="{BB962C8B-B14F-4D97-AF65-F5344CB8AC3E}">
        <p14:creationId xmlns:p14="http://schemas.microsoft.com/office/powerpoint/2010/main" val="1148952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409697"/>
            <a:ext cx="8229600" cy="4038605"/>
          </a:xfrm>
          <a:scene3d>
            <a:camera prst="orthographicFront"/>
            <a:lightRig rig="threePt" dir="t"/>
          </a:scene3d>
          <a:sp3d>
            <a:bevelT w="114300" prst="hardEdge"/>
          </a:sp3d>
        </p:spPr>
        <p:style>
          <a:lnRef idx="1">
            <a:schemeClr val="accent3"/>
          </a:lnRef>
          <a:fillRef idx="2">
            <a:schemeClr val="accent3"/>
          </a:fillRef>
          <a:effectRef idx="1">
            <a:schemeClr val="accent3"/>
          </a:effectRef>
          <a:fontRef idx="minor">
            <a:schemeClr val="dk1"/>
          </a:fontRef>
        </p:style>
        <p:txBody>
          <a:bodyPr/>
          <a:lstStyle/>
          <a:p>
            <a:pPr marL="0" indent="0">
              <a:buNone/>
            </a:pPr>
            <a:r>
              <a:rPr lang="ar-SA" b="1" i="1" u="sng" dirty="0">
                <a:solidFill>
                  <a:srgbClr val="92D050"/>
                </a:solidFill>
                <a:effectLst>
                  <a:outerShdw blurRad="38100" dist="38100" dir="2700000" algn="tl">
                    <a:srgbClr val="000000">
                      <a:alpha val="43137"/>
                    </a:srgbClr>
                  </a:outerShdw>
                </a:effectLst>
                <a:cs typeface="DecoType Naskh Swashes" pitchFamily="2" charset="-78"/>
              </a:rPr>
              <a:t>مقدمات البحث:</a:t>
            </a:r>
          </a:p>
          <a:p>
            <a:pPr marL="0" indent="0">
              <a:buNone/>
            </a:pPr>
            <a:r>
              <a:rPr lang="ar-SA" b="1" dirty="0">
                <a:solidFill>
                  <a:schemeClr val="accent2">
                    <a:lumMod val="75000"/>
                  </a:schemeClr>
                </a:solidFill>
              </a:rPr>
              <a:t>1/ نوره محمد الاحمدي: من مواليد القصيم افضل الرسم واستمتع بعمل المطويات.</a:t>
            </a:r>
          </a:p>
          <a:p>
            <a:pPr marL="0" indent="0">
              <a:buNone/>
            </a:pPr>
            <a:r>
              <a:rPr lang="ar-SA" b="1" dirty="0">
                <a:solidFill>
                  <a:srgbClr val="0070C0"/>
                </a:solidFill>
              </a:rPr>
              <a:t>2/ معالي فريج السويدي: من مواليد حائل عمري 16 سنه احب القراءة والشاي اعز صديق لي الكتاب.</a:t>
            </a:r>
          </a:p>
          <a:p>
            <a:pPr marL="0" indent="0">
              <a:buNone/>
            </a:pPr>
            <a:r>
              <a:rPr lang="ar-SA" b="1" dirty="0">
                <a:solidFill>
                  <a:srgbClr val="7030A0"/>
                </a:solidFill>
              </a:rPr>
              <a:t>3/منى زياد: عمري ١٦ احب القراءة واحب العلم.</a:t>
            </a:r>
          </a:p>
          <a:p>
            <a:pPr marL="0" indent="0">
              <a:buNone/>
            </a:pPr>
            <a:r>
              <a:rPr lang="ar-SA" b="1" dirty="0">
                <a:solidFill>
                  <a:schemeClr val="accent6">
                    <a:lumMod val="75000"/>
                  </a:schemeClr>
                </a:solidFill>
              </a:rPr>
              <a:t>4/ نعيمة سالم: عمري 15 أحب الشاي وتأمل النجوم.</a:t>
            </a:r>
          </a:p>
        </p:txBody>
      </p:sp>
      <p:sp>
        <p:nvSpPr>
          <p:cNvPr id="5" name="عنوان 4">
            <a:extLst>
              <a:ext uri="{FF2B5EF4-FFF2-40B4-BE49-F238E27FC236}">
                <a16:creationId xmlns:a16="http://schemas.microsoft.com/office/drawing/2014/main" id="{75F8C65E-CED9-6648-ABE7-957398B16272}"/>
              </a:ext>
            </a:extLst>
          </p:cNvPr>
          <p:cNvSpPr>
            <a:spLocks noGrp="1"/>
          </p:cNvSpPr>
          <p:nvPr>
            <p:ph type="title"/>
          </p:nvPr>
        </p:nvSpPr>
        <p:spPr>
          <a:xfrm>
            <a:off x="457200" y="0"/>
            <a:ext cx="8229600" cy="1143000"/>
          </a:xfrm>
        </p:spPr>
        <p:txBody>
          <a:bodyPr>
            <a:normAutofit/>
          </a:bodyPr>
          <a:lstStyle/>
          <a:p>
            <a:r>
              <a:rPr lang="ar-SA" sz="5400" i="1" dirty="0">
                <a:solidFill>
                  <a:srgbClr val="7030A0"/>
                </a:solidFill>
                <a:effectLst>
                  <a:outerShdw blurRad="38100" dist="38100" dir="2700000" algn="tl">
                    <a:srgbClr val="000000">
                      <a:alpha val="43137"/>
                    </a:srgbClr>
                  </a:outerShdw>
                  <a:reflection blurRad="6350" stA="50000" endA="300" endPos="50000" dist="60007" dir="5400000" sy="-100000" algn="bl" rotWithShape="0"/>
                </a:effectLst>
                <a:cs typeface="DecoType Naskh Swashes" pitchFamily="2" charset="-78"/>
              </a:rPr>
              <a:t>السيرة الذاتية </a:t>
            </a:r>
          </a:p>
        </p:txBody>
      </p:sp>
    </p:spTree>
    <p:extLst>
      <p:ext uri="{BB962C8B-B14F-4D97-AF65-F5344CB8AC3E}">
        <p14:creationId xmlns:p14="http://schemas.microsoft.com/office/powerpoint/2010/main" val="18388957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988840"/>
            <a:ext cx="4176464"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0338" y="1988840"/>
            <a:ext cx="3984060"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عنوان 1"/>
          <p:cNvSpPr>
            <a:spLocks noGrp="1"/>
          </p:cNvSpPr>
          <p:nvPr>
            <p:ph type="title"/>
          </p:nvPr>
        </p:nvSpPr>
        <p:spPr/>
        <p:txBody>
          <a:bodyPr>
            <a:noAutofit/>
          </a:bodyPr>
          <a:lstStyle/>
          <a:p>
            <a:r>
              <a:rPr lang="ar-SA" sz="8000" i="1" dirty="0">
                <a:solidFill>
                  <a:srgbClr val="7030A0"/>
                </a:solidFill>
                <a:effectLst>
                  <a:outerShdw blurRad="38100" dist="38100" dir="2700000" algn="tl">
                    <a:srgbClr val="000000">
                      <a:alpha val="43137"/>
                    </a:srgbClr>
                  </a:outerShdw>
                  <a:reflection blurRad="6350" stA="50000" endA="300" endPos="50000" dist="60007" dir="5400000" sy="-100000" algn="bl" rotWithShape="0"/>
                </a:effectLst>
                <a:cs typeface="DecoType Naskh Swashes" pitchFamily="2" charset="-78"/>
              </a:rPr>
              <a:t>أزياء عالمية</a:t>
            </a:r>
          </a:p>
        </p:txBody>
      </p:sp>
    </p:spTree>
    <p:extLst>
      <p:ext uri="{BB962C8B-B14F-4D97-AF65-F5344CB8AC3E}">
        <p14:creationId xmlns:p14="http://schemas.microsoft.com/office/powerpoint/2010/main" val="8325249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وسيلة شرح مستطيلة مستديرة الزوايا 5"/>
          <p:cNvSpPr/>
          <p:nvPr/>
        </p:nvSpPr>
        <p:spPr>
          <a:xfrm>
            <a:off x="2123728" y="1124744"/>
            <a:ext cx="5400600" cy="3906146"/>
          </a:xfrm>
          <a:prstGeom prst="wedgeRoundRectCallout">
            <a:avLst>
              <a:gd name="adj1" fmla="val -28089"/>
              <a:gd name="adj2" fmla="val 67025"/>
              <a:gd name="adj3" fmla="val 16667"/>
            </a:avLst>
          </a:prstGeom>
          <a:effectLst>
            <a:outerShdw blurRad="76200" dir="13500000" sy="23000" kx="1200000" algn="br" rotWithShape="0">
              <a:prstClr val="black">
                <a:alpha val="20000"/>
              </a:prstClr>
            </a:outerShdw>
          </a:effectLst>
          <a:scene3d>
            <a:camera prst="orthographicFront"/>
            <a:lightRig rig="threePt" dir="t"/>
          </a:scene3d>
          <a:sp3d>
            <a:bevelT w="114300" prst="hardEdge"/>
          </a:sp3d>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b="1" dirty="0">
                <a:solidFill>
                  <a:srgbClr val="002060"/>
                </a:solidFill>
              </a:rPr>
              <a:t>كان هذا بحث عن الثقافة الملبسية و تعريفها وقد وضحنا لكم الثقافة الملبسية لبعض من الدول ويعمل النمط المتنوع في اللباس على تحديد الثقافة في كثير من الأحيان الانتماء الجغرافي للجماعات والفرد، عادات اللباس تختلف ليس فقط في سياقها الاجتماعي ولكن من حيث دلالاتها الدينية كذلك، يبدو من المهم أن نلاحظ هنا أن اللباس كتعبير عن التواضع هو اختلافات ثقافية وليست قائمة على القوانين العالمية للبشرية</a:t>
            </a:r>
            <a:br>
              <a:rPr lang="ar-SA" dirty="0"/>
            </a:br>
            <a:endParaRPr lang="ar-SA" dirty="0"/>
          </a:p>
        </p:txBody>
      </p:sp>
    </p:spTree>
    <p:extLst>
      <p:ext uri="{BB962C8B-B14F-4D97-AF65-F5344CB8AC3E}">
        <p14:creationId xmlns:p14="http://schemas.microsoft.com/office/powerpoint/2010/main" val="2839952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B24C451-219C-CF4A-ACAC-9B0E41CC1E11}"/>
              </a:ext>
            </a:extLst>
          </p:cNvPr>
          <p:cNvSpPr>
            <a:spLocks noGrp="1"/>
          </p:cNvSpPr>
          <p:nvPr>
            <p:ph type="title"/>
          </p:nvPr>
        </p:nvSpPr>
        <p:spPr/>
        <p:txBody>
          <a:bodyPr/>
          <a:lstStyle/>
          <a:p>
            <a:endParaRPr lang="ar-SA"/>
          </a:p>
        </p:txBody>
      </p:sp>
      <p:pic>
        <p:nvPicPr>
          <p:cNvPr id="4" name="صورة 4">
            <a:extLst>
              <a:ext uri="{FF2B5EF4-FFF2-40B4-BE49-F238E27FC236}">
                <a16:creationId xmlns:a16="http://schemas.microsoft.com/office/drawing/2014/main" id="{28F3A1D3-D9F5-624D-81CE-946DAFFA145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8234" y="274638"/>
            <a:ext cx="8507531" cy="6308724"/>
          </a:xfrm>
        </p:spPr>
      </p:pic>
    </p:spTree>
    <p:extLst>
      <p:ext uri="{BB962C8B-B14F-4D97-AF65-F5344CB8AC3E}">
        <p14:creationId xmlns:p14="http://schemas.microsoft.com/office/powerpoint/2010/main" val="33346217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BC5A36D-628F-D24D-B433-893B6E32007C}"/>
              </a:ext>
            </a:extLst>
          </p:cNvPr>
          <p:cNvSpPr>
            <a:spLocks noGrp="1"/>
          </p:cNvSpPr>
          <p:nvPr>
            <p:ph type="title"/>
          </p:nvPr>
        </p:nvSpPr>
        <p:spPr/>
        <p:txBody>
          <a:bodyPr/>
          <a:lstStyle/>
          <a:p>
            <a:endParaRPr lang="ar-SA"/>
          </a:p>
        </p:txBody>
      </p:sp>
      <p:pic>
        <p:nvPicPr>
          <p:cNvPr id="4" name="صورة 4">
            <a:extLst>
              <a:ext uri="{FF2B5EF4-FFF2-40B4-BE49-F238E27FC236}">
                <a16:creationId xmlns:a16="http://schemas.microsoft.com/office/drawing/2014/main" id="{6DC37AF7-5C77-9143-9DD6-E8D8BC2BE72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199" y="274638"/>
            <a:ext cx="8455891" cy="6308724"/>
          </a:xfrm>
        </p:spPr>
      </p:pic>
    </p:spTree>
    <p:extLst>
      <p:ext uri="{BB962C8B-B14F-4D97-AF65-F5344CB8AC3E}">
        <p14:creationId xmlns:p14="http://schemas.microsoft.com/office/powerpoint/2010/main" val="2039186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type="title"/>
          </p:nvPr>
        </p:nvSpPr>
        <p:spPr/>
        <p:txBody>
          <a:bodyPr>
            <a:noAutofit/>
          </a:bodyPr>
          <a:lstStyle/>
          <a:p>
            <a:r>
              <a:rPr lang="ar-SA" sz="8000" i="1" dirty="0">
                <a:solidFill>
                  <a:srgbClr val="7030A0"/>
                </a:solidFill>
                <a:effectLst>
                  <a:outerShdw blurRad="38100" dist="38100" dir="2700000" algn="tl">
                    <a:srgbClr val="000000">
                      <a:alpha val="43137"/>
                    </a:srgbClr>
                  </a:outerShdw>
                  <a:reflection blurRad="6350" stA="50000" endA="300" endPos="50000" dist="60007" dir="5400000" sy="-100000" algn="bl" rotWithShape="0"/>
                </a:effectLst>
                <a:cs typeface="DecoType Naskh Swashes" pitchFamily="2" charset="-78"/>
              </a:rPr>
              <a:t>السيرة الذاتية </a:t>
            </a:r>
          </a:p>
        </p:txBody>
      </p:sp>
      <p:sp>
        <p:nvSpPr>
          <p:cNvPr id="5" name="عنصر نائب للمحتوى 2"/>
          <p:cNvSpPr>
            <a:spLocks noGrp="1"/>
          </p:cNvSpPr>
          <p:nvPr>
            <p:ph idx="1"/>
          </p:nvPr>
        </p:nvSpPr>
        <p:spPr>
          <a:xfrm>
            <a:off x="539552" y="1988840"/>
            <a:ext cx="8229600" cy="4381947"/>
          </a:xfrm>
          <a:scene3d>
            <a:camera prst="orthographicFront"/>
            <a:lightRig rig="threePt" dir="t"/>
          </a:scene3d>
          <a:sp3d>
            <a:bevelT w="114300" prst="hardEdge"/>
          </a:sp3d>
        </p:spPr>
        <p:style>
          <a:lnRef idx="1">
            <a:schemeClr val="accent3"/>
          </a:lnRef>
          <a:fillRef idx="2">
            <a:schemeClr val="accent3"/>
          </a:fillRef>
          <a:effectRef idx="1">
            <a:schemeClr val="accent3"/>
          </a:effectRef>
          <a:fontRef idx="minor">
            <a:schemeClr val="dk1"/>
          </a:fontRef>
        </p:style>
        <p:txBody>
          <a:bodyPr>
            <a:normAutofit lnSpcReduction="10000"/>
          </a:bodyPr>
          <a:lstStyle/>
          <a:p>
            <a:pPr marL="0" indent="0">
              <a:buNone/>
            </a:pPr>
            <a:r>
              <a:rPr lang="ar-SA" b="1" i="1" u="sng" dirty="0">
                <a:solidFill>
                  <a:srgbClr val="92D050"/>
                </a:solidFill>
                <a:effectLst>
                  <a:outerShdw blurRad="38100" dist="38100" dir="2700000" algn="tl">
                    <a:srgbClr val="000000">
                      <a:alpha val="43137"/>
                    </a:srgbClr>
                  </a:outerShdw>
                </a:effectLst>
                <a:cs typeface="DecoType Naskh Swashes" pitchFamily="2" charset="-78"/>
              </a:rPr>
              <a:t>مقدمات البحث:</a:t>
            </a:r>
          </a:p>
          <a:p>
            <a:pPr marL="0" indent="0">
              <a:buNone/>
            </a:pPr>
            <a:r>
              <a:rPr lang="ar-SA" b="1" dirty="0">
                <a:solidFill>
                  <a:schemeClr val="accent2">
                    <a:lumMod val="75000"/>
                  </a:schemeClr>
                </a:solidFill>
              </a:rPr>
              <a:t>5/ جواهر الفريح: :مُحبه للكتابة أسعى لتطوير نفسي دائماً اطمح لتعلم لغات عديده وأحب الموسيقى والليل. </a:t>
            </a:r>
          </a:p>
          <a:p>
            <a:pPr marL="0" indent="0">
              <a:buNone/>
            </a:pPr>
            <a:r>
              <a:rPr lang="ar-SA" b="1" dirty="0">
                <a:solidFill>
                  <a:srgbClr val="0070C0"/>
                </a:solidFill>
              </a:rPr>
              <a:t>6/ عاليه نزال الشمري: من مواليد حفر الباطن عمري15،أفضل الهدوء والقراءة.</a:t>
            </a:r>
          </a:p>
          <a:p>
            <a:pPr marL="0" indent="0">
              <a:buNone/>
            </a:pPr>
            <a:r>
              <a:rPr lang="ar-SA" b="1" dirty="0">
                <a:solidFill>
                  <a:srgbClr val="7030A0"/>
                </a:solidFill>
              </a:rPr>
              <a:t>7/ مها منيف: عمري16سنه احب الشاي والقراءة.</a:t>
            </a:r>
          </a:p>
          <a:p>
            <a:pPr marL="0" indent="0">
              <a:buNone/>
            </a:pPr>
            <a:r>
              <a:rPr lang="ar-SA" b="1" dirty="0">
                <a:solidFill>
                  <a:schemeClr val="accent6">
                    <a:lumMod val="75000"/>
                  </a:schemeClr>
                </a:solidFill>
              </a:rPr>
              <a:t>8/ شادن محمد الحربي: عمري16احب العلم واحب </a:t>
            </a:r>
            <a:r>
              <a:rPr lang="ar-SA" b="1" dirty="0" err="1">
                <a:solidFill>
                  <a:schemeClr val="accent6">
                    <a:lumMod val="75000"/>
                  </a:schemeClr>
                </a:solidFill>
              </a:rPr>
              <a:t>القراءه</a:t>
            </a:r>
            <a:r>
              <a:rPr lang="ar-SA" b="1" dirty="0">
                <a:solidFill>
                  <a:schemeClr val="accent6">
                    <a:lumMod val="75000"/>
                  </a:schemeClr>
                </a:solidFill>
              </a:rPr>
              <a:t> والهدوء.</a:t>
            </a:r>
          </a:p>
        </p:txBody>
      </p:sp>
    </p:spTree>
    <p:extLst>
      <p:ext uri="{BB962C8B-B14F-4D97-AF65-F5344CB8AC3E}">
        <p14:creationId xmlns:p14="http://schemas.microsoft.com/office/powerpoint/2010/main" val="3820995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11560" y="620688"/>
            <a:ext cx="7772400" cy="1470025"/>
          </a:xfrm>
          <a:noFill/>
        </p:spPr>
        <p:txBody>
          <a:bodyPr>
            <a:normAutofit/>
            <a:scene3d>
              <a:camera prst="orthographicFront"/>
              <a:lightRig rig="threePt" dir="t"/>
            </a:scene3d>
            <a:sp3d extrusionH="57150">
              <a:bevelT h="25400" prst="softRound"/>
            </a:sp3d>
          </a:bodyPr>
          <a:lstStyle/>
          <a:p>
            <a:r>
              <a:rPr lang="ar-SA" sz="8000" i="1" dirty="0">
                <a:solidFill>
                  <a:srgbClr val="7030A0"/>
                </a:solidFill>
                <a:effectLst>
                  <a:outerShdw blurRad="38100" dist="38100" dir="2700000" algn="tl">
                    <a:srgbClr val="000000">
                      <a:alpha val="43137"/>
                    </a:srgbClr>
                  </a:outerShdw>
                  <a:reflection blurRad="6350" stA="50000" endA="300" endPos="50000" dist="60007" dir="5400000" sy="-100000" algn="bl" rotWithShape="0"/>
                </a:effectLst>
                <a:cs typeface="DecoType Naskh Swashes" pitchFamily="2" charset="-78"/>
              </a:rPr>
              <a:t>الثقافة الملبسية</a:t>
            </a:r>
          </a:p>
        </p:txBody>
      </p:sp>
      <p:sp>
        <p:nvSpPr>
          <p:cNvPr id="4" name="مستطيل 3"/>
          <p:cNvSpPr/>
          <p:nvPr/>
        </p:nvSpPr>
        <p:spPr>
          <a:xfrm>
            <a:off x="323528" y="2852936"/>
            <a:ext cx="8568952" cy="3108543"/>
          </a:xfrm>
          <a:prstGeom prst="rect">
            <a:avLst/>
          </a:prstGeom>
          <a:solidFill>
            <a:schemeClr val="accent6">
              <a:lumMod val="20000"/>
              <a:lumOff val="80000"/>
            </a:schemeClr>
          </a:solidFill>
          <a:ln>
            <a:solidFill>
              <a:schemeClr val="accent6">
                <a:lumMod val="75000"/>
              </a:schemeClr>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r>
              <a:rPr lang="ar-SA" sz="2800" b="1" dirty="0">
                <a:solidFill>
                  <a:srgbClr val="993366"/>
                </a:solidFill>
                <a:effectLst/>
              </a:rPr>
              <a:t>الثقافة الملبسية تعني طريقة كل شخص في اختيار نوع الملابس التي يفضل أن يرتديها، وتتناسب مع طبيعة شخصيته، وهناك الكثير من المؤثرات الخارجية والظروف التي تجبر بعض الأشخاص على اختيار نوع معين من الملابس، فمن قديم الزمان واللبس جزء أساسي و مهم في حياة الإنسان، وتغير شكل وطبيعة اللبس كثيرًا على مر العصور، وقد أصبح في وقتنا الحاضر هناك العديد من خطوط الموضة، و بيوت والأزياء التي دائماً ما يتم التجديد والابتكار فيها كل عام، بل وكل شهر.</a:t>
            </a:r>
            <a:endParaRPr lang="ar-SA" sz="2800" b="1" dirty="0">
              <a:solidFill>
                <a:srgbClr val="993366"/>
              </a:solidFill>
            </a:endParaRPr>
          </a:p>
        </p:txBody>
      </p:sp>
    </p:spTree>
    <p:extLst>
      <p:ext uri="{BB962C8B-B14F-4D97-AF65-F5344CB8AC3E}">
        <p14:creationId xmlns:p14="http://schemas.microsoft.com/office/powerpoint/2010/main" val="201665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noFill/>
        </p:spPr>
        <p:txBody>
          <a:bodyPr>
            <a:noAutofit/>
          </a:bodyPr>
          <a:lstStyle/>
          <a:p>
            <a:r>
              <a:rPr lang="ar-SA" sz="8000" i="1" dirty="0">
                <a:solidFill>
                  <a:srgbClr val="7030A0"/>
                </a:solidFill>
                <a:effectLst>
                  <a:outerShdw blurRad="38100" dist="38100" dir="2700000" algn="tl">
                    <a:srgbClr val="000000">
                      <a:alpha val="43137"/>
                    </a:srgbClr>
                  </a:outerShdw>
                  <a:reflection blurRad="6350" stA="50000" endA="300" endPos="50000" dist="60007" dir="5400000" sy="-100000" algn="bl" rotWithShape="0"/>
                </a:effectLst>
                <a:cs typeface="DecoType Naskh Swashes" pitchFamily="2" charset="-78"/>
              </a:rPr>
              <a:t>تعريف الثقافة الملبسية</a:t>
            </a:r>
          </a:p>
        </p:txBody>
      </p:sp>
      <p:sp>
        <p:nvSpPr>
          <p:cNvPr id="3" name="مستطيل 2"/>
          <p:cNvSpPr/>
          <p:nvPr/>
        </p:nvSpPr>
        <p:spPr>
          <a:xfrm>
            <a:off x="4427984" y="1803918"/>
            <a:ext cx="4536506" cy="4524315"/>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r>
              <a:rPr lang="ar-SA" sz="2400" b="1" dirty="0">
                <a:solidFill>
                  <a:schemeClr val="accent2">
                    <a:lumMod val="75000"/>
                  </a:schemeClr>
                </a:solidFill>
              </a:rPr>
              <a:t>هي تلك الثقافة، </a:t>
            </a:r>
            <a:r>
              <a:rPr lang="ar-SA" sz="2400" b="1" dirty="0" err="1">
                <a:solidFill>
                  <a:schemeClr val="accent2">
                    <a:lumMod val="75000"/>
                  </a:schemeClr>
                </a:solidFill>
              </a:rPr>
              <a:t>التى</a:t>
            </a:r>
            <a:r>
              <a:rPr lang="ar-SA" sz="2400" b="1" dirty="0">
                <a:solidFill>
                  <a:schemeClr val="accent2">
                    <a:lumMod val="75000"/>
                  </a:schemeClr>
                </a:solidFill>
              </a:rPr>
              <a:t> تحمى الجسد من الطقس والبيئة، حيث أن </a:t>
            </a:r>
            <a:r>
              <a:rPr lang="ar-SA" sz="2400" b="1" dirty="0" err="1">
                <a:solidFill>
                  <a:schemeClr val="accent2">
                    <a:lumMod val="75000"/>
                  </a:schemeClr>
                </a:solidFill>
              </a:rPr>
              <a:t>إختيار</a:t>
            </a:r>
            <a:r>
              <a:rPr lang="ar-SA" sz="2400" b="1" dirty="0">
                <a:solidFill>
                  <a:schemeClr val="accent2">
                    <a:lumMod val="75000"/>
                  </a:schemeClr>
                </a:solidFill>
              </a:rPr>
              <a:t> الملابس يرجع إلى عدد من العوامل الطبيعية، و </a:t>
            </a:r>
            <a:r>
              <a:rPr lang="ar-SA" sz="2400" b="1" dirty="0" err="1">
                <a:solidFill>
                  <a:schemeClr val="accent2">
                    <a:lumMod val="75000"/>
                  </a:schemeClr>
                </a:solidFill>
              </a:rPr>
              <a:t>التى</a:t>
            </a:r>
            <a:r>
              <a:rPr lang="ar-SA" sz="2400" b="1" dirty="0">
                <a:solidFill>
                  <a:schemeClr val="accent2">
                    <a:lumMod val="75000"/>
                  </a:schemeClr>
                </a:solidFill>
              </a:rPr>
              <a:t> يتمسك بها الإنسان، كما أن الملابس </a:t>
            </a:r>
            <a:r>
              <a:rPr lang="ar-SA" sz="2400" b="1" dirty="0" err="1">
                <a:solidFill>
                  <a:schemeClr val="accent2">
                    <a:lumMod val="75000"/>
                  </a:schemeClr>
                </a:solidFill>
              </a:rPr>
              <a:t>هى</a:t>
            </a:r>
            <a:r>
              <a:rPr lang="ar-SA" sz="2400" b="1" dirty="0">
                <a:solidFill>
                  <a:schemeClr val="accent2">
                    <a:lumMod val="75000"/>
                  </a:schemeClr>
                </a:solidFill>
              </a:rPr>
              <a:t> من أولى أساسياته، و كان الظهور الأول لتصميم الأزياء </a:t>
            </a:r>
            <a:r>
              <a:rPr lang="ar-SA" sz="2400" b="1" dirty="0" err="1">
                <a:solidFill>
                  <a:schemeClr val="accent2">
                    <a:lumMod val="75000"/>
                  </a:schemeClr>
                </a:solidFill>
              </a:rPr>
              <a:t>فى</a:t>
            </a:r>
            <a:r>
              <a:rPr lang="ar-SA" sz="2400" b="1" dirty="0">
                <a:solidFill>
                  <a:schemeClr val="accent2">
                    <a:lumMod val="75000"/>
                  </a:schemeClr>
                </a:solidFill>
              </a:rPr>
              <a:t> القرن ال19، وكان ذلك على يد “تشارلز فريدريك”، وكان “تشارلز” أول مصمم </a:t>
            </a:r>
            <a:r>
              <a:rPr lang="ar-SA" sz="2400" b="1" dirty="0" err="1">
                <a:solidFill>
                  <a:schemeClr val="accent2">
                    <a:lumMod val="75000"/>
                  </a:schemeClr>
                </a:solidFill>
              </a:rPr>
              <a:t>فى</a:t>
            </a:r>
            <a:r>
              <a:rPr lang="ar-SA" sz="2400" b="1" dirty="0">
                <a:solidFill>
                  <a:schemeClr val="accent2">
                    <a:lumMod val="75000"/>
                  </a:schemeClr>
                </a:solidFill>
              </a:rPr>
              <a:t> هذا العالم، عندما قام بصنع علامات التخييط على الملابس </a:t>
            </a:r>
            <a:r>
              <a:rPr lang="ar-SA" sz="2400" b="1" dirty="0" err="1">
                <a:solidFill>
                  <a:schemeClr val="accent2">
                    <a:lumMod val="75000"/>
                  </a:schemeClr>
                </a:solidFill>
              </a:rPr>
              <a:t>التى</a:t>
            </a:r>
            <a:r>
              <a:rPr lang="ar-SA" sz="2400" b="1" dirty="0">
                <a:solidFill>
                  <a:schemeClr val="accent2">
                    <a:lumMod val="75000"/>
                  </a:schemeClr>
                </a:solidFill>
              </a:rPr>
              <a:t> ابتكرها، وكان يعرض ملابسه </a:t>
            </a:r>
            <a:r>
              <a:rPr lang="ar-SA" sz="2400" b="1" dirty="0" err="1">
                <a:solidFill>
                  <a:schemeClr val="accent2">
                    <a:lumMod val="75000"/>
                  </a:schemeClr>
                </a:solidFill>
              </a:rPr>
              <a:t>فى</a:t>
            </a:r>
            <a:r>
              <a:rPr lang="ar-SA" sz="2400" b="1" dirty="0">
                <a:solidFill>
                  <a:schemeClr val="accent2">
                    <a:lumMod val="75000"/>
                  </a:schemeClr>
                </a:solidFill>
              </a:rPr>
              <a:t> دار الأزياء </a:t>
            </a:r>
            <a:r>
              <a:rPr lang="ar-SA" sz="2400" b="1" dirty="0" err="1">
                <a:solidFill>
                  <a:schemeClr val="accent2">
                    <a:lumMod val="75000"/>
                  </a:schemeClr>
                </a:solidFill>
              </a:rPr>
              <a:t>فى</a:t>
            </a:r>
            <a:r>
              <a:rPr lang="ar-SA" sz="2400" b="1" dirty="0">
                <a:solidFill>
                  <a:schemeClr val="accent2">
                    <a:lumMod val="75000"/>
                  </a:schemeClr>
                </a:solidFill>
              </a:rPr>
              <a:t> باريس، والطريقة المستخدمة </a:t>
            </a:r>
            <a:r>
              <a:rPr lang="ar-SA" sz="2400" b="1" dirty="0" err="1">
                <a:solidFill>
                  <a:schemeClr val="accent2">
                    <a:lumMod val="75000"/>
                  </a:schemeClr>
                </a:solidFill>
              </a:rPr>
              <a:t>فى</a:t>
            </a:r>
            <a:r>
              <a:rPr lang="ar-SA" sz="2400" b="1" dirty="0">
                <a:solidFill>
                  <a:schemeClr val="accent2">
                    <a:lumMod val="75000"/>
                  </a:schemeClr>
                </a:solidFill>
              </a:rPr>
              <a:t> ذلك الوقت كانت مجهولة المصدر.</a:t>
            </a:r>
            <a:endParaRPr lang="ar-S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803918"/>
            <a:ext cx="3672408" cy="34972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3864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وسيلة شرح مستطيلة مستديرة الزوايا 3"/>
          <p:cNvSpPr/>
          <p:nvPr/>
        </p:nvSpPr>
        <p:spPr>
          <a:xfrm>
            <a:off x="251520" y="659676"/>
            <a:ext cx="4572000" cy="3473291"/>
          </a:xfrm>
          <a:prstGeom prst="wedgeRoundRectCallout">
            <a:avLst>
              <a:gd name="adj1" fmla="val 45833"/>
              <a:gd name="adj2" fmla="val 64589"/>
              <a:gd name="adj3" fmla="val 16667"/>
            </a:avLst>
          </a:prstGeom>
          <a:effectLst>
            <a:outerShdw blurRad="76200" dist="12700" dir="2700000" sy="-23000" kx="-800400" algn="bl" rotWithShape="0">
              <a:prstClr val="black">
                <a:alpha val="20000"/>
              </a:prstClr>
            </a:outerShdw>
          </a:effectLst>
          <a:scene3d>
            <a:camera prst="orthographicFront"/>
            <a:lightRig rig="threePt" dir="t"/>
          </a:scene3d>
          <a:sp3d>
            <a:bevelT w="139700" h="139700" prst="divot"/>
          </a:sp3d>
        </p:spPr>
        <p:style>
          <a:lnRef idx="1">
            <a:schemeClr val="accent3"/>
          </a:lnRef>
          <a:fillRef idx="2">
            <a:schemeClr val="accent3"/>
          </a:fillRef>
          <a:effectRef idx="1">
            <a:schemeClr val="accent3"/>
          </a:effectRef>
          <a:fontRef idx="minor">
            <a:schemeClr val="dk1"/>
          </a:fontRef>
        </p:style>
        <p:txBody>
          <a:bodyPr>
            <a:spAutoFit/>
          </a:bodyPr>
          <a:lstStyle/>
          <a:p>
            <a:r>
              <a:rPr lang="ar-SA" b="1" dirty="0">
                <a:solidFill>
                  <a:srgbClr val="002060"/>
                </a:solidFill>
              </a:rPr>
              <a:t>إلّا أنه كان يستمد التصاميم، وأشكالها من لباس الملوك والملكات، وكان يستحق هذا اللقب، لأنه استطاع أن يجلب العديد من الزبائن لهذا البيت وجعله شهيراً، والذين أثنوا كثيراً على هذه المنتجات آنذاك، وبعد ذلك بدأت العديد من بيوت الأزياء بالانتشار، وتقوم بتوظيف عدداً من الفنانين، وذلك لرسم وتصميم الملابس الجاهزة، </a:t>
            </a:r>
            <a:r>
              <a:rPr lang="ar-SA" b="1" dirty="0" err="1">
                <a:solidFill>
                  <a:srgbClr val="002060"/>
                </a:solidFill>
              </a:rPr>
              <a:t>والتى</a:t>
            </a:r>
            <a:r>
              <a:rPr lang="ar-SA" b="1" dirty="0">
                <a:solidFill>
                  <a:srgbClr val="002060"/>
                </a:solidFill>
              </a:rPr>
              <a:t> كانت تعتبر رخيصة الثمن مقارنة مع غيرها من الملابس </a:t>
            </a:r>
            <a:r>
              <a:rPr lang="ar-SA" b="1" dirty="0" err="1">
                <a:solidFill>
                  <a:srgbClr val="002060"/>
                </a:solidFill>
              </a:rPr>
              <a:t>التى</a:t>
            </a:r>
            <a:r>
              <a:rPr lang="ar-SA" b="1" dirty="0">
                <a:solidFill>
                  <a:srgbClr val="002060"/>
                </a:solidFill>
              </a:rPr>
              <a:t> يتم إنتاجها </a:t>
            </a:r>
            <a:r>
              <a:rPr lang="ar-SA" b="1" dirty="0" err="1">
                <a:solidFill>
                  <a:srgbClr val="002060"/>
                </a:solidFill>
              </a:rPr>
              <a:t>فى</a:t>
            </a:r>
            <a:r>
              <a:rPr lang="ar-SA" b="1" dirty="0">
                <a:solidFill>
                  <a:srgbClr val="002060"/>
                </a:solidFill>
              </a:rPr>
              <a:t> ورشة، وبأسلوب دقيق، وكان </a:t>
            </a:r>
            <a:r>
              <a:rPr lang="ar-SA" b="1" dirty="0" err="1">
                <a:solidFill>
                  <a:srgbClr val="002060"/>
                </a:solidFill>
              </a:rPr>
              <a:t>فى</a:t>
            </a:r>
            <a:r>
              <a:rPr lang="ar-SA" b="1" dirty="0">
                <a:solidFill>
                  <a:srgbClr val="002060"/>
                </a:solidFill>
              </a:rPr>
              <a:t> ذلك الوقت الأشخاص يفضلون هذه التصاميم، لأنها تعتبر تغييراً </a:t>
            </a:r>
            <a:r>
              <a:rPr lang="ar-SA" b="1" dirty="0" err="1">
                <a:solidFill>
                  <a:srgbClr val="002060"/>
                </a:solidFill>
              </a:rPr>
              <a:t>فى</a:t>
            </a:r>
            <a:r>
              <a:rPr lang="ar-SA" b="1" dirty="0">
                <a:solidFill>
                  <a:srgbClr val="002060"/>
                </a:solidFill>
              </a:rPr>
              <a:t> شكل ولون هذه الملابس، ومن ثم اتسعت هذه الأدوار.</a:t>
            </a:r>
          </a:p>
        </p:txBody>
      </p:sp>
      <p:sp>
        <p:nvSpPr>
          <p:cNvPr id="5" name="AutoShape 2" descr="https://www.marefa.org/images/thumb/9/96/Clothes.jpg/300px-Clothes.jpg"/>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052736"/>
            <a:ext cx="3999682" cy="5134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2334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وسيلة شرح مستطيلة مستديرة الزوايا 3"/>
          <p:cNvSpPr/>
          <p:nvPr/>
        </p:nvSpPr>
        <p:spPr>
          <a:xfrm>
            <a:off x="1691680" y="1124744"/>
            <a:ext cx="6408712" cy="3960440"/>
          </a:xfrm>
          <a:prstGeom prst="wedgeRoundRectCallout">
            <a:avLst>
              <a:gd name="adj1" fmla="val -37139"/>
              <a:gd name="adj2" fmla="val 69219"/>
              <a:gd name="adj3" fmla="val 16667"/>
            </a:avLst>
          </a:prstGeom>
          <a:effectLst>
            <a:outerShdw blurRad="76200" dir="13500000" sy="23000" kx="1200000" algn="br" rotWithShape="0">
              <a:prstClr val="black">
                <a:alpha val="20000"/>
              </a:prstClr>
            </a:outerShdw>
          </a:effectLst>
          <a:scene3d>
            <a:camera prst="orthographicFront"/>
            <a:lightRig rig="threePt" dir="t"/>
          </a:scene3d>
          <a:sp3d>
            <a:bevelT prst="angle"/>
          </a:sp3d>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000" b="1" dirty="0">
                <a:solidFill>
                  <a:schemeClr val="accent2">
                    <a:lumMod val="75000"/>
                  </a:schemeClr>
                </a:solidFill>
              </a:rPr>
              <a:t>وبدأ التقليد </a:t>
            </a:r>
            <a:r>
              <a:rPr lang="ar-SA" sz="2000" b="1" dirty="0" err="1">
                <a:solidFill>
                  <a:schemeClr val="accent2">
                    <a:lumMod val="75000"/>
                  </a:schemeClr>
                </a:solidFill>
              </a:rPr>
              <a:t>فى</a:t>
            </a:r>
            <a:r>
              <a:rPr lang="ar-SA" sz="2000" b="1" dirty="0">
                <a:solidFill>
                  <a:schemeClr val="accent2">
                    <a:lumMod val="75000"/>
                  </a:schemeClr>
                </a:solidFill>
              </a:rPr>
              <a:t> التصميم من قبل المصممين، إلى أن وصلنا إلى زمننا هذا، و الذى يعتبر جوهرة </a:t>
            </a:r>
            <a:r>
              <a:rPr lang="ar-SA" sz="2000" b="1" dirty="0" err="1">
                <a:solidFill>
                  <a:schemeClr val="accent2">
                    <a:lumMod val="75000"/>
                  </a:schemeClr>
                </a:solidFill>
              </a:rPr>
              <a:t>فى</a:t>
            </a:r>
            <a:r>
              <a:rPr lang="ar-SA" sz="2000" b="1" dirty="0">
                <a:solidFill>
                  <a:schemeClr val="accent2">
                    <a:lumMod val="75000"/>
                  </a:schemeClr>
                </a:solidFill>
              </a:rPr>
              <a:t> التصميم والإتقان، وعلى الرغم من وجود بعض التصاميم الجاهزة، إلّا أن التصاميم المبنية على رغبات الزبائن، وخصوصاً الفنانين، والمشاهير، والإعلاميين </a:t>
            </a:r>
            <a:r>
              <a:rPr lang="ar-SA" sz="2000" b="1" dirty="0" err="1">
                <a:solidFill>
                  <a:schemeClr val="accent2">
                    <a:lumMod val="75000"/>
                  </a:schemeClr>
                </a:solidFill>
              </a:rPr>
              <a:t>هى</a:t>
            </a:r>
            <a:r>
              <a:rPr lang="ar-SA" sz="2000" b="1" dirty="0">
                <a:solidFill>
                  <a:schemeClr val="accent2">
                    <a:lumMod val="75000"/>
                  </a:schemeClr>
                </a:solidFill>
              </a:rPr>
              <a:t> </a:t>
            </a:r>
            <a:r>
              <a:rPr lang="ar-SA" sz="2000" b="1" dirty="0" err="1">
                <a:solidFill>
                  <a:schemeClr val="accent2">
                    <a:lumMod val="75000"/>
                  </a:schemeClr>
                </a:solidFill>
              </a:rPr>
              <a:t>التى</a:t>
            </a:r>
            <a:r>
              <a:rPr lang="ar-SA" sz="2000" b="1" dirty="0">
                <a:solidFill>
                  <a:schemeClr val="accent2">
                    <a:lumMod val="75000"/>
                  </a:schemeClr>
                </a:solidFill>
              </a:rPr>
              <a:t> تسرق أنظار العالم إليها و خصوصاً الشباب، ويسعون إلى الحصول عليها، ويوجد حاليا العديد من أنواع التصاميم المختلفة، “كهوت كوتور” ذات الصناعة الفرنسية، ويتم تصدريها إلى العديد من دول العالم، وتتميز هذه التصاميم بتكلفة عالية جداً، ومصممة من نسيج مكلف، ويوجد نوع آخر يعرف “</a:t>
            </a:r>
            <a:r>
              <a:rPr lang="ar-SA" sz="2000" b="1" dirty="0" err="1">
                <a:solidFill>
                  <a:schemeClr val="accent2">
                    <a:lumMod val="75000"/>
                  </a:schemeClr>
                </a:solidFill>
              </a:rPr>
              <a:t>بالكوتش</a:t>
            </a:r>
            <a:r>
              <a:rPr lang="ar-SA" sz="2000" b="1" dirty="0">
                <a:solidFill>
                  <a:schemeClr val="accent2">
                    <a:lumMod val="75000"/>
                  </a:schemeClr>
                </a:solidFill>
              </a:rPr>
              <a:t>” ونشأ </a:t>
            </a:r>
            <a:r>
              <a:rPr lang="ar-SA" sz="2000" b="1" dirty="0" err="1">
                <a:solidFill>
                  <a:schemeClr val="accent2">
                    <a:lumMod val="75000"/>
                  </a:schemeClr>
                </a:solidFill>
              </a:rPr>
              <a:t>فى</a:t>
            </a:r>
            <a:r>
              <a:rPr lang="ar-SA" sz="2000" b="1" dirty="0">
                <a:solidFill>
                  <a:schemeClr val="accent2">
                    <a:lumMod val="75000"/>
                  </a:schemeClr>
                </a:solidFill>
              </a:rPr>
              <a:t> ألمانيا وتعني القبيح أو </a:t>
            </a:r>
            <a:r>
              <a:rPr lang="ar-SA" sz="2000" b="1" dirty="0" err="1">
                <a:solidFill>
                  <a:schemeClr val="accent2">
                    <a:lumMod val="75000"/>
                  </a:schemeClr>
                </a:solidFill>
              </a:rPr>
              <a:t>اللاجمالي</a:t>
            </a:r>
            <a:r>
              <a:rPr lang="ar-SA" sz="2000" b="1" dirty="0">
                <a:solidFill>
                  <a:schemeClr val="accent2">
                    <a:lumMod val="75000"/>
                  </a:schemeClr>
                </a:solidFill>
              </a:rPr>
              <a:t>، وهى من فئة الأزياء الهابطة.</a:t>
            </a:r>
          </a:p>
        </p:txBody>
      </p:sp>
    </p:spTree>
    <p:extLst>
      <p:ext uri="{BB962C8B-B14F-4D97-AF65-F5344CB8AC3E}">
        <p14:creationId xmlns:p14="http://schemas.microsoft.com/office/powerpoint/2010/main" val="2217565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827584" y="92311"/>
            <a:ext cx="7866748" cy="2339102"/>
          </a:xfrm>
          <a:prstGeom prst="rect">
            <a:avLst/>
          </a:prstGeom>
        </p:spPr>
        <p:txBody>
          <a:bodyPr wrap="square">
            <a:spAutoFit/>
          </a:bodyPr>
          <a:lstStyle/>
          <a:p>
            <a:r>
              <a:rPr lang="ar-SA" sz="8000" i="1" dirty="0">
                <a:solidFill>
                  <a:srgbClr val="7030A0"/>
                </a:solidFill>
                <a:effectLst>
                  <a:outerShdw blurRad="38100" dist="38100" dir="2700000" algn="tl">
                    <a:srgbClr val="000000">
                      <a:alpha val="43137"/>
                    </a:srgbClr>
                  </a:outerShdw>
                  <a:reflection blurRad="6350" stA="50000" endA="300" endPos="50000" dist="60007" dir="5400000" sy="-100000" algn="bl" rotWithShape="0"/>
                </a:effectLst>
                <a:latin typeface="+mj-lt"/>
                <a:ea typeface="+mj-ea"/>
                <a:cs typeface="DecoType Naskh Swashes" pitchFamily="2" charset="-78"/>
              </a:rPr>
              <a:t>كيف </a:t>
            </a:r>
            <a:r>
              <a:rPr lang="ar-SA" sz="7700" i="1" dirty="0">
                <a:solidFill>
                  <a:srgbClr val="7030A0"/>
                </a:solidFill>
                <a:effectLst>
                  <a:outerShdw blurRad="38100" dist="38100" dir="2700000" algn="tl">
                    <a:srgbClr val="000000">
                      <a:alpha val="43137"/>
                    </a:srgbClr>
                  </a:outerShdw>
                  <a:reflection blurRad="6350" stA="50000" endA="300" endPos="50000" dist="60007" dir="5400000" sy="-100000" algn="bl" rotWithShape="0"/>
                </a:effectLst>
                <a:latin typeface="+mj-lt"/>
                <a:ea typeface="+mj-ea"/>
                <a:cs typeface="DecoType Naskh Swashes" pitchFamily="2" charset="-78"/>
              </a:rPr>
              <a:t>يتم</a:t>
            </a:r>
            <a:r>
              <a:rPr lang="ar-SA" sz="8000" i="1" dirty="0">
                <a:solidFill>
                  <a:srgbClr val="7030A0"/>
                </a:solidFill>
                <a:effectLst>
                  <a:outerShdw blurRad="38100" dist="38100" dir="2700000" algn="tl">
                    <a:srgbClr val="000000">
                      <a:alpha val="43137"/>
                    </a:srgbClr>
                  </a:outerShdw>
                  <a:reflection blurRad="6350" stA="50000" endA="300" endPos="50000" dist="60007" dir="5400000" sy="-100000" algn="bl" rotWithShape="0"/>
                </a:effectLst>
                <a:latin typeface="+mj-lt"/>
                <a:ea typeface="+mj-ea"/>
                <a:cs typeface="DecoType Naskh Swashes" pitchFamily="2" charset="-78"/>
              </a:rPr>
              <a:t> اختيار الملابس </a:t>
            </a:r>
            <a:r>
              <a:rPr lang="ar-SA" sz="6600" i="1" dirty="0">
                <a:solidFill>
                  <a:srgbClr val="7030A0"/>
                </a:solidFill>
                <a:effectLst>
                  <a:outerShdw blurRad="38100" dist="38100" dir="2700000" algn="tl">
                    <a:srgbClr val="000000">
                      <a:alpha val="43137"/>
                    </a:srgbClr>
                  </a:outerShdw>
                  <a:reflection blurRad="6350" stA="50000" endA="300" endPos="50000" dist="60007" dir="5400000" sy="-100000" algn="bl" rotWithShape="0"/>
                </a:effectLst>
                <a:latin typeface="+mj-lt"/>
                <a:ea typeface="+mj-ea"/>
                <a:cs typeface="Old Antic Decorative" pitchFamily="2" charset="-78"/>
              </a:rPr>
              <a:t>؟</a:t>
            </a:r>
          </a:p>
        </p:txBody>
      </p:sp>
      <p:sp>
        <p:nvSpPr>
          <p:cNvPr id="5" name="مستطيل 4"/>
          <p:cNvSpPr/>
          <p:nvPr/>
        </p:nvSpPr>
        <p:spPr>
          <a:xfrm>
            <a:off x="1763688" y="1999069"/>
            <a:ext cx="6552728" cy="461665"/>
          </a:xfrm>
          <a:prstGeom prst="rect">
            <a:avLst/>
          </a:prstGeom>
          <a:solidFill>
            <a:schemeClr val="accent4">
              <a:lumMod val="20000"/>
              <a:lumOff val="80000"/>
            </a:schemeClr>
          </a:solidFill>
          <a:effectLst>
            <a:outerShdw blurRad="76200" dir="13500000" sy="23000" kx="1200000" algn="br" rotWithShape="0">
              <a:prstClr val="black">
                <a:alpha val="20000"/>
              </a:prstClr>
            </a:outerShdw>
          </a:effectLst>
          <a:scene3d>
            <a:camera prst="orthographicFront"/>
            <a:lightRig rig="threePt" dir="t"/>
          </a:scene3d>
          <a:sp3d>
            <a:bevelT prst="convex"/>
          </a:sp3d>
        </p:spPr>
        <p:txBody>
          <a:bodyPr wrap="square">
            <a:spAutoFit/>
          </a:bodyPr>
          <a:lstStyle/>
          <a:p>
            <a:r>
              <a:rPr lang="ar-SA" sz="2400" b="1" dirty="0">
                <a:solidFill>
                  <a:schemeClr val="accent6">
                    <a:lumMod val="50000"/>
                  </a:schemeClr>
                </a:solidFill>
              </a:rPr>
              <a:t>يتوقف اختيار الملابس على عدة أسس و عوامل من أهمها:</a:t>
            </a:r>
          </a:p>
        </p:txBody>
      </p:sp>
      <p:sp>
        <p:nvSpPr>
          <p:cNvPr id="6" name="مستطيل ذو زوايا قطرية مستديرة 5"/>
          <p:cNvSpPr/>
          <p:nvPr/>
        </p:nvSpPr>
        <p:spPr>
          <a:xfrm>
            <a:off x="5940152" y="2979825"/>
            <a:ext cx="2592288" cy="1440160"/>
          </a:xfrm>
          <a:prstGeom prst="round2DiagRect">
            <a:avLst/>
          </a:prstGeom>
          <a:scene3d>
            <a:camera prst="orthographicFront"/>
            <a:lightRig rig="threePt" dir="t"/>
          </a:scene3d>
          <a:sp3d>
            <a:bevelT w="114300" prst="hardEdge"/>
          </a:sp3d>
        </p:spPr>
        <p:style>
          <a:lnRef idx="1">
            <a:schemeClr val="accent2"/>
          </a:lnRef>
          <a:fillRef idx="2">
            <a:schemeClr val="accent2"/>
          </a:fillRef>
          <a:effectRef idx="1">
            <a:schemeClr val="accent2"/>
          </a:effectRef>
          <a:fontRef idx="minor">
            <a:schemeClr val="dk1"/>
          </a:fontRef>
        </p:style>
        <p:txBody>
          <a:bodyPr rtlCol="1" anchor="ctr"/>
          <a:lstStyle/>
          <a:p>
            <a:pPr marL="285750" indent="-285750" algn="ctr">
              <a:buFont typeface="Wingdings" pitchFamily="2" charset="2"/>
              <a:buChar char="v"/>
            </a:pPr>
            <a:r>
              <a:rPr lang="ar-SA" sz="2800" b="1" dirty="0">
                <a:solidFill>
                  <a:srgbClr val="0070C0"/>
                </a:solidFill>
              </a:rPr>
              <a:t>المهنة</a:t>
            </a:r>
          </a:p>
          <a:p>
            <a:pPr marL="285750" indent="-285750" algn="ctr">
              <a:buFont typeface="Wingdings" pitchFamily="2" charset="2"/>
              <a:buChar char="v"/>
            </a:pPr>
            <a:r>
              <a:rPr lang="ar-SA" sz="2800" b="1" dirty="0">
                <a:solidFill>
                  <a:srgbClr val="0070C0"/>
                </a:solidFill>
              </a:rPr>
              <a:t>الدين</a:t>
            </a:r>
          </a:p>
        </p:txBody>
      </p:sp>
      <p:sp>
        <p:nvSpPr>
          <p:cNvPr id="7" name="مستطيل ذو زوايا قطرية مستديرة 6"/>
          <p:cNvSpPr/>
          <p:nvPr/>
        </p:nvSpPr>
        <p:spPr>
          <a:xfrm>
            <a:off x="1115616" y="3011414"/>
            <a:ext cx="2592288" cy="1440160"/>
          </a:xfrm>
          <a:prstGeom prst="round2DiagRect">
            <a:avLst/>
          </a:prstGeom>
          <a:scene3d>
            <a:camera prst="orthographicFront"/>
            <a:lightRig rig="threePt" dir="t"/>
          </a:scene3d>
          <a:sp3d>
            <a:bevelT w="114300" prst="hardEdge"/>
          </a:sp3d>
        </p:spPr>
        <p:style>
          <a:lnRef idx="1">
            <a:schemeClr val="accent1"/>
          </a:lnRef>
          <a:fillRef idx="2">
            <a:schemeClr val="accent1"/>
          </a:fillRef>
          <a:effectRef idx="1">
            <a:schemeClr val="accent1"/>
          </a:effectRef>
          <a:fontRef idx="minor">
            <a:schemeClr val="dk1"/>
          </a:fontRef>
        </p:style>
        <p:txBody>
          <a:bodyPr rtlCol="1" anchor="ctr"/>
          <a:lstStyle/>
          <a:p>
            <a:pPr marL="285750" indent="-285750" algn="ctr">
              <a:buFont typeface="Wingdings" pitchFamily="2" charset="2"/>
              <a:buChar char="v"/>
            </a:pPr>
            <a:r>
              <a:rPr lang="ar-SA" sz="2800" b="1" dirty="0">
                <a:solidFill>
                  <a:schemeClr val="accent2">
                    <a:lumMod val="75000"/>
                  </a:schemeClr>
                </a:solidFill>
              </a:rPr>
              <a:t>البيئة والمجتمع</a:t>
            </a:r>
          </a:p>
          <a:p>
            <a:pPr marL="285750" indent="-285750" algn="ctr">
              <a:buFont typeface="Wingdings" pitchFamily="2" charset="2"/>
              <a:buChar char="v"/>
            </a:pPr>
            <a:r>
              <a:rPr lang="ar-SA" sz="2800" b="1" dirty="0">
                <a:solidFill>
                  <a:schemeClr val="accent2">
                    <a:lumMod val="75000"/>
                  </a:schemeClr>
                </a:solidFill>
              </a:rPr>
              <a:t>العادات والتقاليد</a:t>
            </a:r>
          </a:p>
        </p:txBody>
      </p:sp>
      <p:sp>
        <p:nvSpPr>
          <p:cNvPr id="8" name="مستطيل ذو زوايا قطرية مستديرة 7"/>
          <p:cNvSpPr/>
          <p:nvPr/>
        </p:nvSpPr>
        <p:spPr>
          <a:xfrm>
            <a:off x="5688124" y="5157192"/>
            <a:ext cx="2844316" cy="1440160"/>
          </a:xfrm>
          <a:prstGeom prst="round2DiagRect">
            <a:avLst/>
          </a:prstGeom>
          <a:scene3d>
            <a:camera prst="orthographicFront"/>
            <a:lightRig rig="threePt" dir="t"/>
          </a:scene3d>
          <a:sp3d>
            <a:bevelT w="114300" prst="hardEdge"/>
          </a:sp3d>
        </p:spPr>
        <p:style>
          <a:lnRef idx="1">
            <a:schemeClr val="accent3"/>
          </a:lnRef>
          <a:fillRef idx="2">
            <a:schemeClr val="accent3"/>
          </a:fillRef>
          <a:effectRef idx="1">
            <a:schemeClr val="accent3"/>
          </a:effectRef>
          <a:fontRef idx="minor">
            <a:schemeClr val="dk1"/>
          </a:fontRef>
        </p:style>
        <p:txBody>
          <a:bodyPr rtlCol="1" anchor="ctr"/>
          <a:lstStyle/>
          <a:p>
            <a:pPr marL="285750" indent="-285750" algn="ctr">
              <a:buFont typeface="Wingdings" pitchFamily="2" charset="2"/>
              <a:buChar char="v"/>
            </a:pPr>
            <a:r>
              <a:rPr lang="ar-SA" sz="2800" b="1" dirty="0">
                <a:solidFill>
                  <a:srgbClr val="7030A0"/>
                </a:solidFill>
              </a:rPr>
              <a:t>المناسبة والموسم</a:t>
            </a:r>
          </a:p>
          <a:p>
            <a:pPr marL="285750" indent="-285750" algn="ctr">
              <a:buFont typeface="Wingdings" pitchFamily="2" charset="2"/>
              <a:buChar char="v"/>
            </a:pPr>
            <a:r>
              <a:rPr lang="ar-SA" sz="2800" b="1" dirty="0">
                <a:solidFill>
                  <a:srgbClr val="7030A0"/>
                </a:solidFill>
              </a:rPr>
              <a:t>الشخصية</a:t>
            </a:r>
          </a:p>
        </p:txBody>
      </p:sp>
      <p:sp>
        <p:nvSpPr>
          <p:cNvPr id="9" name="مستطيل ذو زوايا قطرية مستديرة 8"/>
          <p:cNvSpPr/>
          <p:nvPr/>
        </p:nvSpPr>
        <p:spPr>
          <a:xfrm>
            <a:off x="827584" y="5111165"/>
            <a:ext cx="3096344" cy="1440160"/>
          </a:xfrm>
          <a:prstGeom prst="round2DiagRect">
            <a:avLst/>
          </a:prstGeom>
          <a:scene3d>
            <a:camera prst="orthographicFront"/>
            <a:lightRig rig="threePt" dir="t"/>
          </a:scene3d>
          <a:sp3d>
            <a:bevelT w="114300" prst="hardEdge"/>
          </a:sp3d>
        </p:spPr>
        <p:style>
          <a:lnRef idx="1">
            <a:schemeClr val="accent4"/>
          </a:lnRef>
          <a:fillRef idx="2">
            <a:schemeClr val="accent4"/>
          </a:fillRef>
          <a:effectRef idx="1">
            <a:schemeClr val="accent4"/>
          </a:effectRef>
          <a:fontRef idx="minor">
            <a:schemeClr val="dk1"/>
          </a:fontRef>
        </p:style>
        <p:txBody>
          <a:bodyPr rtlCol="1" anchor="ctr"/>
          <a:lstStyle/>
          <a:p>
            <a:pPr marL="285750" indent="-285750" algn="ctr">
              <a:buFont typeface="Wingdings" pitchFamily="2" charset="2"/>
              <a:buChar char="v"/>
            </a:pPr>
            <a:r>
              <a:rPr lang="ar-SA" sz="2800" b="1" dirty="0">
                <a:solidFill>
                  <a:srgbClr val="00B050"/>
                </a:solidFill>
              </a:rPr>
              <a:t>ملائمتها للبشرة والجسم</a:t>
            </a:r>
          </a:p>
          <a:p>
            <a:pPr marL="285750" indent="-285750" algn="ctr">
              <a:buFont typeface="Wingdings" pitchFamily="2" charset="2"/>
              <a:buChar char="v"/>
            </a:pPr>
            <a:r>
              <a:rPr lang="ar-SA" sz="2800" b="1" dirty="0">
                <a:solidFill>
                  <a:srgbClr val="00B050"/>
                </a:solidFill>
              </a:rPr>
              <a:t>ملائمتها للعمر</a:t>
            </a:r>
          </a:p>
        </p:txBody>
      </p:sp>
    </p:spTree>
    <p:extLst>
      <p:ext uri="{BB962C8B-B14F-4D97-AF65-F5344CB8AC3E}">
        <p14:creationId xmlns:p14="http://schemas.microsoft.com/office/powerpoint/2010/main" val="2084854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ar-SA" sz="8000" i="1" dirty="0">
                <a:solidFill>
                  <a:srgbClr val="7030A0"/>
                </a:solidFill>
                <a:effectLst>
                  <a:outerShdw blurRad="38100" dist="38100" dir="2700000" algn="tl">
                    <a:srgbClr val="000000">
                      <a:alpha val="43137"/>
                    </a:srgbClr>
                  </a:outerShdw>
                  <a:reflection blurRad="6350" stA="50000" endA="300" endPos="50000" dist="60007" dir="5400000" sy="-100000" algn="bl" rotWithShape="0"/>
                </a:effectLst>
                <a:cs typeface="DecoType Naskh Swashes" pitchFamily="2" charset="-78"/>
              </a:rPr>
              <a:t>أهمية الملابس</a:t>
            </a:r>
          </a:p>
        </p:txBody>
      </p:sp>
      <p:sp>
        <p:nvSpPr>
          <p:cNvPr id="3" name="عنصر نائب للمحتوى 2"/>
          <p:cNvSpPr>
            <a:spLocks noGrp="1"/>
          </p:cNvSpPr>
          <p:nvPr>
            <p:ph idx="1"/>
          </p:nvPr>
        </p:nvSpPr>
        <p:spPr>
          <a:xfrm>
            <a:off x="395536" y="1988840"/>
            <a:ext cx="8229600" cy="1656184"/>
          </a:xfrm>
        </p:spPr>
        <p:style>
          <a:lnRef idx="1">
            <a:schemeClr val="accent6"/>
          </a:lnRef>
          <a:fillRef idx="2">
            <a:schemeClr val="accent6"/>
          </a:fillRef>
          <a:effectRef idx="1">
            <a:schemeClr val="accent6"/>
          </a:effectRef>
          <a:fontRef idx="minor">
            <a:schemeClr val="dk1"/>
          </a:fontRef>
        </p:style>
        <p:txBody>
          <a:bodyPr>
            <a:normAutofit fontScale="55000" lnSpcReduction="20000"/>
          </a:bodyPr>
          <a:lstStyle/>
          <a:p>
            <a:pPr marL="0" indent="0">
              <a:buNone/>
            </a:pPr>
            <a:endParaRPr lang="ar-SA" dirty="0">
              <a:solidFill>
                <a:srgbClr val="0070C0"/>
              </a:solidFill>
            </a:endParaRPr>
          </a:p>
          <a:p>
            <a:pPr marL="0" indent="0" algn="ctr">
              <a:buNone/>
            </a:pPr>
            <a:r>
              <a:rPr lang="ar-SA" sz="5100" b="1" dirty="0">
                <a:solidFill>
                  <a:srgbClr val="0070C0"/>
                </a:solidFill>
              </a:rPr>
              <a:t>1/ الحماية من البرد حيث يتم صنع الملابس من الأقمشة والصوف، الخاص بحماية جلد الإنسان من البرد والجو الذي يؤثر عليه.</a:t>
            </a:r>
            <a:br>
              <a:rPr lang="ar-SA" dirty="0"/>
            </a:br>
            <a:br>
              <a:rPr lang="ar-SA" dirty="0"/>
            </a:br>
            <a:endParaRPr lang="ar-SA" dirty="0"/>
          </a:p>
        </p:txBody>
      </p:sp>
      <p:pic>
        <p:nvPicPr>
          <p:cNvPr id="1026" name="Picture 2" descr="نتيجة بحث الصور عن ملابس شتوية&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3" y="3717032"/>
            <a:ext cx="1999945" cy="299991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نتيجة بحث الصور عن جاكيتات شتوية&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7825" y="3717031"/>
            <a:ext cx="2664296" cy="299111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نتيجة بحث الصور عن بلوفرات صوفيه&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97775" y="3717032"/>
            <a:ext cx="2652016" cy="2991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7874634"/>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276</TotalTime>
  <Words>1000</Words>
  <Application>Microsoft Office PowerPoint</Application>
  <PresentationFormat>عرض على الشاشة (4:3)</PresentationFormat>
  <Paragraphs>51</Paragraphs>
  <Slides>23</Slides>
  <Notes>1</Notes>
  <HiddenSlides>0</HiddenSlides>
  <MMClips>0</MMClips>
  <ScaleCrop>false</ScaleCrop>
  <HeadingPairs>
    <vt:vector size="4" baseType="variant">
      <vt:variant>
        <vt:lpstr>نسق</vt:lpstr>
      </vt:variant>
      <vt:variant>
        <vt:i4>1</vt:i4>
      </vt:variant>
      <vt:variant>
        <vt:lpstr>عناوين الشرائح</vt:lpstr>
      </vt:variant>
      <vt:variant>
        <vt:i4>23</vt:i4>
      </vt:variant>
    </vt:vector>
  </HeadingPairs>
  <TitlesOfParts>
    <vt:vector size="24" baseType="lpstr">
      <vt:lpstr>نسق Office</vt:lpstr>
      <vt:lpstr>عرض تقديمي في PowerPoint</vt:lpstr>
      <vt:lpstr>السيرة الذاتية </vt:lpstr>
      <vt:lpstr>السيرة الذاتية </vt:lpstr>
      <vt:lpstr>الثقافة الملبسية</vt:lpstr>
      <vt:lpstr>تعريف الثقافة الملبسية</vt:lpstr>
      <vt:lpstr>عرض تقديمي في PowerPoint</vt:lpstr>
      <vt:lpstr>عرض تقديمي في PowerPoint</vt:lpstr>
      <vt:lpstr>عرض تقديمي في PowerPoint</vt:lpstr>
      <vt:lpstr>أهمية الملابس</vt:lpstr>
      <vt:lpstr>عرض تقديمي في PowerPoint</vt:lpstr>
      <vt:lpstr>عرض تقديمي في PowerPoint</vt:lpstr>
      <vt:lpstr>الملابس لمختلف الثقافات</vt:lpstr>
      <vt:lpstr>الزي التقليدي المكسيكي</vt:lpstr>
      <vt:lpstr>الزي البافاري الألماني</vt:lpstr>
      <vt:lpstr>الزي الهندي</vt:lpstr>
      <vt:lpstr>الزي الأفريقي</vt:lpstr>
      <vt:lpstr>أزياء عالمية</vt:lpstr>
      <vt:lpstr>أزياء عالمية</vt:lpstr>
      <vt:lpstr>أزياء عالمية</vt:lpstr>
      <vt:lpstr>أزياء عالمية</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الثقافة الملبسية</dc:title>
  <dc:creator>جهازى</dc:creator>
  <cp:lastModifiedBy>relam ss</cp:lastModifiedBy>
  <cp:revision>27</cp:revision>
  <dcterms:created xsi:type="dcterms:W3CDTF">2020-02-01T13:59:27Z</dcterms:created>
  <dcterms:modified xsi:type="dcterms:W3CDTF">2020-03-19T02:55:54Z</dcterms:modified>
</cp:coreProperties>
</file>