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73" r:id="rId3"/>
    <p:sldId id="260" r:id="rId4"/>
    <p:sldId id="355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19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900"/>
    <a:srgbClr val="067E83"/>
    <a:srgbClr val="01ACE0"/>
    <a:srgbClr val="A5CC01"/>
    <a:srgbClr val="FE3000"/>
    <a:srgbClr val="AFABAB"/>
    <a:srgbClr val="AE0001"/>
    <a:srgbClr val="00C9FB"/>
    <a:srgbClr val="DB4A4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0" autoAdjust="0"/>
    <p:restoredTop sz="94280" autoAdjust="0"/>
  </p:normalViewPr>
  <p:slideViewPr>
    <p:cSldViewPr snapToGrid="0" showGuides="1">
      <p:cViewPr varScale="1">
        <p:scale>
          <a:sx n="56" d="100"/>
          <a:sy n="56" d="100"/>
        </p:scale>
        <p:origin x="102" y="1098"/>
      </p:cViewPr>
      <p:guideLst>
        <p:guide orient="horz" pos="3906"/>
        <p:guide pos="756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0D28-3E13-4DF2-AC95-4511735E3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0C888-8CC2-4FAA-B8EC-33788CCDB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B603-9D68-4EDB-8EC0-94687075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178B-D094-496E-A4FC-0B539C28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4E8E6-7A35-44AE-BE02-11540974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659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CBA4-D17C-4BDF-9D64-B2B4E836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54E03-2BE5-4CE5-830D-53A94706C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1B57-55BA-45B9-A7C3-179C70C2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E36B-4918-4F9B-980C-DF53BB4E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4AD4-CBB7-44B0-8DE9-C100894D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158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CE4B-AC52-4F1B-B0F6-D6A56A726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51ED6-1304-4F20-A681-47E8A219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C15C-58A3-46A6-A6F9-9D12F67F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CC03-2AF4-4DCF-A754-8AD884A5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1A58-DB8B-4621-82D8-80C4FBEF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1610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0B25-D917-4E7F-8055-0E56DC1A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DF63-D767-45AF-950A-AE374DF3E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4D1E-8FE8-40CA-84ED-2F876931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FEA3F-67F4-4004-AD99-92E84D74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D31F9-5EC8-4879-A088-843E75C9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7355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D432-98E5-42EA-BF73-C3E84D0C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6F5A-0126-4171-8669-9A9667FF8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1D640-A95E-449E-B3A0-72F83AB9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0D782-E501-460D-B606-AD1E9E8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343F-88AA-44C8-BF87-344E0803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8144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DA57-06F0-49AB-B4CC-FF37AD21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AEB21-D915-4197-81B2-AB9B2FCF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06FDC-98CC-44D2-8966-4B82C37E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075CC-D071-4FC6-BA75-CA86E17B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A3109-2CCB-43D4-BF7A-BB5CB99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10A78-B8E7-4307-AFB3-BE85CCBC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728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8B44-E746-414F-8E7B-9ABF7EC8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0E79-E902-44FC-A14C-9CD5FDEF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77FD7-2DAF-499F-9313-150921EF4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BAD89-5AE6-4BFF-9A18-0291FA2F1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0BF8-C158-44F1-AB87-BB9AD2358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B777A-0667-4CE9-8542-877D6C32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69322-603A-4C92-B7E3-AE72B343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6AFC8-0496-486D-81AD-77476294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434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F371-33E5-4000-B3E2-ECB71F1F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59166-ECD1-4683-BFEB-73CCF3F0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68361-3FF5-495E-ACF0-AEABA6E6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C35D-28B7-485D-975B-E866FCE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3137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E53A7-633F-4361-8784-BA1744F1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B882F-B81E-46B4-B42F-9E074575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C881-7158-4368-BF25-4A6584E4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5618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7BB6-69E9-4F87-95BA-28C19B7F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E69F-D095-4A50-A6DD-D17FA6EF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80217-CAFD-4E02-9DBF-5A2DD10A8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F2797-93AC-49E8-BE9D-9AB177B1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4CFA-986F-44C3-87C8-7102C87D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7D938-B309-4905-AB66-C13E119A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9540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D839-27B0-48E6-BCD0-EDBF279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1D638-295B-4C97-9FFD-688E08958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1C950-8101-4CDB-BC5B-B7FAC20A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849C3-E1D8-4F41-8E67-7D0E5B64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053D9-F264-4741-B9EE-42E2DCB1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3BDE-4ECE-4004-BE10-CDDD85DE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593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CA33F-2E22-4D5C-8356-2A8820C0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5E67-F4DD-4C0C-9D45-D33B3DBB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C423-457C-434B-B1F3-88BB2D6D0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0622-9903-4359-80B3-BA33CFA69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68F9-1BBC-4D56-A035-C74302F93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5235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1745342" y="3013501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المعادن و الصخور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>
            <a:off x="-2768088" y="0"/>
            <a:ext cx="18731066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5400000">
            <a:off x="-3663341" y="1622197"/>
            <a:ext cx="3914741" cy="36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0.87252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87252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FE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587653" y="1929302"/>
              <a:ext cx="31581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الصُّخُورِ :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جميع الصخور تحتوي على معادن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7F897FD-615F-47C9-8EDD-63C8A7657338}"/>
              </a:ext>
            </a:extLst>
          </p:cNvPr>
          <p:cNvSpPr/>
          <p:nvPr/>
        </p:nvSpPr>
        <p:spPr>
          <a:xfrm flipH="1">
            <a:off x="361619" y="-1495663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74C8F12-4D26-4AC8-BA48-C7DD81EF9241}"/>
              </a:ext>
            </a:extLst>
          </p:cNvPr>
          <p:cNvGrpSpPr/>
          <p:nvPr/>
        </p:nvGrpSpPr>
        <p:grpSpPr>
          <a:xfrm>
            <a:off x="268670" y="1635413"/>
            <a:ext cx="2233786" cy="2233786"/>
            <a:chOff x="1027021" y="1308753"/>
            <a:chExt cx="2588653" cy="2588653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C976D861-3FDA-4CC9-A2D8-1898DF9A1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4736" y="1389366"/>
              <a:ext cx="2359227" cy="245273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4" name="Circle: Hollow 153">
              <a:extLst>
                <a:ext uri="{FF2B5EF4-FFF2-40B4-BE49-F238E27FC236}">
                  <a16:creationId xmlns:a16="http://schemas.microsoft.com/office/drawing/2014/main" id="{62D256B2-F092-4BAB-9657-C714EF3562A7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C0DDCBE-8ECF-499B-A0F0-9A8624A7EB02}"/>
              </a:ext>
            </a:extLst>
          </p:cNvPr>
          <p:cNvGrpSpPr/>
          <p:nvPr/>
        </p:nvGrpSpPr>
        <p:grpSpPr>
          <a:xfrm>
            <a:off x="912683" y="-2075658"/>
            <a:ext cx="1030310" cy="3904256"/>
            <a:chOff x="1844829" y="-2312167"/>
            <a:chExt cx="1030310" cy="3904256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A2A1FA2F-FF3A-4FD1-8AF1-5672C17572D0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D689685F-67BD-4FC4-9E8B-DF6DEC717BA5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98F62B6C-CBB4-41CA-A67B-04D20035C81C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07C11F5-163D-4267-BF41-9D133F157BDD}"/>
                </a:ext>
              </a:extLst>
            </p:cNvPr>
            <p:cNvSpPr/>
            <p:nvPr/>
          </p:nvSpPr>
          <p:spPr>
            <a:xfrm flipH="1">
              <a:off x="2337121" y="-2312167"/>
              <a:ext cx="45719" cy="2827351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335C2C-496D-4478-BC88-99AB7FF7A42A}"/>
              </a:ext>
            </a:extLst>
          </p:cNvPr>
          <p:cNvGrpSpPr/>
          <p:nvPr/>
        </p:nvGrpSpPr>
        <p:grpSpPr>
          <a:xfrm>
            <a:off x="7182097" y="2904124"/>
            <a:ext cx="5051058" cy="1698812"/>
            <a:chOff x="1391942" y="1620885"/>
            <a:chExt cx="5051058" cy="169881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DFCAFF8-E974-4A2D-A8AF-1A083A9E72D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9A46EBE-3445-4D9D-85B7-5D9F0243924C}"/>
                </a:ext>
              </a:extLst>
            </p:cNvPr>
            <p:cNvSpPr/>
            <p:nvPr/>
          </p:nvSpPr>
          <p:spPr>
            <a:xfrm rot="21131528">
              <a:off x="1391942" y="1620885"/>
              <a:ext cx="3313317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4D37FF4-2491-4300-90C0-24F84104CAFE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Parallelogram 90">
              <a:extLst>
                <a:ext uri="{FF2B5EF4-FFF2-40B4-BE49-F238E27FC236}">
                  <a16:creationId xmlns:a16="http://schemas.microsoft.com/office/drawing/2014/main" id="{AF7AD9CE-B132-45A2-B7C1-A8BE7CA4DFB0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E002E1E-6424-4B93-AE44-6AC1E6D797B1}"/>
                </a:ext>
              </a:extLst>
            </p:cNvPr>
            <p:cNvSpPr/>
            <p:nvPr/>
          </p:nvSpPr>
          <p:spPr>
            <a:xfrm flipH="1">
              <a:off x="1444360" y="1664899"/>
              <a:ext cx="3322471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C63FBEF-1977-491C-BF63-AF63634EFFC0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740F4BF-6A6A-472C-950C-8AD70A4AE83C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الصُّخُورُ النَّارِيَّةُ</a:t>
              </a:r>
            </a:p>
            <a:p>
              <a:pPr algn="r"/>
              <a:endParaRPr lang="ar-SY" sz="20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95" name="Rectangle: Top Corners Rounded 94">
            <a:extLst>
              <a:ext uri="{FF2B5EF4-FFF2-40B4-BE49-F238E27FC236}">
                <a16:creationId xmlns:a16="http://schemas.microsoft.com/office/drawing/2014/main" id="{90766936-4E7F-423F-AC80-8F1864BD168D}"/>
              </a:ext>
            </a:extLst>
          </p:cNvPr>
          <p:cNvSpPr/>
          <p:nvPr/>
        </p:nvSpPr>
        <p:spPr>
          <a:xfrm>
            <a:off x="11671643" y="3147857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DDF200E-4975-4483-8239-5FED88FFA98A}"/>
              </a:ext>
            </a:extLst>
          </p:cNvPr>
          <p:cNvGrpSpPr/>
          <p:nvPr/>
        </p:nvGrpSpPr>
        <p:grpSpPr>
          <a:xfrm>
            <a:off x="7241337" y="3621424"/>
            <a:ext cx="4991818" cy="1702854"/>
            <a:chOff x="1451182" y="1616843"/>
            <a:chExt cx="4991818" cy="170285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02A1783-9F6F-446C-825A-7C609F417682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A3D0AED-3E6B-4896-90EB-2D25719405AC}"/>
                </a:ext>
              </a:extLst>
            </p:cNvPr>
            <p:cNvSpPr/>
            <p:nvPr/>
          </p:nvSpPr>
          <p:spPr>
            <a:xfrm rot="21131528">
              <a:off x="1451182" y="1616843"/>
              <a:ext cx="325380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1F23475-CAE9-43AC-9AD0-E9F1E0796549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Parallelogram 109">
              <a:extLst>
                <a:ext uri="{FF2B5EF4-FFF2-40B4-BE49-F238E27FC236}">
                  <a16:creationId xmlns:a16="http://schemas.microsoft.com/office/drawing/2014/main" id="{0A1190CF-E812-4422-8FE3-1EA8AD9D9F5F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4DDE31-6805-4A38-BE18-A06D2FEED559}"/>
                </a:ext>
              </a:extLst>
            </p:cNvPr>
            <p:cNvSpPr/>
            <p:nvPr/>
          </p:nvSpPr>
          <p:spPr>
            <a:xfrm flipH="1">
              <a:off x="1468765" y="1664899"/>
              <a:ext cx="3298066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19419FF-A4AC-4E6C-A87C-38D69D7F7150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E43305F-54A5-4CDC-8963-68D80B8949C9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الصُّخُورُ الرُّسُوبِيَّةُ</a:t>
              </a:r>
            </a:p>
            <a:p>
              <a:pPr algn="r"/>
              <a:endParaRPr lang="ar-SY" sz="20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14" name="Rectangle: Top Corners Rounded 113">
            <a:extLst>
              <a:ext uri="{FF2B5EF4-FFF2-40B4-BE49-F238E27FC236}">
                <a16:creationId xmlns:a16="http://schemas.microsoft.com/office/drawing/2014/main" id="{99D977A9-B8BC-4BCA-9277-FED450D212FA}"/>
              </a:ext>
            </a:extLst>
          </p:cNvPr>
          <p:cNvSpPr/>
          <p:nvPr/>
        </p:nvSpPr>
        <p:spPr>
          <a:xfrm>
            <a:off x="11671643" y="3869199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45A38BB-CBA2-40D4-A4C9-D6E8542A2506}"/>
              </a:ext>
            </a:extLst>
          </p:cNvPr>
          <p:cNvGrpSpPr/>
          <p:nvPr/>
        </p:nvGrpSpPr>
        <p:grpSpPr>
          <a:xfrm>
            <a:off x="7255093" y="4341827"/>
            <a:ext cx="4978062" cy="802243"/>
            <a:chOff x="1464938" y="1615904"/>
            <a:chExt cx="4978062" cy="802243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18CE682-EBB5-472B-8F33-75A114E811E2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5AC5029-134B-401D-A1EC-E03FA61CCE52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Parallelogram 117">
              <a:extLst>
                <a:ext uri="{FF2B5EF4-FFF2-40B4-BE49-F238E27FC236}">
                  <a16:creationId xmlns:a16="http://schemas.microsoft.com/office/drawing/2014/main" id="{7C4BA84B-DA44-4772-9EF5-ACC46AF10BD2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A704D77-9075-4BA6-ADB1-5750B59A507D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7CB2480-2D2C-4001-8F15-DC03D22CF343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FA48ABD-8F36-4AD0-9CF6-D5C1DDBD9B74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الصُّخُورُ الْمُتَحَوِّلَةُ</a:t>
              </a:r>
            </a:p>
          </p:txBody>
        </p:sp>
      </p:grpSp>
      <p:sp>
        <p:nvSpPr>
          <p:cNvPr id="122" name="Rectangle: Top Corners Rounded 121">
            <a:extLst>
              <a:ext uri="{FF2B5EF4-FFF2-40B4-BE49-F238E27FC236}">
                <a16:creationId xmlns:a16="http://schemas.microsoft.com/office/drawing/2014/main" id="{E118C9C4-57C7-45A3-BF78-9906E80ECCA8}"/>
              </a:ext>
            </a:extLst>
          </p:cNvPr>
          <p:cNvSpPr/>
          <p:nvPr/>
        </p:nvSpPr>
        <p:spPr>
          <a:xfrm>
            <a:off x="11671643" y="459054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EAD5820-F153-4582-8926-975FE2A6AA9B}"/>
              </a:ext>
            </a:extLst>
          </p:cNvPr>
          <p:cNvGrpSpPr/>
          <p:nvPr/>
        </p:nvGrpSpPr>
        <p:grpSpPr>
          <a:xfrm>
            <a:off x="7094838" y="1667722"/>
            <a:ext cx="5095957" cy="1654797"/>
            <a:chOff x="1347045" y="1664900"/>
            <a:chExt cx="5095957" cy="165479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BFAC180-8846-41A8-9565-D715FBA9F0AE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C5CF2DD-BD5C-436A-8511-C590875DA5E4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725DE99-EDFE-427F-98FD-11894605EEA8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>
              <a:extLst>
                <a:ext uri="{FF2B5EF4-FFF2-40B4-BE49-F238E27FC236}">
                  <a16:creationId xmlns:a16="http://schemas.microsoft.com/office/drawing/2014/main" id="{DE3F99D7-D5D0-4CE5-9292-FFDA3F800FC3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8304D8C-1542-42D3-B076-EEECDE7B3E20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1FBE938-EAA1-44FD-BD4E-6E0D69C2949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D16C4BC-51D9-4E63-B02C-BAB29148F047}"/>
                </a:ext>
              </a:extLst>
            </p:cNvPr>
            <p:cNvSpPr txBox="1"/>
            <p:nvPr/>
          </p:nvSpPr>
          <p:spPr>
            <a:xfrm>
              <a:off x="1347045" y="1988666"/>
              <a:ext cx="3430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مَا أَنْوَاعُ الصُّخُورِ؟</a:t>
              </a:r>
            </a:p>
          </p:txBody>
        </p:sp>
      </p:grpSp>
      <p:sp>
        <p:nvSpPr>
          <p:cNvPr id="191" name="Rectangle: Top Corners Rounded 190">
            <a:extLst>
              <a:ext uri="{FF2B5EF4-FFF2-40B4-BE49-F238E27FC236}">
                <a16:creationId xmlns:a16="http://schemas.microsoft.com/office/drawing/2014/main" id="{F9BC376F-FA90-40D4-A1CF-FCFD6582FE14}"/>
              </a:ext>
            </a:extLst>
          </p:cNvPr>
          <p:cNvSpPr/>
          <p:nvPr/>
        </p:nvSpPr>
        <p:spPr>
          <a:xfrm>
            <a:off x="11633343" y="198463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0A174E2-3208-44B8-BD80-F5450E80266C}"/>
              </a:ext>
            </a:extLst>
          </p:cNvPr>
          <p:cNvGrpSpPr/>
          <p:nvPr/>
        </p:nvGrpSpPr>
        <p:grpSpPr>
          <a:xfrm>
            <a:off x="3784475" y="2770225"/>
            <a:ext cx="2233786" cy="2233786"/>
            <a:chOff x="1027021" y="1308753"/>
            <a:chExt cx="2588653" cy="2588653"/>
          </a:xfrm>
        </p:grpSpPr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E392678D-F083-40C7-AAA2-2E4432A69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" t="752" r="1204" b="-247"/>
            <a:stretch/>
          </p:blipFill>
          <p:spPr>
            <a:xfrm>
              <a:off x="1153266" y="1353379"/>
              <a:ext cx="2329404" cy="245273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4" name="Circle: Hollow 193">
              <a:extLst>
                <a:ext uri="{FF2B5EF4-FFF2-40B4-BE49-F238E27FC236}">
                  <a16:creationId xmlns:a16="http://schemas.microsoft.com/office/drawing/2014/main" id="{8836C8BB-D988-418C-AB32-86165B7DA4B0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12B21E9-12BB-4F38-B65B-94223B7DB161}"/>
              </a:ext>
            </a:extLst>
          </p:cNvPr>
          <p:cNvGrpSpPr/>
          <p:nvPr/>
        </p:nvGrpSpPr>
        <p:grpSpPr>
          <a:xfrm>
            <a:off x="4428488" y="-940846"/>
            <a:ext cx="1030310" cy="3904256"/>
            <a:chOff x="1844829" y="-2312167"/>
            <a:chExt cx="1030310" cy="3904256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AFBF3A54-CF6A-4F94-91E0-D47FC08DB06E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56895AF2-90F0-416B-9F5D-29AD074204D4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EFF93FB-D7D9-47CE-B3AF-A6B44DE5697D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838943C2-B085-4550-B49F-009924632E3C}"/>
                </a:ext>
              </a:extLst>
            </p:cNvPr>
            <p:cNvSpPr/>
            <p:nvPr/>
          </p:nvSpPr>
          <p:spPr>
            <a:xfrm flipH="1">
              <a:off x="2337121" y="-2312167"/>
              <a:ext cx="45719" cy="2827351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981688E-83FE-4B8D-8E41-AB9399BCA313}"/>
              </a:ext>
            </a:extLst>
          </p:cNvPr>
          <p:cNvGrpSpPr/>
          <p:nvPr/>
        </p:nvGrpSpPr>
        <p:grpSpPr>
          <a:xfrm>
            <a:off x="1815339" y="4450977"/>
            <a:ext cx="2233786" cy="2233786"/>
            <a:chOff x="1027021" y="1308753"/>
            <a:chExt cx="2588653" cy="2588653"/>
          </a:xfrm>
        </p:grpSpPr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67D9A25A-91A0-45D4-B466-16863C0D0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1573" y="1412285"/>
              <a:ext cx="2385182" cy="239779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2" name="Circle: Hollow 201">
              <a:extLst>
                <a:ext uri="{FF2B5EF4-FFF2-40B4-BE49-F238E27FC236}">
                  <a16:creationId xmlns:a16="http://schemas.microsoft.com/office/drawing/2014/main" id="{C6F11534-8867-4FFD-9797-DF18459959A6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39864E7-8749-45CC-8FB6-63798A95C6A3}"/>
              </a:ext>
            </a:extLst>
          </p:cNvPr>
          <p:cNvGrpSpPr/>
          <p:nvPr/>
        </p:nvGrpSpPr>
        <p:grpSpPr>
          <a:xfrm>
            <a:off x="2459352" y="0"/>
            <a:ext cx="1030310" cy="4644162"/>
            <a:chOff x="1844829" y="-3052073"/>
            <a:chExt cx="1030310" cy="4644162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BDE1F10F-CA2A-4DD8-9434-783AA294F66C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325C894-2928-4A46-BF9E-C34B835A5C3A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ECB653D-CDD3-4E29-9A63-2D60A3652635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15690399-9A2B-494F-AB8B-D49CA98EC36B}"/>
                </a:ext>
              </a:extLst>
            </p:cNvPr>
            <p:cNvSpPr/>
            <p:nvPr/>
          </p:nvSpPr>
          <p:spPr>
            <a:xfrm flipH="1">
              <a:off x="2337120" y="-3052073"/>
              <a:ext cx="57683" cy="3567258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24185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FE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587653" y="1929302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الصُّخُورُ النَّارِيَّةُ 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7F897FD-615F-47C9-8EDD-63C8A7657338}"/>
              </a:ext>
            </a:extLst>
          </p:cNvPr>
          <p:cNvSpPr/>
          <p:nvPr/>
        </p:nvSpPr>
        <p:spPr>
          <a:xfrm flipH="1">
            <a:off x="361619" y="-1495663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EAD5820-F153-4582-8926-975FE2A6AA9B}"/>
              </a:ext>
            </a:extLst>
          </p:cNvPr>
          <p:cNvGrpSpPr/>
          <p:nvPr/>
        </p:nvGrpSpPr>
        <p:grpSpPr>
          <a:xfrm>
            <a:off x="6790270" y="1667722"/>
            <a:ext cx="5400525" cy="1654797"/>
            <a:chOff x="1042477" y="1664900"/>
            <a:chExt cx="5400525" cy="165479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BFAC180-8846-41A8-9565-D715FBA9F0AE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C5CF2DD-BD5C-436A-8511-C590875DA5E4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725DE99-EDFE-427F-98FD-11894605EEA8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>
              <a:extLst>
                <a:ext uri="{FF2B5EF4-FFF2-40B4-BE49-F238E27FC236}">
                  <a16:creationId xmlns:a16="http://schemas.microsoft.com/office/drawing/2014/main" id="{DE3F99D7-D5D0-4CE5-9292-FFDA3F800FC3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8304D8C-1542-42D3-B076-EEECDE7B3E20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1FBE938-EAA1-44FD-BD4E-6E0D69C2949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D16C4BC-51D9-4E63-B02C-BAB29148F047}"/>
                </a:ext>
              </a:extLst>
            </p:cNvPr>
            <p:cNvSpPr txBox="1"/>
            <p:nvPr/>
          </p:nvSpPr>
          <p:spPr>
            <a:xfrm>
              <a:off x="1042477" y="1980644"/>
              <a:ext cx="3744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تتكون عندما تبرد الصخور المنصهرة</a:t>
              </a:r>
            </a:p>
            <a:p>
              <a:pPr algn="r"/>
              <a:endParaRPr lang="ar-SY" sz="20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91" name="Rectangle: Top Corners Rounded 190">
            <a:extLst>
              <a:ext uri="{FF2B5EF4-FFF2-40B4-BE49-F238E27FC236}">
                <a16:creationId xmlns:a16="http://schemas.microsoft.com/office/drawing/2014/main" id="{F9BC376F-FA90-40D4-A1CF-FCFD6582FE14}"/>
              </a:ext>
            </a:extLst>
          </p:cNvPr>
          <p:cNvSpPr/>
          <p:nvPr/>
        </p:nvSpPr>
        <p:spPr>
          <a:xfrm>
            <a:off x="11633343" y="198463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3CBF38-9CD2-46ED-9FC3-A3C026057271}"/>
              </a:ext>
            </a:extLst>
          </p:cNvPr>
          <p:cNvGrpSpPr/>
          <p:nvPr/>
        </p:nvGrpSpPr>
        <p:grpSpPr>
          <a:xfrm>
            <a:off x="979302" y="1718049"/>
            <a:ext cx="3702578" cy="3702578"/>
            <a:chOff x="1027021" y="1308753"/>
            <a:chExt cx="2588653" cy="258865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8642692-9ED8-40EC-8908-190A49A79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3" r="12523"/>
            <a:stretch/>
          </p:blipFill>
          <p:spPr>
            <a:xfrm>
              <a:off x="1113981" y="1408411"/>
              <a:ext cx="2392222" cy="237696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5" name="Circle: Hollow 44">
              <a:extLst>
                <a:ext uri="{FF2B5EF4-FFF2-40B4-BE49-F238E27FC236}">
                  <a16:creationId xmlns:a16="http://schemas.microsoft.com/office/drawing/2014/main" id="{B1CF392C-27C8-4453-9F58-7EEF838C45A5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B577FEA-D91E-47C8-8147-58557574FB10}"/>
              </a:ext>
            </a:extLst>
          </p:cNvPr>
          <p:cNvGrpSpPr/>
          <p:nvPr/>
        </p:nvGrpSpPr>
        <p:grpSpPr>
          <a:xfrm>
            <a:off x="2289313" y="0"/>
            <a:ext cx="1030310" cy="1971098"/>
            <a:chOff x="1844829" y="-379009"/>
            <a:chExt cx="1030310" cy="197109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68CB524-36EE-4ED1-BB86-89E539328E46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298D89C-FAA6-486A-8E47-AFDE8208D04E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8AF1681-4DA2-469E-B44B-726745773A2D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6FEA39C-BA08-4914-812F-6976B2691E60}"/>
                </a:ext>
              </a:extLst>
            </p:cNvPr>
            <p:cNvSpPr/>
            <p:nvPr/>
          </p:nvSpPr>
          <p:spPr>
            <a:xfrm flipH="1">
              <a:off x="2337122" y="-379009"/>
              <a:ext cx="48985" cy="894193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A006B0-D469-414D-A261-D33FD1C73987}"/>
              </a:ext>
            </a:extLst>
          </p:cNvPr>
          <p:cNvGrpSpPr/>
          <p:nvPr/>
        </p:nvGrpSpPr>
        <p:grpSpPr>
          <a:xfrm>
            <a:off x="6735610" y="3055297"/>
            <a:ext cx="5455185" cy="1654797"/>
            <a:chOff x="987817" y="1664900"/>
            <a:chExt cx="5455185" cy="165479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FF809D-2F03-4132-AFAB-DEEBB81DBFAE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EB7A77-B828-4CCC-942D-4D15F43413EA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C30B145-F55D-4CB6-9D01-1DFB2191FABF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BE3E3D3C-5844-4BE3-A789-9A0B1DC504D0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E745197-58E7-420F-A46D-EFA852605404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2D20DE-70E9-4432-B4A5-4E2AA4F37A5C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802148B-5DE6-4414-BCCD-CBD51DE7C6FF}"/>
                </a:ext>
              </a:extLst>
            </p:cNvPr>
            <p:cNvSpPr txBox="1"/>
            <p:nvPr/>
          </p:nvSpPr>
          <p:spPr>
            <a:xfrm>
              <a:off x="987817" y="1935559"/>
              <a:ext cx="3744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الجرانيت يستعمل في بناء المدارس</a:t>
              </a:r>
            </a:p>
          </p:txBody>
        </p:sp>
      </p:grpSp>
      <p:sp>
        <p:nvSpPr>
          <p:cNvPr id="59" name="Rectangle: Top Corners Rounded 58">
            <a:extLst>
              <a:ext uri="{FF2B5EF4-FFF2-40B4-BE49-F238E27FC236}">
                <a16:creationId xmlns:a16="http://schemas.microsoft.com/office/drawing/2014/main" id="{099B7BB3-86DE-4823-81F2-935FE2921307}"/>
              </a:ext>
            </a:extLst>
          </p:cNvPr>
          <p:cNvSpPr/>
          <p:nvPr/>
        </p:nvSpPr>
        <p:spPr>
          <a:xfrm>
            <a:off x="11633343" y="3372206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FE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587653" y="1929302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الصُّخُورُ الرُّسُوبِيَّةُ 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7F897FD-615F-47C9-8EDD-63C8A7657338}"/>
              </a:ext>
            </a:extLst>
          </p:cNvPr>
          <p:cNvSpPr/>
          <p:nvPr/>
        </p:nvSpPr>
        <p:spPr>
          <a:xfrm flipH="1">
            <a:off x="361619" y="-1495663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EAD5820-F153-4582-8926-975FE2A6AA9B}"/>
              </a:ext>
            </a:extLst>
          </p:cNvPr>
          <p:cNvGrpSpPr/>
          <p:nvPr/>
        </p:nvGrpSpPr>
        <p:grpSpPr>
          <a:xfrm>
            <a:off x="6790270" y="1667722"/>
            <a:ext cx="5400525" cy="1654797"/>
            <a:chOff x="1042477" y="1664900"/>
            <a:chExt cx="5400525" cy="165479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BFAC180-8846-41A8-9565-D715FBA9F0AE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C5CF2DD-BD5C-436A-8511-C590875DA5E4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725DE99-EDFE-427F-98FD-11894605EEA8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>
              <a:extLst>
                <a:ext uri="{FF2B5EF4-FFF2-40B4-BE49-F238E27FC236}">
                  <a16:creationId xmlns:a16="http://schemas.microsoft.com/office/drawing/2014/main" id="{DE3F99D7-D5D0-4CE5-9292-FFDA3F800FC3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8304D8C-1542-42D3-B076-EEECDE7B3E20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1FBE938-EAA1-44FD-BD4E-6E0D69C2949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D16C4BC-51D9-4E63-B02C-BAB29148F047}"/>
                </a:ext>
              </a:extLst>
            </p:cNvPr>
            <p:cNvSpPr txBox="1"/>
            <p:nvPr/>
          </p:nvSpPr>
          <p:spPr>
            <a:xfrm>
              <a:off x="1042477" y="1980644"/>
              <a:ext cx="37445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تتكون من تجمع فتات صخور متلاصقة بعضها على بعض , على شكل طبقات </a:t>
              </a:r>
            </a:p>
            <a:p>
              <a:pPr algn="r"/>
              <a:endParaRPr lang="ar-SY" sz="20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91" name="Rectangle: Top Corners Rounded 190">
            <a:extLst>
              <a:ext uri="{FF2B5EF4-FFF2-40B4-BE49-F238E27FC236}">
                <a16:creationId xmlns:a16="http://schemas.microsoft.com/office/drawing/2014/main" id="{F9BC376F-FA90-40D4-A1CF-FCFD6582FE14}"/>
              </a:ext>
            </a:extLst>
          </p:cNvPr>
          <p:cNvSpPr/>
          <p:nvPr/>
        </p:nvSpPr>
        <p:spPr>
          <a:xfrm>
            <a:off x="11633343" y="198463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3CBF38-9CD2-46ED-9FC3-A3C026057271}"/>
              </a:ext>
            </a:extLst>
          </p:cNvPr>
          <p:cNvGrpSpPr/>
          <p:nvPr/>
        </p:nvGrpSpPr>
        <p:grpSpPr>
          <a:xfrm>
            <a:off x="979302" y="1718049"/>
            <a:ext cx="3702578" cy="3702578"/>
            <a:chOff x="1027021" y="1308753"/>
            <a:chExt cx="2588653" cy="258865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8642692-9ED8-40EC-8908-190A49A79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5" r="21245"/>
            <a:stretch/>
          </p:blipFill>
          <p:spPr>
            <a:xfrm>
              <a:off x="1113981" y="1386043"/>
              <a:ext cx="2414733" cy="239933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5" name="Circle: Hollow 44">
              <a:extLst>
                <a:ext uri="{FF2B5EF4-FFF2-40B4-BE49-F238E27FC236}">
                  <a16:creationId xmlns:a16="http://schemas.microsoft.com/office/drawing/2014/main" id="{B1CF392C-27C8-4453-9F58-7EEF838C45A5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B577FEA-D91E-47C8-8147-58557574FB10}"/>
              </a:ext>
            </a:extLst>
          </p:cNvPr>
          <p:cNvGrpSpPr/>
          <p:nvPr/>
        </p:nvGrpSpPr>
        <p:grpSpPr>
          <a:xfrm>
            <a:off x="2289313" y="0"/>
            <a:ext cx="1030310" cy="1971098"/>
            <a:chOff x="1844829" y="-379009"/>
            <a:chExt cx="1030310" cy="197109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68CB524-36EE-4ED1-BB86-89E539328E46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298D89C-FAA6-486A-8E47-AFDE8208D04E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8AF1681-4DA2-469E-B44B-726745773A2D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6FEA39C-BA08-4914-812F-6976B2691E60}"/>
                </a:ext>
              </a:extLst>
            </p:cNvPr>
            <p:cNvSpPr/>
            <p:nvPr/>
          </p:nvSpPr>
          <p:spPr>
            <a:xfrm flipH="1">
              <a:off x="2337122" y="-379009"/>
              <a:ext cx="48985" cy="894193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A006B0-D469-414D-A261-D33FD1C73987}"/>
              </a:ext>
            </a:extLst>
          </p:cNvPr>
          <p:cNvGrpSpPr/>
          <p:nvPr/>
        </p:nvGrpSpPr>
        <p:grpSpPr>
          <a:xfrm>
            <a:off x="6735610" y="3055297"/>
            <a:ext cx="5455185" cy="1654797"/>
            <a:chOff x="987817" y="1664900"/>
            <a:chExt cx="5455185" cy="165479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FF809D-2F03-4132-AFAB-DEEBB81DBFAE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EB7A77-B828-4CCC-942D-4D15F43413EA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C30B145-F55D-4CB6-9D01-1DFB2191FABF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BE3E3D3C-5844-4BE3-A789-9A0B1DC504D0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E745197-58E7-420F-A46D-EFA852605404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2D20DE-70E9-4432-B4A5-4E2AA4F37A5C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802148B-5DE6-4414-BCCD-CBD51DE7C6FF}"/>
                </a:ext>
              </a:extLst>
            </p:cNvPr>
            <p:cNvSpPr txBox="1"/>
            <p:nvPr/>
          </p:nvSpPr>
          <p:spPr>
            <a:xfrm>
              <a:off x="987817" y="1935559"/>
              <a:ext cx="3744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الحجر الجيري يستعمل في صناعة 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الطباشير و الأسمنت</a:t>
              </a:r>
            </a:p>
          </p:txBody>
        </p:sp>
      </p:grpSp>
      <p:sp>
        <p:nvSpPr>
          <p:cNvPr id="59" name="Rectangle: Top Corners Rounded 58">
            <a:extLst>
              <a:ext uri="{FF2B5EF4-FFF2-40B4-BE49-F238E27FC236}">
                <a16:creationId xmlns:a16="http://schemas.microsoft.com/office/drawing/2014/main" id="{099B7BB3-86DE-4823-81F2-935FE2921307}"/>
              </a:ext>
            </a:extLst>
          </p:cNvPr>
          <p:cNvSpPr/>
          <p:nvPr/>
        </p:nvSpPr>
        <p:spPr>
          <a:xfrm>
            <a:off x="11633343" y="3372206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FE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587653" y="1929302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الصُّخُورُ الْمُتَحَوِّلَةُ 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7F897FD-615F-47C9-8EDD-63C8A7657338}"/>
              </a:ext>
            </a:extLst>
          </p:cNvPr>
          <p:cNvSpPr/>
          <p:nvPr/>
        </p:nvSpPr>
        <p:spPr>
          <a:xfrm flipH="1">
            <a:off x="361619" y="-1495663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EAD5820-F153-4582-8926-975FE2A6AA9B}"/>
              </a:ext>
            </a:extLst>
          </p:cNvPr>
          <p:cNvGrpSpPr/>
          <p:nvPr/>
        </p:nvGrpSpPr>
        <p:grpSpPr>
          <a:xfrm>
            <a:off x="6790270" y="1667722"/>
            <a:ext cx="5400525" cy="1654797"/>
            <a:chOff x="1042477" y="1664900"/>
            <a:chExt cx="5400525" cy="165479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BFAC180-8846-41A8-9565-D715FBA9F0AE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C5CF2DD-BD5C-436A-8511-C590875DA5E4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725DE99-EDFE-427F-98FD-11894605EEA8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>
              <a:extLst>
                <a:ext uri="{FF2B5EF4-FFF2-40B4-BE49-F238E27FC236}">
                  <a16:creationId xmlns:a16="http://schemas.microsoft.com/office/drawing/2014/main" id="{DE3F99D7-D5D0-4CE5-9292-FFDA3F800FC3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8304D8C-1542-42D3-B076-EEECDE7B3E20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1FBE938-EAA1-44FD-BD4E-6E0D69C2949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D16C4BC-51D9-4E63-B02C-BAB29148F047}"/>
                </a:ext>
              </a:extLst>
            </p:cNvPr>
            <p:cNvSpPr txBox="1"/>
            <p:nvPr/>
          </p:nvSpPr>
          <p:spPr>
            <a:xfrm>
              <a:off x="1042477" y="1711796"/>
              <a:ext cx="37445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عندما تتعرض الصخور للحرارة والضغط تحت سطح الأرض , ينتج عن ذلك صخور جديدة لها خصائص مختلفة </a:t>
              </a:r>
            </a:p>
            <a:p>
              <a:pPr algn="r"/>
              <a:endParaRPr lang="ar-SY" sz="20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91" name="Rectangle: Top Corners Rounded 190">
            <a:extLst>
              <a:ext uri="{FF2B5EF4-FFF2-40B4-BE49-F238E27FC236}">
                <a16:creationId xmlns:a16="http://schemas.microsoft.com/office/drawing/2014/main" id="{F9BC376F-FA90-40D4-A1CF-FCFD6582FE14}"/>
              </a:ext>
            </a:extLst>
          </p:cNvPr>
          <p:cNvSpPr/>
          <p:nvPr/>
        </p:nvSpPr>
        <p:spPr>
          <a:xfrm>
            <a:off x="11633343" y="198463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3CBF38-9CD2-46ED-9FC3-A3C026057271}"/>
              </a:ext>
            </a:extLst>
          </p:cNvPr>
          <p:cNvGrpSpPr/>
          <p:nvPr/>
        </p:nvGrpSpPr>
        <p:grpSpPr>
          <a:xfrm>
            <a:off x="979302" y="1718049"/>
            <a:ext cx="3702578" cy="3702578"/>
            <a:chOff x="1027021" y="1308753"/>
            <a:chExt cx="2588653" cy="258865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8642692-9ED8-40EC-8908-190A49A79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2" r="23872"/>
            <a:stretch/>
          </p:blipFill>
          <p:spPr>
            <a:xfrm>
              <a:off x="1113981" y="1386043"/>
              <a:ext cx="2414733" cy="239933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5" name="Circle: Hollow 44">
              <a:extLst>
                <a:ext uri="{FF2B5EF4-FFF2-40B4-BE49-F238E27FC236}">
                  <a16:creationId xmlns:a16="http://schemas.microsoft.com/office/drawing/2014/main" id="{B1CF392C-27C8-4453-9F58-7EEF838C45A5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B577FEA-D91E-47C8-8147-58557574FB10}"/>
              </a:ext>
            </a:extLst>
          </p:cNvPr>
          <p:cNvGrpSpPr/>
          <p:nvPr/>
        </p:nvGrpSpPr>
        <p:grpSpPr>
          <a:xfrm>
            <a:off x="2289313" y="0"/>
            <a:ext cx="1030310" cy="1971098"/>
            <a:chOff x="1844829" y="-379009"/>
            <a:chExt cx="1030310" cy="197109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68CB524-36EE-4ED1-BB86-89E539328E46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298D89C-FAA6-486A-8E47-AFDE8208D04E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8AF1681-4DA2-469E-B44B-726745773A2D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6FEA39C-BA08-4914-812F-6976B2691E60}"/>
                </a:ext>
              </a:extLst>
            </p:cNvPr>
            <p:cNvSpPr/>
            <p:nvPr/>
          </p:nvSpPr>
          <p:spPr>
            <a:xfrm flipH="1">
              <a:off x="2337122" y="-379009"/>
              <a:ext cx="48985" cy="894193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A006B0-D469-414D-A261-D33FD1C73987}"/>
              </a:ext>
            </a:extLst>
          </p:cNvPr>
          <p:cNvGrpSpPr/>
          <p:nvPr/>
        </p:nvGrpSpPr>
        <p:grpSpPr>
          <a:xfrm>
            <a:off x="6735610" y="3055297"/>
            <a:ext cx="5455185" cy="1654797"/>
            <a:chOff x="987817" y="1664900"/>
            <a:chExt cx="5455185" cy="165479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FF809D-2F03-4132-AFAB-DEEBB81DBFAE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EB7A77-B828-4CCC-942D-4D15F43413EA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C30B145-F55D-4CB6-9D01-1DFB2191FABF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BE3E3D3C-5844-4BE3-A789-9A0B1DC504D0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E745197-58E7-420F-A46D-EFA852605404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2D20DE-70E9-4432-B4A5-4E2AA4F37A5C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802148B-5DE6-4414-BCCD-CBD51DE7C6FF}"/>
                </a:ext>
              </a:extLst>
            </p:cNvPr>
            <p:cNvSpPr txBox="1"/>
            <p:nvPr/>
          </p:nvSpPr>
          <p:spPr>
            <a:xfrm>
              <a:off x="987817" y="1935559"/>
              <a:ext cx="37445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الرخام يستعمل في صناعة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 البلاط والأعمدة و مواقد النار</a:t>
              </a:r>
            </a:p>
            <a:p>
              <a:pPr algn="r"/>
              <a:endParaRPr lang="ar-SY" sz="20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59" name="Rectangle: Top Corners Rounded 58">
            <a:extLst>
              <a:ext uri="{FF2B5EF4-FFF2-40B4-BE49-F238E27FC236}">
                <a16:creationId xmlns:a16="http://schemas.microsoft.com/office/drawing/2014/main" id="{099B7BB3-86DE-4823-81F2-935FE2921307}"/>
              </a:ext>
            </a:extLst>
          </p:cNvPr>
          <p:cNvSpPr/>
          <p:nvPr/>
        </p:nvSpPr>
        <p:spPr>
          <a:xfrm>
            <a:off x="11633343" y="3372206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6640386" y="2997479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انتهى الدرس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 flipH="1">
            <a:off x="-1268360" y="0"/>
            <a:ext cx="17443331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16200000" flipH="1">
            <a:off x="13651808" y="1834275"/>
            <a:ext cx="3914741" cy="31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 L -0.809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79896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>
            <a:extLst>
              <a:ext uri="{FF2B5EF4-FFF2-40B4-BE49-F238E27FC236}">
                <a16:creationId xmlns:a16="http://schemas.microsoft.com/office/drawing/2014/main" id="{AF5B6726-A78A-491A-B7B6-AAE810B877A1}"/>
              </a:ext>
            </a:extLst>
          </p:cNvPr>
          <p:cNvSpPr/>
          <p:nvPr/>
        </p:nvSpPr>
        <p:spPr>
          <a:xfrm>
            <a:off x="251670" y="209725"/>
            <a:ext cx="11694253" cy="6342077"/>
          </a:xfrm>
          <a:prstGeom prst="rect">
            <a:avLst/>
          </a:prstGeom>
          <a:solidFill>
            <a:srgbClr val="FFFFFF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4385F3"/>
                </a:solidFill>
              </a:ln>
            </a:endParaRP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4F34BB2-C058-4058-9EFE-5830F41F3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7" r="1438"/>
          <a:stretch/>
        </p:blipFill>
        <p:spPr>
          <a:xfrm>
            <a:off x="2369974" y="895923"/>
            <a:ext cx="5150499" cy="5066154"/>
          </a:xfrm>
          <a:prstGeom prst="rect">
            <a:avLst/>
          </a:prstGeom>
        </p:spPr>
      </p:pic>
      <p:pic>
        <p:nvPicPr>
          <p:cNvPr id="8" name="صورة 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21C2EDE0-37F3-4375-AF84-1D584D7AC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3" r="61397" b="10860"/>
          <a:stretch/>
        </p:blipFill>
        <p:spPr>
          <a:xfrm>
            <a:off x="9214758" y="3854222"/>
            <a:ext cx="1214533" cy="126280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FA35182-5682-44F7-80AA-A2BF4052B145}"/>
              </a:ext>
            </a:extLst>
          </p:cNvPr>
          <p:cNvSpPr txBox="1"/>
          <p:nvPr/>
        </p:nvSpPr>
        <p:spPr>
          <a:xfrm>
            <a:off x="8225272" y="1269279"/>
            <a:ext cx="3193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accent4">
                    <a:lumMod val="75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للمزيد اكتب </a:t>
            </a:r>
          </a:p>
          <a:p>
            <a:pPr algn="ctr"/>
            <a:r>
              <a:rPr lang="ar-SA" sz="4000" b="1" dirty="0">
                <a:solidFill>
                  <a:schemeClr val="accent4">
                    <a:lumMod val="75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في جوجل حلول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45BB4AF-E969-4F99-AE54-1D62CE2638DA}"/>
              </a:ext>
            </a:extLst>
          </p:cNvPr>
          <p:cNvSpPr txBox="1"/>
          <p:nvPr/>
        </p:nvSpPr>
        <p:spPr>
          <a:xfrm>
            <a:off x="8942615" y="2721114"/>
            <a:ext cx="1758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هذا نحن</a:t>
            </a:r>
            <a:endParaRPr lang="en-US" sz="4000" b="1" dirty="0">
              <a:solidFill>
                <a:srgbClr val="C00000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C88D72C0-3FC2-420C-A4CE-60556928037D}"/>
              </a:ext>
            </a:extLst>
          </p:cNvPr>
          <p:cNvCxnSpPr/>
          <p:nvPr/>
        </p:nvCxnSpPr>
        <p:spPr>
          <a:xfrm flipH="1">
            <a:off x="6971251" y="3322040"/>
            <a:ext cx="2046914" cy="15351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6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DF955B9-DA0D-4049-BB84-A70BF2882F57}"/>
              </a:ext>
            </a:extLst>
          </p:cNvPr>
          <p:cNvSpPr/>
          <p:nvPr/>
        </p:nvSpPr>
        <p:spPr>
          <a:xfrm rot="10800000">
            <a:off x="6028183" y="5495653"/>
            <a:ext cx="1204685" cy="870857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5042614-9A52-4F44-BFF2-1AD56E216992}"/>
              </a:ext>
            </a:extLst>
          </p:cNvPr>
          <p:cNvSpPr/>
          <p:nvPr/>
        </p:nvSpPr>
        <p:spPr>
          <a:xfrm rot="5400000">
            <a:off x="7692291" y="2938963"/>
            <a:ext cx="1204685" cy="870857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C0829A-63BA-4826-89D8-6EC825CBFD33}"/>
              </a:ext>
            </a:extLst>
          </p:cNvPr>
          <p:cNvSpPr/>
          <p:nvPr/>
        </p:nvSpPr>
        <p:spPr>
          <a:xfrm>
            <a:off x="5169134" y="1132111"/>
            <a:ext cx="1204685" cy="870857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88D6E6-EABA-4987-8A9B-C06E9D9F7178}"/>
              </a:ext>
            </a:extLst>
          </p:cNvPr>
          <p:cNvGrpSpPr/>
          <p:nvPr/>
        </p:nvGrpSpPr>
        <p:grpSpPr>
          <a:xfrm>
            <a:off x="3675109" y="1324426"/>
            <a:ext cx="4847771" cy="4847771"/>
            <a:chOff x="3352800" y="685800"/>
            <a:chExt cx="5486400" cy="5486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E58195-8669-4F55-802A-4F78914FB409}"/>
                </a:ext>
              </a:extLst>
            </p:cNvPr>
            <p:cNvSpPr/>
            <p:nvPr/>
          </p:nvSpPr>
          <p:spPr>
            <a:xfrm>
              <a:off x="3672839" y="993793"/>
              <a:ext cx="4870685" cy="4858368"/>
            </a:xfrm>
            <a:custGeom>
              <a:avLst/>
              <a:gdLst>
                <a:gd name="connsiteX0" fmla="*/ 584078 w 4846320"/>
                <a:gd name="connsiteY0" fmla="*/ 0 h 4846320"/>
                <a:gd name="connsiteX1" fmla="*/ 4262242 w 4846320"/>
                <a:gd name="connsiteY1" fmla="*/ 0 h 4846320"/>
                <a:gd name="connsiteX2" fmla="*/ 4846320 w 4846320"/>
                <a:gd name="connsiteY2" fmla="*/ 584078 h 4846320"/>
                <a:gd name="connsiteX3" fmla="*/ 4846320 w 4846320"/>
                <a:gd name="connsiteY3" fmla="*/ 4262242 h 4846320"/>
                <a:gd name="connsiteX4" fmla="*/ 4262242 w 4846320"/>
                <a:gd name="connsiteY4" fmla="*/ 4846320 h 4846320"/>
                <a:gd name="connsiteX5" fmla="*/ 584078 w 4846320"/>
                <a:gd name="connsiteY5" fmla="*/ 4846320 h 4846320"/>
                <a:gd name="connsiteX6" fmla="*/ 0 w 4846320"/>
                <a:gd name="connsiteY6" fmla="*/ 4262242 h 4846320"/>
                <a:gd name="connsiteX7" fmla="*/ 0 w 4846320"/>
                <a:gd name="connsiteY7" fmla="*/ 584078 h 4846320"/>
                <a:gd name="connsiteX8" fmla="*/ 584078 w 4846320"/>
                <a:gd name="connsiteY8" fmla="*/ 0 h 4846320"/>
                <a:gd name="connsiteX9" fmla="*/ 757577 w 4846320"/>
                <a:gd name="connsiteY9" fmla="*/ 228600 h 4846320"/>
                <a:gd name="connsiteX10" fmla="*/ 228600 w 4846320"/>
                <a:gd name="connsiteY10" fmla="*/ 757577 h 4846320"/>
                <a:gd name="connsiteX11" fmla="*/ 228600 w 4846320"/>
                <a:gd name="connsiteY11" fmla="*/ 4088743 h 4846320"/>
                <a:gd name="connsiteX12" fmla="*/ 757577 w 4846320"/>
                <a:gd name="connsiteY12" fmla="*/ 4617720 h 4846320"/>
                <a:gd name="connsiteX13" fmla="*/ 4088743 w 4846320"/>
                <a:gd name="connsiteY13" fmla="*/ 4617720 h 4846320"/>
                <a:gd name="connsiteX14" fmla="*/ 4617720 w 4846320"/>
                <a:gd name="connsiteY14" fmla="*/ 4088743 h 4846320"/>
                <a:gd name="connsiteX15" fmla="*/ 4617720 w 4846320"/>
                <a:gd name="connsiteY15" fmla="*/ 757577 h 4846320"/>
                <a:gd name="connsiteX16" fmla="*/ 4088743 w 4846320"/>
                <a:gd name="connsiteY16" fmla="*/ 228600 h 4846320"/>
                <a:gd name="connsiteX17" fmla="*/ 757577 w 4846320"/>
                <a:gd name="connsiteY17" fmla="*/ 228600 h 484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46320" h="4846320">
                  <a:moveTo>
                    <a:pt x="584078" y="0"/>
                  </a:moveTo>
                  <a:lnTo>
                    <a:pt x="4262242" y="0"/>
                  </a:lnTo>
                  <a:cubicBezTo>
                    <a:pt x="4584819" y="0"/>
                    <a:pt x="4846320" y="261501"/>
                    <a:pt x="4846320" y="584078"/>
                  </a:cubicBezTo>
                  <a:lnTo>
                    <a:pt x="4846320" y="4262242"/>
                  </a:lnTo>
                  <a:cubicBezTo>
                    <a:pt x="4846320" y="4584819"/>
                    <a:pt x="4584819" y="4846320"/>
                    <a:pt x="4262242" y="4846320"/>
                  </a:cubicBezTo>
                  <a:lnTo>
                    <a:pt x="584078" y="4846320"/>
                  </a:lnTo>
                  <a:cubicBezTo>
                    <a:pt x="261501" y="4846320"/>
                    <a:pt x="0" y="4584819"/>
                    <a:pt x="0" y="4262242"/>
                  </a:cubicBezTo>
                  <a:lnTo>
                    <a:pt x="0" y="584078"/>
                  </a:lnTo>
                  <a:cubicBezTo>
                    <a:pt x="0" y="261501"/>
                    <a:pt x="261501" y="0"/>
                    <a:pt x="584078" y="0"/>
                  </a:cubicBezTo>
                  <a:close/>
                  <a:moveTo>
                    <a:pt x="757577" y="228600"/>
                  </a:moveTo>
                  <a:cubicBezTo>
                    <a:pt x="465431" y="228600"/>
                    <a:pt x="228600" y="465431"/>
                    <a:pt x="228600" y="757577"/>
                  </a:cubicBezTo>
                  <a:lnTo>
                    <a:pt x="228600" y="4088743"/>
                  </a:lnTo>
                  <a:cubicBezTo>
                    <a:pt x="228600" y="4380889"/>
                    <a:pt x="465431" y="4617720"/>
                    <a:pt x="757577" y="4617720"/>
                  </a:cubicBezTo>
                  <a:lnTo>
                    <a:pt x="4088743" y="4617720"/>
                  </a:lnTo>
                  <a:cubicBezTo>
                    <a:pt x="4380889" y="4617720"/>
                    <a:pt x="4617720" y="4380889"/>
                    <a:pt x="4617720" y="4088743"/>
                  </a:cubicBezTo>
                  <a:lnTo>
                    <a:pt x="4617720" y="757577"/>
                  </a:lnTo>
                  <a:cubicBezTo>
                    <a:pt x="4617720" y="465431"/>
                    <a:pt x="4380889" y="228600"/>
                    <a:pt x="4088743" y="228600"/>
                  </a:cubicBezTo>
                  <a:lnTo>
                    <a:pt x="757577" y="2286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1C5862-A712-4652-AAD1-4018B1E180D7}"/>
                </a:ext>
              </a:extLst>
            </p:cNvPr>
            <p:cNvSpPr/>
            <p:nvPr/>
          </p:nvSpPr>
          <p:spPr>
            <a:xfrm>
              <a:off x="3352800" y="685800"/>
              <a:ext cx="5486400" cy="5486400"/>
            </a:xfrm>
            <a:custGeom>
              <a:avLst/>
              <a:gdLst>
                <a:gd name="connsiteX0" fmla="*/ 914418 w 5486400"/>
                <a:gd name="connsiteY0" fmla="*/ 0 h 5486400"/>
                <a:gd name="connsiteX1" fmla="*/ 4571982 w 5486400"/>
                <a:gd name="connsiteY1" fmla="*/ 0 h 5486400"/>
                <a:gd name="connsiteX2" fmla="*/ 5486400 w 5486400"/>
                <a:gd name="connsiteY2" fmla="*/ 914418 h 5486400"/>
                <a:gd name="connsiteX3" fmla="*/ 5486400 w 5486400"/>
                <a:gd name="connsiteY3" fmla="*/ 4571982 h 5486400"/>
                <a:gd name="connsiteX4" fmla="*/ 4571982 w 5486400"/>
                <a:gd name="connsiteY4" fmla="*/ 5486400 h 5486400"/>
                <a:gd name="connsiteX5" fmla="*/ 914418 w 5486400"/>
                <a:gd name="connsiteY5" fmla="*/ 5486400 h 5486400"/>
                <a:gd name="connsiteX6" fmla="*/ 0 w 5486400"/>
                <a:gd name="connsiteY6" fmla="*/ 4571982 h 5486400"/>
                <a:gd name="connsiteX7" fmla="*/ 0 w 5486400"/>
                <a:gd name="connsiteY7" fmla="*/ 914418 h 5486400"/>
                <a:gd name="connsiteX8" fmla="*/ 914418 w 5486400"/>
                <a:gd name="connsiteY8" fmla="*/ 0 h 5486400"/>
                <a:gd name="connsiteX9" fmla="*/ 904118 w 5486400"/>
                <a:gd name="connsiteY9" fmla="*/ 320040 h 5486400"/>
                <a:gd name="connsiteX10" fmla="*/ 320040 w 5486400"/>
                <a:gd name="connsiteY10" fmla="*/ 904118 h 5486400"/>
                <a:gd name="connsiteX11" fmla="*/ 320040 w 5486400"/>
                <a:gd name="connsiteY11" fmla="*/ 4582282 h 5486400"/>
                <a:gd name="connsiteX12" fmla="*/ 904118 w 5486400"/>
                <a:gd name="connsiteY12" fmla="*/ 5166360 h 5486400"/>
                <a:gd name="connsiteX13" fmla="*/ 4582282 w 5486400"/>
                <a:gd name="connsiteY13" fmla="*/ 5166360 h 5486400"/>
                <a:gd name="connsiteX14" fmla="*/ 5166360 w 5486400"/>
                <a:gd name="connsiteY14" fmla="*/ 4582282 h 5486400"/>
                <a:gd name="connsiteX15" fmla="*/ 5166360 w 5486400"/>
                <a:gd name="connsiteY15" fmla="*/ 904118 h 5486400"/>
                <a:gd name="connsiteX16" fmla="*/ 4582282 w 5486400"/>
                <a:gd name="connsiteY16" fmla="*/ 320040 h 5486400"/>
                <a:gd name="connsiteX17" fmla="*/ 904118 w 5486400"/>
                <a:gd name="connsiteY17" fmla="*/ 32004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6400" h="5486400">
                  <a:moveTo>
                    <a:pt x="914418" y="0"/>
                  </a:moveTo>
                  <a:lnTo>
                    <a:pt x="4571982" y="0"/>
                  </a:lnTo>
                  <a:cubicBezTo>
                    <a:pt x="5077001" y="0"/>
                    <a:pt x="5486400" y="409399"/>
                    <a:pt x="5486400" y="914418"/>
                  </a:cubicBezTo>
                  <a:lnTo>
                    <a:pt x="5486400" y="4571982"/>
                  </a:lnTo>
                  <a:cubicBezTo>
                    <a:pt x="5486400" y="5077001"/>
                    <a:pt x="5077001" y="5486400"/>
                    <a:pt x="4571982" y="5486400"/>
                  </a:cubicBezTo>
                  <a:lnTo>
                    <a:pt x="914418" y="5486400"/>
                  </a:lnTo>
                  <a:cubicBezTo>
                    <a:pt x="409399" y="5486400"/>
                    <a:pt x="0" y="5077001"/>
                    <a:pt x="0" y="4571982"/>
                  </a:cubicBezTo>
                  <a:lnTo>
                    <a:pt x="0" y="914418"/>
                  </a:lnTo>
                  <a:cubicBezTo>
                    <a:pt x="0" y="409399"/>
                    <a:pt x="409399" y="0"/>
                    <a:pt x="914418" y="0"/>
                  </a:cubicBezTo>
                  <a:close/>
                  <a:moveTo>
                    <a:pt x="904118" y="320040"/>
                  </a:moveTo>
                  <a:cubicBezTo>
                    <a:pt x="581541" y="320040"/>
                    <a:pt x="320040" y="581541"/>
                    <a:pt x="320040" y="904118"/>
                  </a:cubicBezTo>
                  <a:lnTo>
                    <a:pt x="320040" y="4582282"/>
                  </a:lnTo>
                  <a:cubicBezTo>
                    <a:pt x="320040" y="4904859"/>
                    <a:pt x="581541" y="5166360"/>
                    <a:pt x="904118" y="5166360"/>
                  </a:cubicBezTo>
                  <a:lnTo>
                    <a:pt x="4582282" y="5166360"/>
                  </a:lnTo>
                  <a:cubicBezTo>
                    <a:pt x="4904859" y="5166360"/>
                    <a:pt x="5166360" y="4904859"/>
                    <a:pt x="5166360" y="4582282"/>
                  </a:cubicBezTo>
                  <a:lnTo>
                    <a:pt x="5166360" y="904118"/>
                  </a:lnTo>
                  <a:cubicBezTo>
                    <a:pt x="5166360" y="581541"/>
                    <a:pt x="4904859" y="320040"/>
                    <a:pt x="4582282" y="320040"/>
                  </a:cubicBezTo>
                  <a:lnTo>
                    <a:pt x="904118" y="32004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56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DCF7BA-505D-49A6-BEE8-60D5AA4986B6}"/>
              </a:ext>
            </a:extLst>
          </p:cNvPr>
          <p:cNvGrpSpPr/>
          <p:nvPr/>
        </p:nvGrpSpPr>
        <p:grpSpPr>
          <a:xfrm>
            <a:off x="5269691" y="1132110"/>
            <a:ext cx="1841323" cy="870858"/>
            <a:chOff x="5269691" y="1132110"/>
            <a:chExt cx="1841323" cy="87085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943881-DB73-4797-863B-277B773801E8}"/>
                </a:ext>
              </a:extLst>
            </p:cNvPr>
            <p:cNvSpPr/>
            <p:nvPr/>
          </p:nvSpPr>
          <p:spPr>
            <a:xfrm>
              <a:off x="5269691" y="1132110"/>
              <a:ext cx="1698171" cy="870857"/>
            </a:xfrm>
            <a:custGeom>
              <a:avLst/>
              <a:gdLst>
                <a:gd name="connsiteX0" fmla="*/ 0 w 1698171"/>
                <a:gd name="connsiteY0" fmla="*/ 0 h 870857"/>
                <a:gd name="connsiteX1" fmla="*/ 1262743 w 1698171"/>
                <a:gd name="connsiteY1" fmla="*/ 0 h 870857"/>
                <a:gd name="connsiteX2" fmla="*/ 1698171 w 1698171"/>
                <a:gd name="connsiteY2" fmla="*/ 435429 h 870857"/>
                <a:gd name="connsiteX3" fmla="*/ 1262743 w 1698171"/>
                <a:gd name="connsiteY3" fmla="*/ 870857 h 870857"/>
                <a:gd name="connsiteX4" fmla="*/ 0 w 1698171"/>
                <a:gd name="connsiteY4" fmla="*/ 870857 h 870857"/>
                <a:gd name="connsiteX5" fmla="*/ 555522 w 1698171"/>
                <a:gd name="connsiteY5" fmla="*/ 435429 h 870857"/>
                <a:gd name="connsiteX6" fmla="*/ 0 w 1698171"/>
                <a:gd name="connsiteY6" fmla="*/ 1 h 87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171" h="870857">
                  <a:moveTo>
                    <a:pt x="0" y="0"/>
                  </a:moveTo>
                  <a:lnTo>
                    <a:pt x="1262743" y="0"/>
                  </a:lnTo>
                  <a:lnTo>
                    <a:pt x="1698171" y="435429"/>
                  </a:lnTo>
                  <a:lnTo>
                    <a:pt x="1262743" y="870857"/>
                  </a:lnTo>
                  <a:lnTo>
                    <a:pt x="0" y="870857"/>
                  </a:lnTo>
                  <a:lnTo>
                    <a:pt x="555522" y="4354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4C65B8-E765-40D1-A9CF-80F296125C2A}"/>
                </a:ext>
              </a:extLst>
            </p:cNvPr>
            <p:cNvSpPr/>
            <p:nvPr/>
          </p:nvSpPr>
          <p:spPr>
            <a:xfrm>
              <a:off x="5412843" y="1132111"/>
              <a:ext cx="1698171" cy="870857"/>
            </a:xfrm>
            <a:custGeom>
              <a:avLst/>
              <a:gdLst>
                <a:gd name="connsiteX0" fmla="*/ 0 w 1698171"/>
                <a:gd name="connsiteY0" fmla="*/ 0 h 870857"/>
                <a:gd name="connsiteX1" fmla="*/ 1262743 w 1698171"/>
                <a:gd name="connsiteY1" fmla="*/ 0 h 870857"/>
                <a:gd name="connsiteX2" fmla="*/ 1698171 w 1698171"/>
                <a:gd name="connsiteY2" fmla="*/ 435429 h 870857"/>
                <a:gd name="connsiteX3" fmla="*/ 1262743 w 1698171"/>
                <a:gd name="connsiteY3" fmla="*/ 870857 h 870857"/>
                <a:gd name="connsiteX4" fmla="*/ 0 w 1698171"/>
                <a:gd name="connsiteY4" fmla="*/ 870857 h 870857"/>
                <a:gd name="connsiteX5" fmla="*/ 555522 w 1698171"/>
                <a:gd name="connsiteY5" fmla="*/ 435429 h 870857"/>
                <a:gd name="connsiteX6" fmla="*/ 0 w 1698171"/>
                <a:gd name="connsiteY6" fmla="*/ 1 h 87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171" h="870857">
                  <a:moveTo>
                    <a:pt x="0" y="0"/>
                  </a:moveTo>
                  <a:lnTo>
                    <a:pt x="1262743" y="0"/>
                  </a:lnTo>
                  <a:lnTo>
                    <a:pt x="1698171" y="435429"/>
                  </a:lnTo>
                  <a:lnTo>
                    <a:pt x="1262743" y="870857"/>
                  </a:lnTo>
                  <a:lnTo>
                    <a:pt x="0" y="870857"/>
                  </a:lnTo>
                  <a:lnTo>
                    <a:pt x="555522" y="43542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12000">
                  <a:srgbClr val="FF9900"/>
                </a:gs>
                <a:gs pos="88000">
                  <a:srgbClr val="FF9900"/>
                </a:gs>
                <a:gs pos="52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A7B7DE-902C-4897-A79C-29257978F295}"/>
                </a:ext>
              </a:extLst>
            </p:cNvPr>
            <p:cNvSpPr txBox="1"/>
            <p:nvPr/>
          </p:nvSpPr>
          <p:spPr>
            <a:xfrm>
              <a:off x="5674900" y="1258983"/>
              <a:ext cx="1306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76EB49-1CDE-441D-84EC-CB9A594B237D}"/>
              </a:ext>
            </a:extLst>
          </p:cNvPr>
          <p:cNvGrpSpPr/>
          <p:nvPr/>
        </p:nvGrpSpPr>
        <p:grpSpPr>
          <a:xfrm>
            <a:off x="5290988" y="5495653"/>
            <a:ext cx="1841323" cy="992454"/>
            <a:chOff x="5290988" y="5495653"/>
            <a:chExt cx="1841323" cy="9924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583EF7-33B5-4ED9-9D40-08BC0FB8CF68}"/>
                </a:ext>
              </a:extLst>
            </p:cNvPr>
            <p:cNvSpPr/>
            <p:nvPr/>
          </p:nvSpPr>
          <p:spPr>
            <a:xfrm rot="10800000">
              <a:off x="5434140" y="5495654"/>
              <a:ext cx="1698171" cy="870857"/>
            </a:xfrm>
            <a:custGeom>
              <a:avLst/>
              <a:gdLst>
                <a:gd name="connsiteX0" fmla="*/ 0 w 1698171"/>
                <a:gd name="connsiteY0" fmla="*/ 0 h 870857"/>
                <a:gd name="connsiteX1" fmla="*/ 1262743 w 1698171"/>
                <a:gd name="connsiteY1" fmla="*/ 0 h 870857"/>
                <a:gd name="connsiteX2" fmla="*/ 1698171 w 1698171"/>
                <a:gd name="connsiteY2" fmla="*/ 435429 h 870857"/>
                <a:gd name="connsiteX3" fmla="*/ 1262743 w 1698171"/>
                <a:gd name="connsiteY3" fmla="*/ 870857 h 870857"/>
                <a:gd name="connsiteX4" fmla="*/ 0 w 1698171"/>
                <a:gd name="connsiteY4" fmla="*/ 870857 h 870857"/>
                <a:gd name="connsiteX5" fmla="*/ 555522 w 1698171"/>
                <a:gd name="connsiteY5" fmla="*/ 435429 h 870857"/>
                <a:gd name="connsiteX6" fmla="*/ 0 w 1698171"/>
                <a:gd name="connsiteY6" fmla="*/ 1 h 87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171" h="870857">
                  <a:moveTo>
                    <a:pt x="0" y="0"/>
                  </a:moveTo>
                  <a:lnTo>
                    <a:pt x="1262743" y="0"/>
                  </a:lnTo>
                  <a:lnTo>
                    <a:pt x="1698171" y="435429"/>
                  </a:lnTo>
                  <a:lnTo>
                    <a:pt x="1262743" y="870857"/>
                  </a:lnTo>
                  <a:lnTo>
                    <a:pt x="0" y="870857"/>
                  </a:lnTo>
                  <a:lnTo>
                    <a:pt x="555522" y="4354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1761BD-1B27-4043-9718-20EF0722F8F8}"/>
                </a:ext>
              </a:extLst>
            </p:cNvPr>
            <p:cNvSpPr/>
            <p:nvPr/>
          </p:nvSpPr>
          <p:spPr>
            <a:xfrm rot="10800000">
              <a:off x="5290988" y="5495653"/>
              <a:ext cx="1698171" cy="870857"/>
            </a:xfrm>
            <a:custGeom>
              <a:avLst/>
              <a:gdLst>
                <a:gd name="connsiteX0" fmla="*/ 0 w 1698171"/>
                <a:gd name="connsiteY0" fmla="*/ 0 h 870857"/>
                <a:gd name="connsiteX1" fmla="*/ 1262743 w 1698171"/>
                <a:gd name="connsiteY1" fmla="*/ 0 h 870857"/>
                <a:gd name="connsiteX2" fmla="*/ 1698171 w 1698171"/>
                <a:gd name="connsiteY2" fmla="*/ 435429 h 870857"/>
                <a:gd name="connsiteX3" fmla="*/ 1262743 w 1698171"/>
                <a:gd name="connsiteY3" fmla="*/ 870857 h 870857"/>
                <a:gd name="connsiteX4" fmla="*/ 0 w 1698171"/>
                <a:gd name="connsiteY4" fmla="*/ 870857 h 870857"/>
                <a:gd name="connsiteX5" fmla="*/ 555522 w 1698171"/>
                <a:gd name="connsiteY5" fmla="*/ 435429 h 870857"/>
                <a:gd name="connsiteX6" fmla="*/ 0 w 1698171"/>
                <a:gd name="connsiteY6" fmla="*/ 1 h 87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171" h="870857">
                  <a:moveTo>
                    <a:pt x="0" y="0"/>
                  </a:moveTo>
                  <a:lnTo>
                    <a:pt x="1262743" y="0"/>
                  </a:lnTo>
                  <a:lnTo>
                    <a:pt x="1698171" y="435429"/>
                  </a:lnTo>
                  <a:lnTo>
                    <a:pt x="1262743" y="870857"/>
                  </a:lnTo>
                  <a:lnTo>
                    <a:pt x="0" y="870857"/>
                  </a:lnTo>
                  <a:lnTo>
                    <a:pt x="555522" y="43542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12000">
                  <a:srgbClr val="0066CC"/>
                </a:gs>
                <a:gs pos="88000">
                  <a:srgbClr val="0066CC"/>
                </a:gs>
                <a:gs pos="52000">
                  <a:srgbClr val="00CC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AB9D51-A7A6-4076-98F8-C07072C900EF}"/>
                </a:ext>
              </a:extLst>
            </p:cNvPr>
            <p:cNvSpPr txBox="1"/>
            <p:nvPr/>
          </p:nvSpPr>
          <p:spPr>
            <a:xfrm>
              <a:off x="5434139" y="5657110"/>
              <a:ext cx="1306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D81680-2EE8-4F3A-9EDC-22F554AE4585}"/>
              </a:ext>
            </a:extLst>
          </p:cNvPr>
          <p:cNvGrpSpPr/>
          <p:nvPr/>
        </p:nvGrpSpPr>
        <p:grpSpPr>
          <a:xfrm>
            <a:off x="7641490" y="2872606"/>
            <a:ext cx="1306286" cy="1841323"/>
            <a:chOff x="7641490" y="2872606"/>
            <a:chExt cx="1306286" cy="184132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06E4CE5-C0DA-49DD-86A6-24CD949A021C}"/>
                </a:ext>
              </a:extLst>
            </p:cNvPr>
            <p:cNvGrpSpPr/>
            <p:nvPr/>
          </p:nvGrpSpPr>
          <p:grpSpPr>
            <a:xfrm>
              <a:off x="7859205" y="2872606"/>
              <a:ext cx="870858" cy="1841323"/>
              <a:chOff x="7859205" y="2872606"/>
              <a:chExt cx="870858" cy="184132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C9D66AD-02E4-43A3-A4B7-48E26230F157}"/>
                  </a:ext>
                </a:extLst>
              </p:cNvPr>
              <p:cNvSpPr/>
              <p:nvPr/>
            </p:nvSpPr>
            <p:spPr>
              <a:xfrm rot="5400000">
                <a:off x="7445549" y="3286263"/>
                <a:ext cx="1698171" cy="870857"/>
              </a:xfrm>
              <a:custGeom>
                <a:avLst/>
                <a:gdLst>
                  <a:gd name="connsiteX0" fmla="*/ 0 w 1698171"/>
                  <a:gd name="connsiteY0" fmla="*/ 0 h 870857"/>
                  <a:gd name="connsiteX1" fmla="*/ 1262743 w 1698171"/>
                  <a:gd name="connsiteY1" fmla="*/ 0 h 870857"/>
                  <a:gd name="connsiteX2" fmla="*/ 1698171 w 1698171"/>
                  <a:gd name="connsiteY2" fmla="*/ 435429 h 870857"/>
                  <a:gd name="connsiteX3" fmla="*/ 1262743 w 1698171"/>
                  <a:gd name="connsiteY3" fmla="*/ 870857 h 870857"/>
                  <a:gd name="connsiteX4" fmla="*/ 0 w 1698171"/>
                  <a:gd name="connsiteY4" fmla="*/ 870857 h 870857"/>
                  <a:gd name="connsiteX5" fmla="*/ 555522 w 1698171"/>
                  <a:gd name="connsiteY5" fmla="*/ 435429 h 870857"/>
                  <a:gd name="connsiteX6" fmla="*/ 0 w 1698171"/>
                  <a:gd name="connsiteY6" fmla="*/ 1 h 87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171" h="870857">
                    <a:moveTo>
                      <a:pt x="0" y="0"/>
                    </a:moveTo>
                    <a:lnTo>
                      <a:pt x="1262743" y="0"/>
                    </a:lnTo>
                    <a:lnTo>
                      <a:pt x="1698171" y="435429"/>
                    </a:lnTo>
                    <a:lnTo>
                      <a:pt x="1262743" y="870857"/>
                    </a:lnTo>
                    <a:lnTo>
                      <a:pt x="0" y="870857"/>
                    </a:lnTo>
                    <a:lnTo>
                      <a:pt x="555522" y="4354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6A8AAE1-8897-4CC9-A1F8-99C726D64CF2}"/>
                  </a:ext>
                </a:extLst>
              </p:cNvPr>
              <p:cNvSpPr/>
              <p:nvPr/>
            </p:nvSpPr>
            <p:spPr>
              <a:xfrm rot="5400000">
                <a:off x="7445548" y="3429415"/>
                <a:ext cx="1698171" cy="870857"/>
              </a:xfrm>
              <a:custGeom>
                <a:avLst/>
                <a:gdLst>
                  <a:gd name="connsiteX0" fmla="*/ 0 w 1698171"/>
                  <a:gd name="connsiteY0" fmla="*/ 0 h 870857"/>
                  <a:gd name="connsiteX1" fmla="*/ 1262743 w 1698171"/>
                  <a:gd name="connsiteY1" fmla="*/ 0 h 870857"/>
                  <a:gd name="connsiteX2" fmla="*/ 1698171 w 1698171"/>
                  <a:gd name="connsiteY2" fmla="*/ 435429 h 870857"/>
                  <a:gd name="connsiteX3" fmla="*/ 1262743 w 1698171"/>
                  <a:gd name="connsiteY3" fmla="*/ 870857 h 870857"/>
                  <a:gd name="connsiteX4" fmla="*/ 0 w 1698171"/>
                  <a:gd name="connsiteY4" fmla="*/ 870857 h 870857"/>
                  <a:gd name="connsiteX5" fmla="*/ 555522 w 1698171"/>
                  <a:gd name="connsiteY5" fmla="*/ 435429 h 870857"/>
                  <a:gd name="connsiteX6" fmla="*/ 0 w 1698171"/>
                  <a:gd name="connsiteY6" fmla="*/ 1 h 87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171" h="870857">
                    <a:moveTo>
                      <a:pt x="0" y="0"/>
                    </a:moveTo>
                    <a:lnTo>
                      <a:pt x="1262743" y="0"/>
                    </a:lnTo>
                    <a:lnTo>
                      <a:pt x="1698171" y="435429"/>
                    </a:lnTo>
                    <a:lnTo>
                      <a:pt x="1262743" y="870857"/>
                    </a:lnTo>
                    <a:lnTo>
                      <a:pt x="0" y="870857"/>
                    </a:lnTo>
                    <a:lnTo>
                      <a:pt x="555522" y="435429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12000">
                    <a:srgbClr val="008080"/>
                  </a:gs>
                  <a:gs pos="88000">
                    <a:srgbClr val="008080"/>
                  </a:gs>
                  <a:gs pos="52000">
                    <a:srgbClr val="00CC9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870C0F-479F-435B-8667-8927ECE32795}"/>
                </a:ext>
              </a:extLst>
            </p:cNvPr>
            <p:cNvSpPr txBox="1"/>
            <p:nvPr/>
          </p:nvSpPr>
          <p:spPr>
            <a:xfrm>
              <a:off x="7641490" y="3677509"/>
              <a:ext cx="1306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Oswald" panose="02000503000000000000" pitchFamily="2" charset="0"/>
              </a:endParaRPr>
            </a:p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C5EE737-DA4D-4DB1-8DA0-3A564618285D}"/>
              </a:ext>
            </a:extLst>
          </p:cNvPr>
          <p:cNvSpPr txBox="1"/>
          <p:nvPr/>
        </p:nvSpPr>
        <p:spPr>
          <a:xfrm>
            <a:off x="5564313" y="2034773"/>
            <a:ext cx="138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dirty="0">
                <a:solidFill>
                  <a:srgbClr val="FF9900"/>
                </a:solidFill>
                <a:latin typeface="Oswald" panose="02000503000000000000" pitchFamily="2" charset="0"/>
              </a:rPr>
              <a:t>المعادن</a:t>
            </a:r>
            <a:endParaRPr lang="en-US" sz="1200" dirty="0">
              <a:solidFill>
                <a:srgbClr val="FF9900"/>
              </a:solidFill>
              <a:latin typeface="Oswald" panose="02000503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2F85A6-8CDE-4234-8853-FB79B0F9F3AA}"/>
              </a:ext>
            </a:extLst>
          </p:cNvPr>
          <p:cNvSpPr txBox="1"/>
          <p:nvPr/>
        </p:nvSpPr>
        <p:spPr>
          <a:xfrm>
            <a:off x="6050092" y="3461476"/>
            <a:ext cx="1786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dirty="0">
                <a:solidFill>
                  <a:srgbClr val="006666"/>
                </a:solidFill>
                <a:latin typeface="Oswald" panose="02000503000000000000" pitchFamily="2" charset="0"/>
              </a:rPr>
              <a:t>خصائص المعادن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DAC163-A138-4D09-A5B8-7E9ADF17A99E}"/>
              </a:ext>
            </a:extLst>
          </p:cNvPr>
          <p:cNvSpPr txBox="1"/>
          <p:nvPr/>
        </p:nvSpPr>
        <p:spPr>
          <a:xfrm>
            <a:off x="5537730" y="5028201"/>
            <a:ext cx="120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dirty="0">
                <a:solidFill>
                  <a:srgbClr val="003399"/>
                </a:solidFill>
                <a:latin typeface="Oswald" panose="02000503000000000000" pitchFamily="2" charset="0"/>
              </a:rPr>
              <a:t>الصُّخُورِ</a:t>
            </a:r>
            <a:endParaRPr lang="ar-SY" sz="1200" dirty="0">
              <a:solidFill>
                <a:srgbClr val="003399"/>
              </a:solidFill>
              <a:latin typeface="Oswald" panose="020005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0C3B2-FDB6-4A97-8D94-D429123FD681}"/>
              </a:ext>
            </a:extLst>
          </p:cNvPr>
          <p:cNvSpPr txBox="1"/>
          <p:nvPr/>
        </p:nvSpPr>
        <p:spPr>
          <a:xfrm>
            <a:off x="3163108" y="260975"/>
            <a:ext cx="573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dirty="0">
                <a:solidFill>
                  <a:schemeClr val="bg1">
                    <a:lumMod val="50000"/>
                  </a:schemeClr>
                </a:solidFill>
                <a:latin typeface="Oswald" panose="02000503000000000000" pitchFamily="2" charset="0"/>
              </a:rPr>
              <a:t>المعادن و الصخور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 animBg="1"/>
      <p:bldP spid="15" grpId="0" animBg="1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AE000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72177" y="1813573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المعادن: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مادَّةٌ طَبِيعيَّةٌ غَيْرُ حَيَّةٍ تشكل الصخور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63DBCFF-0F76-4D4F-AC0D-0EBA672C17E3}"/>
              </a:ext>
            </a:extLst>
          </p:cNvPr>
          <p:cNvGrpSpPr/>
          <p:nvPr/>
        </p:nvGrpSpPr>
        <p:grpSpPr>
          <a:xfrm>
            <a:off x="979302" y="1739315"/>
            <a:ext cx="3702578" cy="3702578"/>
            <a:chOff x="1027021" y="1308753"/>
            <a:chExt cx="2588653" cy="2588653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1DDC95F-7C9F-49F9-9447-0021E1012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4833" y="1436778"/>
              <a:ext cx="2390722" cy="233372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2" name="Circle: Hollow 91">
              <a:extLst>
                <a:ext uri="{FF2B5EF4-FFF2-40B4-BE49-F238E27FC236}">
                  <a16:creationId xmlns:a16="http://schemas.microsoft.com/office/drawing/2014/main" id="{B2C449C8-9342-448C-84DE-5DA12C879C24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5A0C093-583F-4E22-A587-249AFDC4AFA7}"/>
              </a:ext>
            </a:extLst>
          </p:cNvPr>
          <p:cNvGrpSpPr/>
          <p:nvPr/>
        </p:nvGrpSpPr>
        <p:grpSpPr>
          <a:xfrm>
            <a:off x="2289313" y="0"/>
            <a:ext cx="1030310" cy="1971098"/>
            <a:chOff x="1844829" y="-379009"/>
            <a:chExt cx="1030310" cy="197109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80705F7-CBD6-4312-87EF-C75E4525760F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76FD845-F7CF-4692-A5D6-5CCE2425D03F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C862471A-20B2-4BA2-BC40-D62ADCC14866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0C90C7D-01F5-41B0-BB03-D592A42F931E}"/>
                </a:ext>
              </a:extLst>
            </p:cNvPr>
            <p:cNvSpPr/>
            <p:nvPr/>
          </p:nvSpPr>
          <p:spPr>
            <a:xfrm flipH="1">
              <a:off x="2337122" y="-379009"/>
              <a:ext cx="48985" cy="894193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9553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FE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587653" y="1929302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خصائص المعادن 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اللون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18E5B9-BD8E-40CF-ABCB-D332B951037A}"/>
              </a:ext>
            </a:extLst>
          </p:cNvPr>
          <p:cNvGrpSpPr/>
          <p:nvPr/>
        </p:nvGrpSpPr>
        <p:grpSpPr>
          <a:xfrm>
            <a:off x="6386042" y="3272093"/>
            <a:ext cx="5805958" cy="1654797"/>
            <a:chOff x="6386042" y="4496064"/>
            <a:chExt cx="5805958" cy="165479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BF1D4A7-FD26-4D28-95A3-C68D2672D6AD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4C01933-3CD7-4CB1-9709-AB7EBC1BA9C7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7C9798-BA06-4A7F-8BC3-68F3ED4A4D58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2</a:t>
              </a:r>
              <a:endParaRPr lang="en-US" dirty="0"/>
            </a:p>
          </p:txBody>
        </p:sp>
        <p:sp>
          <p:nvSpPr>
            <p:cNvPr id="64" name="Parallelogram 63">
              <a:extLst>
                <a:ext uri="{FF2B5EF4-FFF2-40B4-BE49-F238E27FC236}">
                  <a16:creationId xmlns:a16="http://schemas.microsoft.com/office/drawing/2014/main" id="{E3CF3B75-5798-4170-99B2-2DB8FAB62C66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76274DD-C7D0-4777-9A5A-94BA521FFE5C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03972E5-1EFC-4634-B70B-E778784E4F7A}"/>
                </a:ext>
              </a:extLst>
            </p:cNvPr>
            <p:cNvSpPr txBox="1"/>
            <p:nvPr/>
          </p:nvSpPr>
          <p:spPr>
            <a:xfrm>
              <a:off x="6386042" y="4870615"/>
              <a:ext cx="41462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القساوة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 </a:t>
              </a:r>
            </a:p>
          </p:txBody>
        </p:sp>
      </p:grpSp>
      <p:sp>
        <p:nvSpPr>
          <p:cNvPr id="67" name="Rectangle: Top Corners Rounded 66">
            <a:extLst>
              <a:ext uri="{FF2B5EF4-FFF2-40B4-BE49-F238E27FC236}">
                <a16:creationId xmlns:a16="http://schemas.microsoft.com/office/drawing/2014/main" id="{614E829A-69D9-4787-858F-A3D94BCB5B66}"/>
              </a:ext>
            </a:extLst>
          </p:cNvPr>
          <p:cNvSpPr/>
          <p:nvPr/>
        </p:nvSpPr>
        <p:spPr>
          <a:xfrm>
            <a:off x="11625438" y="3601050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429FC07-ABA6-4A1A-831B-6042B266B1FF}"/>
              </a:ext>
            </a:extLst>
          </p:cNvPr>
          <p:cNvGrpSpPr/>
          <p:nvPr/>
        </p:nvGrpSpPr>
        <p:grpSpPr>
          <a:xfrm>
            <a:off x="7170660" y="4355000"/>
            <a:ext cx="5017652" cy="1654797"/>
            <a:chOff x="7174348" y="4496064"/>
            <a:chExt cx="5017652" cy="1654797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B642DA9-E99E-4F43-BA4A-1BDE9C4DC761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8028B6E-6381-4261-8329-FFFB4FA24106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CD7CD2-439B-4172-925C-FEB7B2994437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3</a:t>
              </a:r>
              <a:endParaRPr lang="en-US" dirty="0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6F0F6C90-86A4-4718-A918-59AA04DFF300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2E9BC9A-F3E0-4412-9DAF-D0B1439E2C0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860FB62-7AF5-4984-A908-8509C19C3B16}"/>
                </a:ext>
              </a:extLst>
            </p:cNvPr>
            <p:cNvSpPr txBox="1"/>
            <p:nvPr/>
          </p:nvSpPr>
          <p:spPr>
            <a:xfrm>
              <a:off x="7174348" y="4870615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البريق</a:t>
              </a:r>
            </a:p>
          </p:txBody>
        </p:sp>
      </p:grpSp>
      <p:sp>
        <p:nvSpPr>
          <p:cNvPr id="97" name="Rectangle: Top Corners Rounded 96">
            <a:extLst>
              <a:ext uri="{FF2B5EF4-FFF2-40B4-BE49-F238E27FC236}">
                <a16:creationId xmlns:a16="http://schemas.microsoft.com/office/drawing/2014/main" id="{A6F8B4B4-AEA4-4BCD-A536-2027F04DAF06}"/>
              </a:ext>
            </a:extLst>
          </p:cNvPr>
          <p:cNvSpPr/>
          <p:nvPr/>
        </p:nvSpPr>
        <p:spPr>
          <a:xfrm>
            <a:off x="11638218" y="4680486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FE3E04A-0B45-47C7-9F2B-8C67B0E5D9BF}"/>
              </a:ext>
            </a:extLst>
          </p:cNvPr>
          <p:cNvGrpSpPr/>
          <p:nvPr/>
        </p:nvGrpSpPr>
        <p:grpSpPr>
          <a:xfrm>
            <a:off x="7173032" y="5440353"/>
            <a:ext cx="5017652" cy="1654797"/>
            <a:chOff x="7174348" y="4496064"/>
            <a:chExt cx="5017652" cy="165479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EFBBF00-24E5-466F-B73A-50B20C6D2914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6F0C01A-A81A-4538-BF5E-CA5574D17916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8F0B429-07D5-402B-9D15-738F4598152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4</a:t>
              </a:r>
            </a:p>
          </p:txBody>
        </p:sp>
        <p:sp>
          <p:nvSpPr>
            <p:cNvPr id="102" name="Parallelogram 101">
              <a:extLst>
                <a:ext uri="{FF2B5EF4-FFF2-40B4-BE49-F238E27FC236}">
                  <a16:creationId xmlns:a16="http://schemas.microsoft.com/office/drawing/2014/main" id="{3B6A3974-88F5-4F07-BBA2-CED71B2A689F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B95D07B-C7BD-4392-8A6D-B76C6BE4F955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2BF9C87-CF66-4B5C-886E-EFEA2739567A}"/>
                </a:ext>
              </a:extLst>
            </p:cNvPr>
            <p:cNvSpPr txBox="1"/>
            <p:nvPr/>
          </p:nvSpPr>
          <p:spPr>
            <a:xfrm>
              <a:off x="7174348" y="4870615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الحكاكة</a:t>
              </a:r>
            </a:p>
          </p:txBody>
        </p:sp>
      </p:grp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0A029E87-20D4-4D34-9F4E-0E5C91D4D84C}"/>
              </a:ext>
            </a:extLst>
          </p:cNvPr>
          <p:cNvSpPr/>
          <p:nvPr/>
        </p:nvSpPr>
        <p:spPr>
          <a:xfrm>
            <a:off x="11640590" y="5768876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7F897FD-615F-47C9-8EDD-63C8A7657338}"/>
              </a:ext>
            </a:extLst>
          </p:cNvPr>
          <p:cNvSpPr/>
          <p:nvPr/>
        </p:nvSpPr>
        <p:spPr>
          <a:xfrm flipH="1">
            <a:off x="361619" y="-1495663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74C8F12-4D26-4AC8-BA48-C7DD81EF9241}"/>
              </a:ext>
            </a:extLst>
          </p:cNvPr>
          <p:cNvGrpSpPr/>
          <p:nvPr/>
        </p:nvGrpSpPr>
        <p:grpSpPr>
          <a:xfrm>
            <a:off x="110648" y="1635413"/>
            <a:ext cx="2588653" cy="2588653"/>
            <a:chOff x="1027021" y="1308753"/>
            <a:chExt cx="2588653" cy="2588653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C976D861-3FDA-4CC9-A2D8-1898DF9A1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557" y="1465291"/>
              <a:ext cx="2289579" cy="226794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4" name="Circle: Hollow 153">
              <a:extLst>
                <a:ext uri="{FF2B5EF4-FFF2-40B4-BE49-F238E27FC236}">
                  <a16:creationId xmlns:a16="http://schemas.microsoft.com/office/drawing/2014/main" id="{62D256B2-F092-4BAB-9657-C714EF3562A7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C0DDCBE-8ECF-499B-A0F0-9A8624A7EB02}"/>
              </a:ext>
            </a:extLst>
          </p:cNvPr>
          <p:cNvGrpSpPr/>
          <p:nvPr/>
        </p:nvGrpSpPr>
        <p:grpSpPr>
          <a:xfrm>
            <a:off x="912683" y="-2075658"/>
            <a:ext cx="1030310" cy="3904256"/>
            <a:chOff x="1844829" y="-2312167"/>
            <a:chExt cx="1030310" cy="3904256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A2A1FA2F-FF3A-4FD1-8AF1-5672C17572D0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D689685F-67BD-4FC4-9E8B-DF6DEC717BA5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98F62B6C-CBB4-41CA-A67B-04D20035C81C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07C11F5-163D-4267-BF41-9D133F157BDD}"/>
                </a:ext>
              </a:extLst>
            </p:cNvPr>
            <p:cNvSpPr/>
            <p:nvPr/>
          </p:nvSpPr>
          <p:spPr>
            <a:xfrm flipH="1">
              <a:off x="2337121" y="-2312167"/>
              <a:ext cx="45719" cy="2827351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1F0F462-E0F6-4D5B-8352-BD884D8E6FB2}"/>
              </a:ext>
            </a:extLst>
          </p:cNvPr>
          <p:cNvGrpSpPr/>
          <p:nvPr/>
        </p:nvGrpSpPr>
        <p:grpSpPr>
          <a:xfrm>
            <a:off x="1643394" y="4147325"/>
            <a:ext cx="2588653" cy="2588653"/>
            <a:chOff x="1027021" y="1308753"/>
            <a:chExt cx="2588653" cy="2588653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D64BE102-C1D8-4C73-9354-DCC6C1181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558" y="1451903"/>
              <a:ext cx="2289578" cy="229695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2" name="Circle: Hollow 161">
              <a:extLst>
                <a:ext uri="{FF2B5EF4-FFF2-40B4-BE49-F238E27FC236}">
                  <a16:creationId xmlns:a16="http://schemas.microsoft.com/office/drawing/2014/main" id="{6E39B335-0D30-416F-81E7-3B5B5312B54F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EF4BC24-B79F-405B-A579-4B10DEC0D066}"/>
              </a:ext>
            </a:extLst>
          </p:cNvPr>
          <p:cNvGrpSpPr/>
          <p:nvPr/>
        </p:nvGrpSpPr>
        <p:grpSpPr>
          <a:xfrm>
            <a:off x="2414694" y="-321103"/>
            <a:ext cx="1030310" cy="4622850"/>
            <a:chOff x="1844829" y="-3030761"/>
            <a:chExt cx="1030310" cy="4622850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A614727-A328-4B17-9D80-E815ECCF0423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44B8A4C-6DAB-4320-B70D-3681B5B2C434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FE53276-2A5A-4383-A6E5-625A8DAF3E4B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59410BA-8B36-4E74-ABAB-C6AD81F7340D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56D5B71-8410-4139-B965-0C424EE0B342}"/>
              </a:ext>
            </a:extLst>
          </p:cNvPr>
          <p:cNvGrpSpPr/>
          <p:nvPr/>
        </p:nvGrpSpPr>
        <p:grpSpPr>
          <a:xfrm>
            <a:off x="3137991" y="917966"/>
            <a:ext cx="2588653" cy="2588653"/>
            <a:chOff x="1027021" y="1308753"/>
            <a:chExt cx="2588653" cy="2588653"/>
          </a:xfrm>
        </p:grpSpPr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51C182FA-FF97-4914-BDE4-A0991BE77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3213" y="1486920"/>
              <a:ext cx="2289578" cy="22521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5" name="Circle: Hollow 174">
              <a:extLst>
                <a:ext uri="{FF2B5EF4-FFF2-40B4-BE49-F238E27FC236}">
                  <a16:creationId xmlns:a16="http://schemas.microsoft.com/office/drawing/2014/main" id="{8A54D0A1-5420-4A26-BBB3-B18AB25C9671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C1CFBD4-D7D5-4BCE-AEF5-C486CA32532B}"/>
              </a:ext>
            </a:extLst>
          </p:cNvPr>
          <p:cNvGrpSpPr/>
          <p:nvPr/>
        </p:nvGrpSpPr>
        <p:grpSpPr>
          <a:xfrm>
            <a:off x="3926792" y="-3546372"/>
            <a:ext cx="1030310" cy="4622850"/>
            <a:chOff x="1844829" y="-3030761"/>
            <a:chExt cx="1030310" cy="462285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C2FB2571-15D3-4A23-9962-47EA8CF59A06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03FBFF1-9B77-4348-BAA5-E51B0C2900DA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653D26F-18FB-4588-AF8F-E6490EEE5F16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2EFE324-E931-4B73-B13C-A5700135CA87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ACE5152-8EBB-415C-BC22-A45DB019814A}"/>
              </a:ext>
            </a:extLst>
          </p:cNvPr>
          <p:cNvGrpSpPr/>
          <p:nvPr/>
        </p:nvGrpSpPr>
        <p:grpSpPr>
          <a:xfrm>
            <a:off x="4644480" y="3108815"/>
            <a:ext cx="2588653" cy="2588653"/>
            <a:chOff x="1027021" y="1308753"/>
            <a:chExt cx="2588653" cy="2588653"/>
          </a:xfrm>
        </p:grpSpPr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E4C17792-922B-4596-99FB-ACF7484E7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3" t="20959" r="17748" b="28388"/>
            <a:stretch/>
          </p:blipFill>
          <p:spPr>
            <a:xfrm>
              <a:off x="1228447" y="1482598"/>
              <a:ext cx="2209232" cy="22521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84" name="Circle: Hollow 183">
              <a:extLst>
                <a:ext uri="{FF2B5EF4-FFF2-40B4-BE49-F238E27FC236}">
                  <a16:creationId xmlns:a16="http://schemas.microsoft.com/office/drawing/2014/main" id="{1B996EB5-922E-4A55-9340-E0104B6E4DB2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FD37722-5BDF-4326-8F4C-0C9CC91EB2D8}"/>
              </a:ext>
            </a:extLst>
          </p:cNvPr>
          <p:cNvGrpSpPr/>
          <p:nvPr/>
        </p:nvGrpSpPr>
        <p:grpSpPr>
          <a:xfrm>
            <a:off x="5463006" y="-1350757"/>
            <a:ext cx="1030310" cy="4622850"/>
            <a:chOff x="1844829" y="-3030761"/>
            <a:chExt cx="1030310" cy="4622850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B962B380-0A83-4287-9F78-5F22658FB03E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EC89431F-9C66-476F-ACA9-74681C289DFE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03B45408-7289-4C12-BA7E-7B8047445B94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831E99C-B194-4C5F-8C55-17E50A6928EF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791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981688E-83FE-4B8D-8E41-AB9399BCA313}"/>
              </a:ext>
            </a:extLst>
          </p:cNvPr>
          <p:cNvGrpSpPr/>
          <p:nvPr/>
        </p:nvGrpSpPr>
        <p:grpSpPr>
          <a:xfrm>
            <a:off x="562331" y="4450978"/>
            <a:ext cx="2233786" cy="2233786"/>
            <a:chOff x="1027021" y="1308753"/>
            <a:chExt cx="2588653" cy="2588653"/>
          </a:xfrm>
        </p:grpSpPr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67D9A25A-91A0-45D4-B466-16863C0D0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1573" y="1412286"/>
              <a:ext cx="2385182" cy="242448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2" name="Circle: Hollow 201">
              <a:extLst>
                <a:ext uri="{FF2B5EF4-FFF2-40B4-BE49-F238E27FC236}">
                  <a16:creationId xmlns:a16="http://schemas.microsoft.com/office/drawing/2014/main" id="{C6F11534-8867-4FFD-9797-DF18459959A6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39864E7-8749-45CC-8FB6-63798A95C6A3}"/>
              </a:ext>
            </a:extLst>
          </p:cNvPr>
          <p:cNvGrpSpPr/>
          <p:nvPr/>
        </p:nvGrpSpPr>
        <p:grpSpPr>
          <a:xfrm>
            <a:off x="1206344" y="1"/>
            <a:ext cx="1030310" cy="4644162"/>
            <a:chOff x="1844829" y="-3052073"/>
            <a:chExt cx="1030310" cy="4644162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BDE1F10F-CA2A-4DD8-9434-783AA294F66C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325C894-2928-4A46-BF9E-C34B835A5C3A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ECB653D-CDD3-4E29-9A63-2D60A3652635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15690399-9A2B-494F-AB8B-D49CA98EC36B}"/>
                </a:ext>
              </a:extLst>
            </p:cNvPr>
            <p:cNvSpPr/>
            <p:nvPr/>
          </p:nvSpPr>
          <p:spPr>
            <a:xfrm flipH="1">
              <a:off x="2337120" y="-3052073"/>
              <a:ext cx="57683" cy="3567258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FE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587653" y="1929302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اللون 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7F897FD-615F-47C9-8EDD-63C8A7657338}"/>
              </a:ext>
            </a:extLst>
          </p:cNvPr>
          <p:cNvSpPr/>
          <p:nvPr/>
        </p:nvSpPr>
        <p:spPr>
          <a:xfrm flipH="1">
            <a:off x="361619" y="-1495663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74C8F12-4D26-4AC8-BA48-C7DD81EF9241}"/>
              </a:ext>
            </a:extLst>
          </p:cNvPr>
          <p:cNvGrpSpPr/>
          <p:nvPr/>
        </p:nvGrpSpPr>
        <p:grpSpPr>
          <a:xfrm>
            <a:off x="268670" y="1635413"/>
            <a:ext cx="2233786" cy="2233786"/>
            <a:chOff x="1027021" y="1308753"/>
            <a:chExt cx="2588653" cy="2588653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C976D861-3FDA-4CC9-A2D8-1898DF9A1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4736" y="1433060"/>
              <a:ext cx="2359227" cy="233977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4" name="Circle: Hollow 153">
              <a:extLst>
                <a:ext uri="{FF2B5EF4-FFF2-40B4-BE49-F238E27FC236}">
                  <a16:creationId xmlns:a16="http://schemas.microsoft.com/office/drawing/2014/main" id="{62D256B2-F092-4BAB-9657-C714EF3562A7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C0DDCBE-8ECF-499B-A0F0-9A8624A7EB02}"/>
              </a:ext>
            </a:extLst>
          </p:cNvPr>
          <p:cNvGrpSpPr/>
          <p:nvPr/>
        </p:nvGrpSpPr>
        <p:grpSpPr>
          <a:xfrm>
            <a:off x="912683" y="-2075658"/>
            <a:ext cx="1030310" cy="3904256"/>
            <a:chOff x="1844829" y="-2312167"/>
            <a:chExt cx="1030310" cy="3904256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A2A1FA2F-FF3A-4FD1-8AF1-5672C17572D0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D689685F-67BD-4FC4-9E8B-DF6DEC717BA5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98F62B6C-CBB4-41CA-A67B-04D20035C81C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07C11F5-163D-4267-BF41-9D133F157BDD}"/>
                </a:ext>
              </a:extLst>
            </p:cNvPr>
            <p:cNvSpPr/>
            <p:nvPr/>
          </p:nvSpPr>
          <p:spPr>
            <a:xfrm flipH="1">
              <a:off x="2337121" y="-2312167"/>
              <a:ext cx="45719" cy="2827351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335C2C-496D-4478-BC88-99AB7FF7A42A}"/>
              </a:ext>
            </a:extLst>
          </p:cNvPr>
          <p:cNvGrpSpPr/>
          <p:nvPr/>
        </p:nvGrpSpPr>
        <p:grpSpPr>
          <a:xfrm>
            <a:off x="7182097" y="2904124"/>
            <a:ext cx="5051058" cy="1698812"/>
            <a:chOff x="1391942" y="1620885"/>
            <a:chExt cx="5051058" cy="169881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DFCAFF8-E974-4A2D-A8AF-1A083A9E72D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9A46EBE-3445-4D9D-85B7-5D9F0243924C}"/>
                </a:ext>
              </a:extLst>
            </p:cNvPr>
            <p:cNvSpPr/>
            <p:nvPr/>
          </p:nvSpPr>
          <p:spPr>
            <a:xfrm rot="21131528">
              <a:off x="1391942" y="1620885"/>
              <a:ext cx="3313317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4D37FF4-2491-4300-90C0-24F84104CAFE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Parallelogram 90">
              <a:extLst>
                <a:ext uri="{FF2B5EF4-FFF2-40B4-BE49-F238E27FC236}">
                  <a16:creationId xmlns:a16="http://schemas.microsoft.com/office/drawing/2014/main" id="{AF7AD9CE-B132-45A2-B7C1-A8BE7CA4DFB0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E002E1E-6424-4B93-AE44-6AC1E6D797B1}"/>
                </a:ext>
              </a:extLst>
            </p:cNvPr>
            <p:cNvSpPr/>
            <p:nvPr/>
          </p:nvSpPr>
          <p:spPr>
            <a:xfrm flipH="1">
              <a:off x="1444360" y="1664899"/>
              <a:ext cx="3322471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C63FBEF-1977-491C-BF63-AF63634EFFC0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740F4BF-6A6A-472C-950C-8AD70A4AE83C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الفلوريت</a:t>
              </a:r>
            </a:p>
          </p:txBody>
        </p:sp>
      </p:grpSp>
      <p:sp>
        <p:nvSpPr>
          <p:cNvPr id="95" name="Rectangle: Top Corners Rounded 94">
            <a:extLst>
              <a:ext uri="{FF2B5EF4-FFF2-40B4-BE49-F238E27FC236}">
                <a16:creationId xmlns:a16="http://schemas.microsoft.com/office/drawing/2014/main" id="{90766936-4E7F-423F-AC80-8F1864BD168D}"/>
              </a:ext>
            </a:extLst>
          </p:cNvPr>
          <p:cNvSpPr/>
          <p:nvPr/>
        </p:nvSpPr>
        <p:spPr>
          <a:xfrm>
            <a:off x="11671643" y="3147857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DDF200E-4975-4483-8239-5FED88FFA98A}"/>
              </a:ext>
            </a:extLst>
          </p:cNvPr>
          <p:cNvGrpSpPr/>
          <p:nvPr/>
        </p:nvGrpSpPr>
        <p:grpSpPr>
          <a:xfrm>
            <a:off x="7241337" y="3621424"/>
            <a:ext cx="4991818" cy="1702854"/>
            <a:chOff x="1451182" y="1616843"/>
            <a:chExt cx="4991818" cy="170285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02A1783-9F6F-446C-825A-7C609F417682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A3D0AED-3E6B-4896-90EB-2D25719405AC}"/>
                </a:ext>
              </a:extLst>
            </p:cNvPr>
            <p:cNvSpPr/>
            <p:nvPr/>
          </p:nvSpPr>
          <p:spPr>
            <a:xfrm rot="21131528">
              <a:off x="1451182" y="1616843"/>
              <a:ext cx="325380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1F23475-CAE9-43AC-9AD0-E9F1E0796549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Parallelogram 109">
              <a:extLst>
                <a:ext uri="{FF2B5EF4-FFF2-40B4-BE49-F238E27FC236}">
                  <a16:creationId xmlns:a16="http://schemas.microsoft.com/office/drawing/2014/main" id="{0A1190CF-E812-4422-8FE3-1EA8AD9D9F5F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4DDE31-6805-4A38-BE18-A06D2FEED559}"/>
                </a:ext>
              </a:extLst>
            </p:cNvPr>
            <p:cNvSpPr/>
            <p:nvPr/>
          </p:nvSpPr>
          <p:spPr>
            <a:xfrm flipH="1">
              <a:off x="1468765" y="1664899"/>
              <a:ext cx="3298066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19419FF-A4AC-4E6C-A87C-38D69D7F7150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E43305F-54A5-4CDC-8963-68D80B8949C9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التوباز</a:t>
              </a:r>
            </a:p>
          </p:txBody>
        </p:sp>
      </p:grpSp>
      <p:sp>
        <p:nvSpPr>
          <p:cNvPr id="114" name="Rectangle: Top Corners Rounded 113">
            <a:extLst>
              <a:ext uri="{FF2B5EF4-FFF2-40B4-BE49-F238E27FC236}">
                <a16:creationId xmlns:a16="http://schemas.microsoft.com/office/drawing/2014/main" id="{99D977A9-B8BC-4BCA-9277-FED450D212FA}"/>
              </a:ext>
            </a:extLst>
          </p:cNvPr>
          <p:cNvSpPr/>
          <p:nvPr/>
        </p:nvSpPr>
        <p:spPr>
          <a:xfrm>
            <a:off x="11671643" y="3869199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45A38BB-CBA2-40D4-A4C9-D6E8542A2506}"/>
              </a:ext>
            </a:extLst>
          </p:cNvPr>
          <p:cNvGrpSpPr/>
          <p:nvPr/>
        </p:nvGrpSpPr>
        <p:grpSpPr>
          <a:xfrm>
            <a:off x="7255093" y="4341827"/>
            <a:ext cx="4978062" cy="802243"/>
            <a:chOff x="1464938" y="1615904"/>
            <a:chExt cx="4978062" cy="802243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18CE682-EBB5-472B-8F33-75A114E811E2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5AC5029-134B-401D-A1EC-E03FA61CCE52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Parallelogram 117">
              <a:extLst>
                <a:ext uri="{FF2B5EF4-FFF2-40B4-BE49-F238E27FC236}">
                  <a16:creationId xmlns:a16="http://schemas.microsoft.com/office/drawing/2014/main" id="{7C4BA84B-DA44-4772-9EF5-ACC46AF10BD2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A704D77-9075-4BA6-ADB1-5750B59A507D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7CB2480-2D2C-4001-8F15-DC03D22CF343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FA48ABD-8F36-4AD0-9CF6-D5C1DDBD9B74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التلك</a:t>
              </a:r>
              <a:endParaRPr lang="ar-SY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22" name="Rectangle: Top Corners Rounded 121">
            <a:extLst>
              <a:ext uri="{FF2B5EF4-FFF2-40B4-BE49-F238E27FC236}">
                <a16:creationId xmlns:a16="http://schemas.microsoft.com/office/drawing/2014/main" id="{E118C9C4-57C7-45A3-BF78-9906E80ECCA8}"/>
              </a:ext>
            </a:extLst>
          </p:cNvPr>
          <p:cNvSpPr/>
          <p:nvPr/>
        </p:nvSpPr>
        <p:spPr>
          <a:xfrm>
            <a:off x="11671643" y="459054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F47DC8B-1509-42F0-8E8D-54A05E4A9C86}"/>
              </a:ext>
            </a:extLst>
          </p:cNvPr>
          <p:cNvGrpSpPr/>
          <p:nvPr/>
        </p:nvGrpSpPr>
        <p:grpSpPr>
          <a:xfrm>
            <a:off x="7234515" y="5043127"/>
            <a:ext cx="4978062" cy="802243"/>
            <a:chOff x="1464938" y="1615904"/>
            <a:chExt cx="4978062" cy="802243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40A6B3B-01F7-4395-BEB7-58E31CCFE717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C5F9390-2722-4C85-BD54-BA16A214692F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Parallelogram 125">
              <a:extLst>
                <a:ext uri="{FF2B5EF4-FFF2-40B4-BE49-F238E27FC236}">
                  <a16:creationId xmlns:a16="http://schemas.microsoft.com/office/drawing/2014/main" id="{F719EAD1-8A12-4E4B-980D-1EB48C39B502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736D851-3D03-409A-96F3-1C519A55E8EC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C9E2502-3AB5-44E3-8B7A-5EAAC44BD4D2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409949E-FE52-48CB-BC95-888AD7FF02A4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الفضة</a:t>
              </a:r>
              <a:endParaRPr lang="ar-SY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31" name="Rectangle: Top Corners Rounded 130">
            <a:extLst>
              <a:ext uri="{FF2B5EF4-FFF2-40B4-BE49-F238E27FC236}">
                <a16:creationId xmlns:a16="http://schemas.microsoft.com/office/drawing/2014/main" id="{BD15A322-63B8-4CA6-A1CC-BCBBA9704719}"/>
              </a:ext>
            </a:extLst>
          </p:cNvPr>
          <p:cNvSpPr/>
          <p:nvPr/>
        </p:nvSpPr>
        <p:spPr>
          <a:xfrm>
            <a:off x="11651065" y="529184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B6C936B-B458-4226-A8FA-8F606D5A4486}"/>
              </a:ext>
            </a:extLst>
          </p:cNvPr>
          <p:cNvGrpSpPr/>
          <p:nvPr/>
        </p:nvGrpSpPr>
        <p:grpSpPr>
          <a:xfrm>
            <a:off x="7213937" y="5744427"/>
            <a:ext cx="4978062" cy="802243"/>
            <a:chOff x="1464938" y="1615904"/>
            <a:chExt cx="4978062" cy="802243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45547D0-D4CD-47FE-B6E5-986C71DE650C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77A8CD3-2566-4A11-92D7-4E509F89C589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Parallelogram 134">
              <a:extLst>
                <a:ext uri="{FF2B5EF4-FFF2-40B4-BE49-F238E27FC236}">
                  <a16:creationId xmlns:a16="http://schemas.microsoft.com/office/drawing/2014/main" id="{23A5A5D1-2540-46F2-86A2-C457D0D9A4B1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F2EBCE7-15F1-45BF-A6A2-3C19BBA1FCB5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E7E4F8D-C9C6-4B73-A206-376E0ABE618C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DE12126-D7C7-419A-A300-06687CD3DA8B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الذهب</a:t>
              </a:r>
              <a:endParaRPr lang="ar-SY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39" name="Rectangle: Top Corners Rounded 138">
            <a:extLst>
              <a:ext uri="{FF2B5EF4-FFF2-40B4-BE49-F238E27FC236}">
                <a16:creationId xmlns:a16="http://schemas.microsoft.com/office/drawing/2014/main" id="{C4618606-AE5D-4174-B41C-9480D842968D}"/>
              </a:ext>
            </a:extLst>
          </p:cNvPr>
          <p:cNvSpPr/>
          <p:nvPr/>
        </p:nvSpPr>
        <p:spPr>
          <a:xfrm>
            <a:off x="11630487" y="599314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EAD5820-F153-4582-8926-975FE2A6AA9B}"/>
              </a:ext>
            </a:extLst>
          </p:cNvPr>
          <p:cNvGrpSpPr/>
          <p:nvPr/>
        </p:nvGrpSpPr>
        <p:grpSpPr>
          <a:xfrm>
            <a:off x="7107497" y="1667722"/>
            <a:ext cx="5083298" cy="1654797"/>
            <a:chOff x="1359704" y="1664900"/>
            <a:chExt cx="5083298" cy="165479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BFAC180-8846-41A8-9565-D715FBA9F0AE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C5CF2DD-BD5C-436A-8511-C590875DA5E4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725DE99-EDFE-427F-98FD-11894605EEA8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>
              <a:extLst>
                <a:ext uri="{FF2B5EF4-FFF2-40B4-BE49-F238E27FC236}">
                  <a16:creationId xmlns:a16="http://schemas.microsoft.com/office/drawing/2014/main" id="{DE3F99D7-D5D0-4CE5-9292-FFDA3F800FC3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8304D8C-1542-42D3-B076-EEECDE7B3E20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1FBE938-EAA1-44FD-BD4E-6E0D69C2949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D16C4BC-51D9-4E63-B02C-BAB29148F047}"/>
                </a:ext>
              </a:extLst>
            </p:cNvPr>
            <p:cNvSpPr txBox="1"/>
            <p:nvPr/>
          </p:nvSpPr>
          <p:spPr>
            <a:xfrm>
              <a:off x="1359704" y="1697254"/>
              <a:ext cx="34308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يمكن تمييز المعادن بعضها عن بعض باستخدام اللون فقط 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قد تتشابه بعض المعادن في اللون </a:t>
              </a:r>
            </a:p>
          </p:txBody>
        </p:sp>
      </p:grpSp>
      <p:sp>
        <p:nvSpPr>
          <p:cNvPr id="191" name="Rectangle: Top Corners Rounded 190">
            <a:extLst>
              <a:ext uri="{FF2B5EF4-FFF2-40B4-BE49-F238E27FC236}">
                <a16:creationId xmlns:a16="http://schemas.microsoft.com/office/drawing/2014/main" id="{F9BC376F-FA90-40D4-A1CF-FCFD6582FE14}"/>
              </a:ext>
            </a:extLst>
          </p:cNvPr>
          <p:cNvSpPr/>
          <p:nvPr/>
        </p:nvSpPr>
        <p:spPr>
          <a:xfrm>
            <a:off x="11633343" y="198463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0A174E2-3208-44B8-BD80-F5450E80266C}"/>
              </a:ext>
            </a:extLst>
          </p:cNvPr>
          <p:cNvGrpSpPr/>
          <p:nvPr/>
        </p:nvGrpSpPr>
        <p:grpSpPr>
          <a:xfrm>
            <a:off x="2309278" y="2715739"/>
            <a:ext cx="2233786" cy="2233786"/>
            <a:chOff x="1027021" y="1308753"/>
            <a:chExt cx="2588653" cy="2588653"/>
          </a:xfrm>
        </p:grpSpPr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E392678D-F083-40C7-AAA2-2E4432A69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3" r="17077"/>
            <a:stretch/>
          </p:blipFill>
          <p:spPr>
            <a:xfrm>
              <a:off x="1119274" y="1425561"/>
              <a:ext cx="2390432" cy="241777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4" name="Circle: Hollow 193">
              <a:extLst>
                <a:ext uri="{FF2B5EF4-FFF2-40B4-BE49-F238E27FC236}">
                  <a16:creationId xmlns:a16="http://schemas.microsoft.com/office/drawing/2014/main" id="{8836C8BB-D988-418C-AB32-86165B7DA4B0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12B21E9-12BB-4F38-B65B-94223B7DB161}"/>
              </a:ext>
            </a:extLst>
          </p:cNvPr>
          <p:cNvGrpSpPr/>
          <p:nvPr/>
        </p:nvGrpSpPr>
        <p:grpSpPr>
          <a:xfrm>
            <a:off x="2953291" y="-995332"/>
            <a:ext cx="1030310" cy="3904256"/>
            <a:chOff x="1844829" y="-2312167"/>
            <a:chExt cx="1030310" cy="3904256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AFBF3A54-CF6A-4F94-91E0-D47FC08DB06E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56895AF2-90F0-416B-9F5D-29AD074204D4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EFF93FB-D7D9-47CE-B3AF-A6B44DE5697D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838943C2-B085-4550-B49F-009924632E3C}"/>
                </a:ext>
              </a:extLst>
            </p:cNvPr>
            <p:cNvSpPr/>
            <p:nvPr/>
          </p:nvSpPr>
          <p:spPr>
            <a:xfrm flipH="1">
              <a:off x="2337121" y="-2312167"/>
              <a:ext cx="45719" cy="2827351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372C75C-41AC-43CA-A5A3-F6C22E5B282B}"/>
              </a:ext>
            </a:extLst>
          </p:cNvPr>
          <p:cNvGrpSpPr/>
          <p:nvPr/>
        </p:nvGrpSpPr>
        <p:grpSpPr>
          <a:xfrm>
            <a:off x="3937657" y="4540318"/>
            <a:ext cx="2233786" cy="2233786"/>
            <a:chOff x="1027021" y="1308753"/>
            <a:chExt cx="2588653" cy="2588653"/>
          </a:xfrm>
        </p:grpSpPr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75E4880C-8740-4C93-BD57-C27CE4EBF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2831" y="1412286"/>
              <a:ext cx="2388799" cy="238158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0" name="Circle: Hollow 209">
              <a:extLst>
                <a:ext uri="{FF2B5EF4-FFF2-40B4-BE49-F238E27FC236}">
                  <a16:creationId xmlns:a16="http://schemas.microsoft.com/office/drawing/2014/main" id="{BD11310A-9099-4832-A7A1-EDA4E06D91BE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0E78B8F-C6D9-40A4-8292-8C39C4B2631D}"/>
              </a:ext>
            </a:extLst>
          </p:cNvPr>
          <p:cNvGrpSpPr/>
          <p:nvPr/>
        </p:nvGrpSpPr>
        <p:grpSpPr>
          <a:xfrm>
            <a:off x="4581670" y="1"/>
            <a:ext cx="1030310" cy="4733502"/>
            <a:chOff x="1844829" y="-3141413"/>
            <a:chExt cx="1030310" cy="4733502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9E41797-1DD5-4734-B4E5-5F06CB4D39B7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C11D0B2-9E44-4400-ACC2-C0F1E7BD9567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63A38322-37C9-4A50-818F-0B023543903A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3C78427-FC81-4A65-8D5E-4DBFB6C5AD10}"/>
                </a:ext>
              </a:extLst>
            </p:cNvPr>
            <p:cNvSpPr/>
            <p:nvPr/>
          </p:nvSpPr>
          <p:spPr>
            <a:xfrm flipH="1">
              <a:off x="2337120" y="-3141413"/>
              <a:ext cx="45719" cy="3656598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D4AE3277-8796-4BEB-AC71-76667EC52818}"/>
              </a:ext>
            </a:extLst>
          </p:cNvPr>
          <p:cNvGrpSpPr/>
          <p:nvPr/>
        </p:nvGrpSpPr>
        <p:grpSpPr>
          <a:xfrm>
            <a:off x="4480497" y="989082"/>
            <a:ext cx="2233786" cy="2233786"/>
            <a:chOff x="1027021" y="1308753"/>
            <a:chExt cx="2588653" cy="2588653"/>
          </a:xfrm>
        </p:grpSpPr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CF287A90-CA32-45EE-8633-AAE7B1DA8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0093" y="1412286"/>
              <a:ext cx="2359549" cy="237272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8" name="Circle: Hollow 217">
              <a:extLst>
                <a:ext uri="{FF2B5EF4-FFF2-40B4-BE49-F238E27FC236}">
                  <a16:creationId xmlns:a16="http://schemas.microsoft.com/office/drawing/2014/main" id="{3C94E414-5C36-463F-98C5-5587242529D3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3BB9CC20-28E0-493E-AE9E-0F7C14BE9746}"/>
              </a:ext>
            </a:extLst>
          </p:cNvPr>
          <p:cNvGrpSpPr/>
          <p:nvPr/>
        </p:nvGrpSpPr>
        <p:grpSpPr>
          <a:xfrm>
            <a:off x="5124510" y="-2721989"/>
            <a:ext cx="1030310" cy="3904256"/>
            <a:chOff x="1844829" y="-2312167"/>
            <a:chExt cx="1030310" cy="3904256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A3658495-3968-4AD9-9628-4B8590C5A3E5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EF812196-677C-4591-A232-5B65835A3CF4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A3B3E6C8-C548-4CBA-808E-F9D005DF7E4E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7F8357C-C5EF-4D1A-B20B-BBABDDBCFAB0}"/>
                </a:ext>
              </a:extLst>
            </p:cNvPr>
            <p:cNvSpPr/>
            <p:nvPr/>
          </p:nvSpPr>
          <p:spPr>
            <a:xfrm flipH="1">
              <a:off x="2337121" y="-2312167"/>
              <a:ext cx="45719" cy="2827351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4407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5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FE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587653" y="1929302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القساوة 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7F897FD-615F-47C9-8EDD-63C8A7657338}"/>
              </a:ext>
            </a:extLst>
          </p:cNvPr>
          <p:cNvSpPr/>
          <p:nvPr/>
        </p:nvSpPr>
        <p:spPr>
          <a:xfrm flipH="1">
            <a:off x="361619" y="-1495663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EAD5820-F153-4582-8926-975FE2A6AA9B}"/>
              </a:ext>
            </a:extLst>
          </p:cNvPr>
          <p:cNvGrpSpPr/>
          <p:nvPr/>
        </p:nvGrpSpPr>
        <p:grpSpPr>
          <a:xfrm>
            <a:off x="6831239" y="1667722"/>
            <a:ext cx="5359556" cy="1659985"/>
            <a:chOff x="1083446" y="1664900"/>
            <a:chExt cx="5359556" cy="1659985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BFAC180-8846-41A8-9565-D715FBA9F0AE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C5CF2DD-BD5C-436A-8511-C590875DA5E4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725DE99-EDFE-427F-98FD-11894605EEA8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>
              <a:extLst>
                <a:ext uri="{FF2B5EF4-FFF2-40B4-BE49-F238E27FC236}">
                  <a16:creationId xmlns:a16="http://schemas.microsoft.com/office/drawing/2014/main" id="{DE3F99D7-D5D0-4CE5-9292-FFDA3F800FC3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8304D8C-1542-42D3-B076-EEECDE7B3E20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1FBE938-EAA1-44FD-BD4E-6E0D69C2949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D16C4BC-51D9-4E63-B02C-BAB29148F047}"/>
                </a:ext>
              </a:extLst>
            </p:cNvPr>
            <p:cNvSpPr txBox="1"/>
            <p:nvPr/>
          </p:nvSpPr>
          <p:spPr>
            <a:xfrm>
              <a:off x="1083446" y="2001446"/>
              <a:ext cx="37445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 قابلية أن يخدش المعدن معدنا آخر 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 مقياس القساوة يستخدم لقياس القساوة 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  </a:t>
              </a:r>
            </a:p>
            <a:p>
              <a:pPr algn="r"/>
              <a:endParaRPr lang="ar-SY" sz="20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91" name="Rectangle: Top Corners Rounded 190">
            <a:extLst>
              <a:ext uri="{FF2B5EF4-FFF2-40B4-BE49-F238E27FC236}">
                <a16:creationId xmlns:a16="http://schemas.microsoft.com/office/drawing/2014/main" id="{F9BC376F-FA90-40D4-A1CF-FCFD6582FE14}"/>
              </a:ext>
            </a:extLst>
          </p:cNvPr>
          <p:cNvSpPr/>
          <p:nvPr/>
        </p:nvSpPr>
        <p:spPr>
          <a:xfrm>
            <a:off x="11633343" y="198463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رابط كسهم مستقيم 6">
            <a:extLst>
              <a:ext uri="{FF2B5EF4-FFF2-40B4-BE49-F238E27FC236}">
                <a16:creationId xmlns:a16="http://schemas.microsoft.com/office/drawing/2014/main" id="{4DC691C6-977F-48C9-82C2-277419DEF43E}"/>
              </a:ext>
            </a:extLst>
          </p:cNvPr>
          <p:cNvCxnSpPr>
            <a:cxnSpLocks/>
          </p:cNvCxnSpPr>
          <p:nvPr/>
        </p:nvCxnSpPr>
        <p:spPr>
          <a:xfrm flipV="1">
            <a:off x="846865" y="751651"/>
            <a:ext cx="0" cy="5611743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8" name="مربع نص 8">
            <a:extLst>
              <a:ext uri="{FF2B5EF4-FFF2-40B4-BE49-F238E27FC236}">
                <a16:creationId xmlns:a16="http://schemas.microsoft.com/office/drawing/2014/main" id="{E3E28636-33C3-4FA0-86C6-ACD7E6F44AAE}"/>
              </a:ext>
            </a:extLst>
          </p:cNvPr>
          <p:cNvSpPr txBox="1"/>
          <p:nvPr/>
        </p:nvSpPr>
        <p:spPr>
          <a:xfrm>
            <a:off x="1" y="199817"/>
            <a:ext cx="16971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/>
              <a:t>الأكثر ليونة</a:t>
            </a:r>
            <a:endParaRPr lang="ar-SA" sz="2800" b="1" dirty="0"/>
          </a:p>
        </p:txBody>
      </p:sp>
      <p:sp>
        <p:nvSpPr>
          <p:cNvPr id="150" name="مربع نص 9">
            <a:extLst>
              <a:ext uri="{FF2B5EF4-FFF2-40B4-BE49-F238E27FC236}">
                <a16:creationId xmlns:a16="http://schemas.microsoft.com/office/drawing/2014/main" id="{E154440F-AC77-4E5C-AC97-30703F14240A}"/>
              </a:ext>
            </a:extLst>
          </p:cNvPr>
          <p:cNvSpPr txBox="1"/>
          <p:nvPr/>
        </p:nvSpPr>
        <p:spPr>
          <a:xfrm>
            <a:off x="0" y="6334780"/>
            <a:ext cx="16971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الأقسى</a:t>
            </a:r>
          </a:p>
        </p:txBody>
      </p:sp>
      <p:pic>
        <p:nvPicPr>
          <p:cNvPr id="160" name="صورة 15">
            <a:extLst>
              <a:ext uri="{FF2B5EF4-FFF2-40B4-BE49-F238E27FC236}">
                <a16:creationId xmlns:a16="http://schemas.microsoft.com/office/drawing/2014/main" id="{56E9F72E-FBE2-487F-895C-3E7D5183FE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t="9084" r="56521" b="1941"/>
          <a:stretch/>
        </p:blipFill>
        <p:spPr>
          <a:xfrm>
            <a:off x="2128378" y="0"/>
            <a:ext cx="1480819" cy="6858001"/>
          </a:xfrm>
          <a:prstGeom prst="rect">
            <a:avLst/>
          </a:prstGeom>
        </p:spPr>
      </p:pic>
      <p:sp>
        <p:nvSpPr>
          <p:cNvPr id="161" name="مربع نص 17">
            <a:extLst>
              <a:ext uri="{FF2B5EF4-FFF2-40B4-BE49-F238E27FC236}">
                <a16:creationId xmlns:a16="http://schemas.microsoft.com/office/drawing/2014/main" id="{8471D2FE-6768-4FBA-A83A-EF00A3640EAF}"/>
              </a:ext>
            </a:extLst>
          </p:cNvPr>
          <p:cNvSpPr txBox="1"/>
          <p:nvPr/>
        </p:nvSpPr>
        <p:spPr>
          <a:xfrm>
            <a:off x="3806814" y="138261"/>
            <a:ext cx="15723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تلك </a:t>
            </a:r>
          </a:p>
        </p:txBody>
      </p:sp>
      <p:sp>
        <p:nvSpPr>
          <p:cNvPr id="162" name="مربع نص 17">
            <a:extLst>
              <a:ext uri="{FF2B5EF4-FFF2-40B4-BE49-F238E27FC236}">
                <a16:creationId xmlns:a16="http://schemas.microsoft.com/office/drawing/2014/main" id="{EC25F00A-3A28-45F1-BA4E-74B427EC3C1A}"/>
              </a:ext>
            </a:extLst>
          </p:cNvPr>
          <p:cNvSpPr txBox="1"/>
          <p:nvPr/>
        </p:nvSpPr>
        <p:spPr>
          <a:xfrm>
            <a:off x="3808874" y="806217"/>
            <a:ext cx="15723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جبسيوم</a:t>
            </a:r>
          </a:p>
        </p:txBody>
      </p:sp>
      <p:sp>
        <p:nvSpPr>
          <p:cNvPr id="163" name="مربع نص 17">
            <a:extLst>
              <a:ext uri="{FF2B5EF4-FFF2-40B4-BE49-F238E27FC236}">
                <a16:creationId xmlns:a16="http://schemas.microsoft.com/office/drawing/2014/main" id="{B7592E04-A1FB-4281-BB77-B9A09A3DDAAD}"/>
              </a:ext>
            </a:extLst>
          </p:cNvPr>
          <p:cNvSpPr txBox="1"/>
          <p:nvPr/>
        </p:nvSpPr>
        <p:spPr>
          <a:xfrm>
            <a:off x="3809555" y="1479858"/>
            <a:ext cx="15723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كالسيت</a:t>
            </a:r>
          </a:p>
        </p:txBody>
      </p:sp>
      <p:sp>
        <p:nvSpPr>
          <p:cNvPr id="164" name="مربع نص 17">
            <a:extLst>
              <a:ext uri="{FF2B5EF4-FFF2-40B4-BE49-F238E27FC236}">
                <a16:creationId xmlns:a16="http://schemas.microsoft.com/office/drawing/2014/main" id="{2FBD227B-95D2-4F9B-9CED-A44F78A71728}"/>
              </a:ext>
            </a:extLst>
          </p:cNvPr>
          <p:cNvSpPr txBox="1"/>
          <p:nvPr/>
        </p:nvSpPr>
        <p:spPr>
          <a:xfrm>
            <a:off x="3809555" y="2159556"/>
            <a:ext cx="15723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فلوريت</a:t>
            </a:r>
          </a:p>
        </p:txBody>
      </p:sp>
      <p:sp>
        <p:nvSpPr>
          <p:cNvPr id="165" name="مربع نص 17">
            <a:extLst>
              <a:ext uri="{FF2B5EF4-FFF2-40B4-BE49-F238E27FC236}">
                <a16:creationId xmlns:a16="http://schemas.microsoft.com/office/drawing/2014/main" id="{99C547C5-03C4-4F41-9D11-50A29AC5FCF4}"/>
              </a:ext>
            </a:extLst>
          </p:cNvPr>
          <p:cNvSpPr txBox="1"/>
          <p:nvPr/>
        </p:nvSpPr>
        <p:spPr>
          <a:xfrm>
            <a:off x="3809555" y="2839280"/>
            <a:ext cx="15723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أباتيت</a:t>
            </a:r>
          </a:p>
        </p:txBody>
      </p:sp>
      <p:sp>
        <p:nvSpPr>
          <p:cNvPr id="166" name="مربع نص 17">
            <a:extLst>
              <a:ext uri="{FF2B5EF4-FFF2-40B4-BE49-F238E27FC236}">
                <a16:creationId xmlns:a16="http://schemas.microsoft.com/office/drawing/2014/main" id="{848587E2-7DFA-4399-9166-4E69908B53EF}"/>
              </a:ext>
            </a:extLst>
          </p:cNvPr>
          <p:cNvSpPr txBox="1"/>
          <p:nvPr/>
        </p:nvSpPr>
        <p:spPr>
          <a:xfrm>
            <a:off x="3821457" y="3518952"/>
            <a:ext cx="15723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فلسبار</a:t>
            </a:r>
          </a:p>
        </p:txBody>
      </p:sp>
      <p:sp>
        <p:nvSpPr>
          <p:cNvPr id="167" name="مربع نص 17">
            <a:extLst>
              <a:ext uri="{FF2B5EF4-FFF2-40B4-BE49-F238E27FC236}">
                <a16:creationId xmlns:a16="http://schemas.microsoft.com/office/drawing/2014/main" id="{746B1DA5-9AE6-4246-82CE-8AB4B36F0849}"/>
              </a:ext>
            </a:extLst>
          </p:cNvPr>
          <p:cNvSpPr txBox="1"/>
          <p:nvPr/>
        </p:nvSpPr>
        <p:spPr>
          <a:xfrm>
            <a:off x="3821457" y="4198676"/>
            <a:ext cx="15723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كوارتز</a:t>
            </a:r>
          </a:p>
        </p:txBody>
      </p:sp>
      <p:sp>
        <p:nvSpPr>
          <p:cNvPr id="169" name="مربع نص 17">
            <a:extLst>
              <a:ext uri="{FF2B5EF4-FFF2-40B4-BE49-F238E27FC236}">
                <a16:creationId xmlns:a16="http://schemas.microsoft.com/office/drawing/2014/main" id="{9AFBB86E-77B0-4FDA-A373-70EC1C957998}"/>
              </a:ext>
            </a:extLst>
          </p:cNvPr>
          <p:cNvSpPr txBox="1"/>
          <p:nvPr/>
        </p:nvSpPr>
        <p:spPr>
          <a:xfrm>
            <a:off x="3821457" y="5533047"/>
            <a:ext cx="15723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كورنديوم</a:t>
            </a:r>
          </a:p>
        </p:txBody>
      </p:sp>
      <p:sp>
        <p:nvSpPr>
          <p:cNvPr id="170" name="مربع نص 17">
            <a:extLst>
              <a:ext uri="{FF2B5EF4-FFF2-40B4-BE49-F238E27FC236}">
                <a16:creationId xmlns:a16="http://schemas.microsoft.com/office/drawing/2014/main" id="{48DD18D9-8650-4949-BACD-9AEB7AA70903}"/>
              </a:ext>
            </a:extLst>
          </p:cNvPr>
          <p:cNvSpPr txBox="1"/>
          <p:nvPr/>
        </p:nvSpPr>
        <p:spPr>
          <a:xfrm>
            <a:off x="3823002" y="6204412"/>
            <a:ext cx="15723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ألماس</a:t>
            </a:r>
          </a:p>
        </p:txBody>
      </p:sp>
      <p:sp>
        <p:nvSpPr>
          <p:cNvPr id="171" name="مربع نص 17">
            <a:extLst>
              <a:ext uri="{FF2B5EF4-FFF2-40B4-BE49-F238E27FC236}">
                <a16:creationId xmlns:a16="http://schemas.microsoft.com/office/drawing/2014/main" id="{F0EC942E-3CB7-44B2-95EB-66A2DB41B8B2}"/>
              </a:ext>
            </a:extLst>
          </p:cNvPr>
          <p:cNvSpPr txBox="1"/>
          <p:nvPr/>
        </p:nvSpPr>
        <p:spPr>
          <a:xfrm>
            <a:off x="3812677" y="4861682"/>
            <a:ext cx="158117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توباز</a:t>
            </a:r>
          </a:p>
        </p:txBody>
      </p:sp>
    </p:spTree>
    <p:extLst>
      <p:ext uri="{BB962C8B-B14F-4D97-AF65-F5344CB8AC3E}">
        <p14:creationId xmlns:p14="http://schemas.microsoft.com/office/powerpoint/2010/main" val="696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8" grpId="0"/>
          <p:bldP spid="150" grpId="0"/>
          <p:bldP spid="161" grpId="0" animBg="1"/>
          <p:bldP spid="162" grpId="0" animBg="1"/>
          <p:bldP spid="163" grpId="0" animBg="1"/>
          <p:bldP spid="164" grpId="0" animBg="1"/>
          <p:bldP spid="165" grpId="0" animBg="1"/>
          <p:bldP spid="166" grpId="0" animBg="1"/>
          <p:bldP spid="167" grpId="0" animBg="1"/>
          <p:bldP spid="169" grpId="0" animBg="1"/>
          <p:bldP spid="170" grpId="0" animBg="1"/>
          <p:bldP spid="1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8" grpId="0"/>
          <p:bldP spid="150" grpId="0"/>
          <p:bldP spid="161" grpId="0" animBg="1"/>
          <p:bldP spid="162" grpId="0" animBg="1"/>
          <p:bldP spid="163" grpId="0" animBg="1"/>
          <p:bldP spid="164" grpId="0" animBg="1"/>
          <p:bldP spid="165" grpId="0" animBg="1"/>
          <p:bldP spid="166" grpId="0" animBg="1"/>
          <p:bldP spid="167" grpId="0" animBg="1"/>
          <p:bldP spid="169" grpId="0" animBg="1"/>
          <p:bldP spid="170" grpId="0" animBg="1"/>
          <p:bldP spid="17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FE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587653" y="1929302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البريق 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7F897FD-615F-47C9-8EDD-63C8A7657338}"/>
              </a:ext>
            </a:extLst>
          </p:cNvPr>
          <p:cNvSpPr/>
          <p:nvPr/>
        </p:nvSpPr>
        <p:spPr>
          <a:xfrm flipH="1">
            <a:off x="361619" y="-1495663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EAD5820-F153-4582-8926-975FE2A6AA9B}"/>
              </a:ext>
            </a:extLst>
          </p:cNvPr>
          <p:cNvGrpSpPr/>
          <p:nvPr/>
        </p:nvGrpSpPr>
        <p:grpSpPr>
          <a:xfrm>
            <a:off x="6831239" y="1667722"/>
            <a:ext cx="5359556" cy="1659985"/>
            <a:chOff x="1083446" y="1664900"/>
            <a:chExt cx="5359556" cy="1659985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BFAC180-8846-41A8-9565-D715FBA9F0AE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C5CF2DD-BD5C-436A-8511-C590875DA5E4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725DE99-EDFE-427F-98FD-11894605EEA8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>
              <a:extLst>
                <a:ext uri="{FF2B5EF4-FFF2-40B4-BE49-F238E27FC236}">
                  <a16:creationId xmlns:a16="http://schemas.microsoft.com/office/drawing/2014/main" id="{DE3F99D7-D5D0-4CE5-9292-FFDA3F800FC3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8304D8C-1542-42D3-B076-EEECDE7B3E20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1FBE938-EAA1-44FD-BD4E-6E0D69C2949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D16C4BC-51D9-4E63-B02C-BAB29148F047}"/>
                </a:ext>
              </a:extLst>
            </p:cNvPr>
            <p:cNvSpPr txBox="1"/>
            <p:nvPr/>
          </p:nvSpPr>
          <p:spPr>
            <a:xfrm>
              <a:off x="1083446" y="2001446"/>
              <a:ext cx="37445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 يشير إلى الكيفية التي يعكس بها سطح المعدن الضوء الساقط عليه. 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  </a:t>
              </a:r>
            </a:p>
            <a:p>
              <a:pPr algn="r"/>
              <a:endParaRPr lang="ar-SY" sz="20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91" name="Rectangle: Top Corners Rounded 190">
            <a:extLst>
              <a:ext uri="{FF2B5EF4-FFF2-40B4-BE49-F238E27FC236}">
                <a16:creationId xmlns:a16="http://schemas.microsoft.com/office/drawing/2014/main" id="{F9BC376F-FA90-40D4-A1CF-FCFD6582FE14}"/>
              </a:ext>
            </a:extLst>
          </p:cNvPr>
          <p:cNvSpPr/>
          <p:nvPr/>
        </p:nvSpPr>
        <p:spPr>
          <a:xfrm>
            <a:off x="11633343" y="198463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3CBF38-9CD2-46ED-9FC3-A3C026057271}"/>
              </a:ext>
            </a:extLst>
          </p:cNvPr>
          <p:cNvGrpSpPr/>
          <p:nvPr/>
        </p:nvGrpSpPr>
        <p:grpSpPr>
          <a:xfrm>
            <a:off x="979302" y="1739315"/>
            <a:ext cx="3702578" cy="3702578"/>
            <a:chOff x="1027021" y="1308753"/>
            <a:chExt cx="2588653" cy="258865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8642692-9ED8-40EC-8908-190A49A79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0815" y="1371176"/>
              <a:ext cx="2381399" cy="239933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5" name="Circle: Hollow 44">
              <a:extLst>
                <a:ext uri="{FF2B5EF4-FFF2-40B4-BE49-F238E27FC236}">
                  <a16:creationId xmlns:a16="http://schemas.microsoft.com/office/drawing/2014/main" id="{B1CF392C-27C8-4453-9F58-7EEF838C45A5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B577FEA-D91E-47C8-8147-58557574FB10}"/>
              </a:ext>
            </a:extLst>
          </p:cNvPr>
          <p:cNvGrpSpPr/>
          <p:nvPr/>
        </p:nvGrpSpPr>
        <p:grpSpPr>
          <a:xfrm>
            <a:off x="2289313" y="0"/>
            <a:ext cx="1030310" cy="1971098"/>
            <a:chOff x="1844829" y="-379009"/>
            <a:chExt cx="1030310" cy="197109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68CB524-36EE-4ED1-BB86-89E539328E46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298D89C-FAA6-486A-8E47-AFDE8208D04E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8AF1681-4DA2-469E-B44B-726745773A2D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6FEA39C-BA08-4914-812F-6976B2691E60}"/>
                </a:ext>
              </a:extLst>
            </p:cNvPr>
            <p:cNvSpPr/>
            <p:nvPr/>
          </p:nvSpPr>
          <p:spPr>
            <a:xfrm flipH="1">
              <a:off x="2337122" y="-379009"/>
              <a:ext cx="48985" cy="894193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9942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FE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587653" y="1929302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الحكاكة 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7F897FD-615F-47C9-8EDD-63C8A7657338}"/>
              </a:ext>
            </a:extLst>
          </p:cNvPr>
          <p:cNvSpPr/>
          <p:nvPr/>
        </p:nvSpPr>
        <p:spPr>
          <a:xfrm flipH="1">
            <a:off x="361619" y="-1495663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EAD5820-F153-4582-8926-975FE2A6AA9B}"/>
              </a:ext>
            </a:extLst>
          </p:cNvPr>
          <p:cNvGrpSpPr/>
          <p:nvPr/>
        </p:nvGrpSpPr>
        <p:grpSpPr>
          <a:xfrm>
            <a:off x="6831239" y="1667722"/>
            <a:ext cx="5359556" cy="1654797"/>
            <a:chOff x="1083446" y="1664900"/>
            <a:chExt cx="5359556" cy="165479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BFAC180-8846-41A8-9565-D715FBA9F0AE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C5CF2DD-BD5C-436A-8511-C590875DA5E4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725DE99-EDFE-427F-98FD-11894605EEA8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>
              <a:extLst>
                <a:ext uri="{FF2B5EF4-FFF2-40B4-BE49-F238E27FC236}">
                  <a16:creationId xmlns:a16="http://schemas.microsoft.com/office/drawing/2014/main" id="{DE3F99D7-D5D0-4CE5-9292-FFDA3F800FC3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8304D8C-1542-42D3-B076-EEECDE7B3E20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1FBE938-EAA1-44FD-BD4E-6E0D69C2949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D16C4BC-51D9-4E63-B02C-BAB29148F047}"/>
                </a:ext>
              </a:extLst>
            </p:cNvPr>
            <p:cNvSpPr txBox="1"/>
            <p:nvPr/>
          </p:nvSpPr>
          <p:spPr>
            <a:xfrm>
              <a:off x="1083446" y="1715227"/>
              <a:ext cx="37445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عندما نحك معدن بقطعة خزفية بيضاء , يترك المعدن مسحوقا على القطعة يسمى الحكاكة   </a:t>
              </a:r>
            </a:p>
            <a:p>
              <a:pPr algn="r"/>
              <a:endParaRPr lang="ar-SY" sz="20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91" name="Rectangle: Top Corners Rounded 190">
            <a:extLst>
              <a:ext uri="{FF2B5EF4-FFF2-40B4-BE49-F238E27FC236}">
                <a16:creationId xmlns:a16="http://schemas.microsoft.com/office/drawing/2014/main" id="{F9BC376F-FA90-40D4-A1CF-FCFD6582FE14}"/>
              </a:ext>
            </a:extLst>
          </p:cNvPr>
          <p:cNvSpPr/>
          <p:nvPr/>
        </p:nvSpPr>
        <p:spPr>
          <a:xfrm>
            <a:off x="11633343" y="198463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3CBF38-9CD2-46ED-9FC3-A3C026057271}"/>
              </a:ext>
            </a:extLst>
          </p:cNvPr>
          <p:cNvGrpSpPr/>
          <p:nvPr/>
        </p:nvGrpSpPr>
        <p:grpSpPr>
          <a:xfrm>
            <a:off x="979302" y="1718049"/>
            <a:ext cx="3702578" cy="3702578"/>
            <a:chOff x="1027021" y="1308753"/>
            <a:chExt cx="2588653" cy="258865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8642692-9ED8-40EC-8908-190A49A79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8" t="-2208" r="44477" b="2208"/>
            <a:stretch/>
          </p:blipFill>
          <p:spPr>
            <a:xfrm>
              <a:off x="1113981" y="1386043"/>
              <a:ext cx="2414733" cy="239933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5" name="Circle: Hollow 44">
              <a:extLst>
                <a:ext uri="{FF2B5EF4-FFF2-40B4-BE49-F238E27FC236}">
                  <a16:creationId xmlns:a16="http://schemas.microsoft.com/office/drawing/2014/main" id="{B1CF392C-27C8-4453-9F58-7EEF838C45A5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B577FEA-D91E-47C8-8147-58557574FB10}"/>
              </a:ext>
            </a:extLst>
          </p:cNvPr>
          <p:cNvGrpSpPr/>
          <p:nvPr/>
        </p:nvGrpSpPr>
        <p:grpSpPr>
          <a:xfrm>
            <a:off x="2289313" y="0"/>
            <a:ext cx="1030310" cy="1971098"/>
            <a:chOff x="1844829" y="-379009"/>
            <a:chExt cx="1030310" cy="197109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68CB524-36EE-4ED1-BB86-89E539328E46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298D89C-FAA6-486A-8E47-AFDE8208D04E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8AF1681-4DA2-469E-B44B-726745773A2D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6FEA39C-BA08-4914-812F-6976B2691E60}"/>
                </a:ext>
              </a:extLst>
            </p:cNvPr>
            <p:cNvSpPr/>
            <p:nvPr/>
          </p:nvSpPr>
          <p:spPr>
            <a:xfrm flipH="1">
              <a:off x="2337122" y="-379009"/>
              <a:ext cx="48985" cy="894193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A006B0-D469-414D-A261-D33FD1C73987}"/>
              </a:ext>
            </a:extLst>
          </p:cNvPr>
          <p:cNvGrpSpPr/>
          <p:nvPr/>
        </p:nvGrpSpPr>
        <p:grpSpPr>
          <a:xfrm>
            <a:off x="6831239" y="3055297"/>
            <a:ext cx="5359556" cy="1654797"/>
            <a:chOff x="1083446" y="1664900"/>
            <a:chExt cx="5359556" cy="165479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FF809D-2F03-4132-AFAB-DEEBB81DBFAE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EB7A77-B828-4CCC-942D-4D15F43413EA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C30B145-F55D-4CB6-9D01-1DFB2191FABF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BE3E3D3C-5844-4BE3-A789-9A0B1DC504D0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E745197-58E7-420F-A46D-EFA852605404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2D20DE-70E9-4432-B4A5-4E2AA4F37A5C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802148B-5DE6-4414-BCCD-CBD51DE7C6FF}"/>
                </a:ext>
              </a:extLst>
            </p:cNvPr>
            <p:cNvSpPr txBox="1"/>
            <p:nvPr/>
          </p:nvSpPr>
          <p:spPr>
            <a:xfrm>
              <a:off x="1083446" y="1715227"/>
              <a:ext cx="3744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يمكن أن يختلف لون الحكاكة عن لون السطح الخارجي للمعدن.</a:t>
              </a:r>
            </a:p>
          </p:txBody>
        </p:sp>
      </p:grpSp>
      <p:sp>
        <p:nvSpPr>
          <p:cNvPr id="59" name="Rectangle: Top Corners Rounded 58">
            <a:extLst>
              <a:ext uri="{FF2B5EF4-FFF2-40B4-BE49-F238E27FC236}">
                <a16:creationId xmlns:a16="http://schemas.microsoft.com/office/drawing/2014/main" id="{099B7BB3-86DE-4823-81F2-935FE2921307}"/>
              </a:ext>
            </a:extLst>
          </p:cNvPr>
          <p:cNvSpPr/>
          <p:nvPr/>
        </p:nvSpPr>
        <p:spPr>
          <a:xfrm>
            <a:off x="11633343" y="3372206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2620</TotalTime>
  <Words>228</Words>
  <Application>Microsoft Office PowerPoint</Application>
  <PresentationFormat>شاشة عريضة</PresentationFormat>
  <Paragraphs>80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HelveticaNeueLT Arabic 55 Roman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hammoud nasser</cp:lastModifiedBy>
  <cp:revision>355</cp:revision>
  <dcterms:created xsi:type="dcterms:W3CDTF">2020-09-21T21:24:05Z</dcterms:created>
  <dcterms:modified xsi:type="dcterms:W3CDTF">2020-10-21T16:59:16Z</dcterms:modified>
</cp:coreProperties>
</file>