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92" r:id="rId2"/>
    <p:sldId id="294" r:id="rId3"/>
    <p:sldId id="295" r:id="rId4"/>
    <p:sldId id="379" r:id="rId5"/>
    <p:sldId id="301" r:id="rId6"/>
    <p:sldId id="296" r:id="rId7"/>
    <p:sldId id="302" r:id="rId8"/>
    <p:sldId id="303" r:id="rId9"/>
    <p:sldId id="298" r:id="rId10"/>
    <p:sldId id="372" r:id="rId11"/>
    <p:sldId id="374" r:id="rId12"/>
    <p:sldId id="373" r:id="rId13"/>
    <p:sldId id="370" r:id="rId14"/>
  </p:sldIdLst>
  <p:sldSz cx="9144000" cy="6858000" type="screen4x3"/>
  <p:notesSz cx="6858000" cy="9144000"/>
  <p:custDataLst>
    <p:tags r:id="rId15"/>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7C8"/>
    <a:srgbClr val="66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95" autoAdjust="0"/>
    <p:restoredTop sz="94660"/>
  </p:normalViewPr>
  <p:slideViewPr>
    <p:cSldViewPr>
      <p:cViewPr>
        <p:scale>
          <a:sx n="66" d="100"/>
          <a:sy n="66" d="100"/>
        </p:scale>
        <p:origin x="210" y="1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صورة 6" descr="Untitled-1.jpg"/>
          <p:cNvPicPr>
            <a:picLocks noChangeAspect="1"/>
          </p:cNvPicPr>
          <p:nvPr userDrawn="1"/>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8040" y="2143116"/>
            <a:ext cx="8635698" cy="1107996"/>
          </a:xfrm>
          <a:prstGeom prst="rect">
            <a:avLst/>
          </a:prstGeom>
          <a:noFill/>
        </p:spPr>
        <p:txBody>
          <a:bodyPr wrap="none" lIns="91440" tIns="45720" rIns="91440" bIns="45720">
            <a:spAutoFit/>
          </a:bodyPr>
          <a:lstStyle/>
          <a:p>
            <a:pPr algn="ctr"/>
            <a:r>
              <a:rPr lang="ar-SA" sz="6600" b="1" dirty="0">
                <a:solidFill>
                  <a:schemeClr val="accent3">
                    <a:lumMod val="50000"/>
                  </a:schemeClr>
                </a:solidFill>
              </a:rPr>
              <a:t>اذكـُري مكـوّنات غـُرفـة </a:t>
            </a:r>
            <a:r>
              <a:rPr lang="ar-SA" sz="6600" b="1" dirty="0" smtClean="0">
                <a:solidFill>
                  <a:schemeClr val="accent3">
                    <a:lumMod val="50000"/>
                  </a:schemeClr>
                </a:solidFill>
              </a:rPr>
              <a:t>النـَّـوم؟</a:t>
            </a:r>
            <a:endParaRPr lang="ar-SA" sz="6600" b="1" cap="none" spc="0" dirty="0">
              <a:ln w="1905"/>
              <a:solidFill>
                <a:schemeClr val="accent3">
                  <a:lumMod val="50000"/>
                </a:schemeClr>
              </a:solidFill>
              <a:effectLst>
                <a:innerShdw blurRad="69850" dist="43180" dir="5400000">
                  <a:srgbClr val="000000">
                    <a:alpha val="65000"/>
                  </a:srgbClr>
                </a:innerShdw>
              </a:effectLst>
            </a:endParaRPr>
          </a:p>
        </p:txBody>
      </p:sp>
      <p:sp>
        <p:nvSpPr>
          <p:cNvPr id="4" name="Rectangle 3"/>
          <p:cNvSpPr/>
          <p:nvPr/>
        </p:nvSpPr>
        <p:spPr>
          <a:xfrm>
            <a:off x="827584" y="3511268"/>
            <a:ext cx="763284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4000" b="1" dirty="0" smtClean="0"/>
              <a:t>السرير  - الدولاب </a:t>
            </a:r>
            <a:r>
              <a:rPr lang="ar-EG" sz="4000" b="1" smtClean="0"/>
              <a:t>– السراحة</a:t>
            </a:r>
            <a:endParaRPr lang="en-US" sz="4000" b="1" dirty="0"/>
          </a:p>
        </p:txBody>
      </p:sp>
      <p:sp>
        <p:nvSpPr>
          <p:cNvPr id="7"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غرفتي</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8" name="مربع نص 7"/>
          <p:cNvSpPr txBox="1"/>
          <p:nvPr/>
        </p:nvSpPr>
        <p:spPr>
          <a:xfrm>
            <a:off x="1643042" y="500042"/>
            <a:ext cx="4243342"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تمهيد</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1807381651"/>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14"/>
          <p:cNvSpPr/>
          <p:nvPr/>
        </p:nvSpPr>
        <p:spPr>
          <a:xfrm>
            <a:off x="1500166" y="1742439"/>
            <a:ext cx="7286676" cy="4401205"/>
          </a:xfrm>
          <a:prstGeom prst="rect">
            <a:avLst/>
          </a:prstGeom>
          <a:noFill/>
        </p:spPr>
        <p:txBody>
          <a:bodyPr wrap="square" lIns="91440" tIns="45720" rIns="91440" bIns="45720">
            <a:spAutoFit/>
          </a:bodyPr>
          <a:lstStyle/>
          <a:p>
            <a:r>
              <a:rPr lang="ar-EG" sz="2800" b="1" dirty="0" smtClean="0">
                <a:solidFill>
                  <a:srgbClr val="C00000"/>
                </a:solidFill>
              </a:rPr>
              <a:t>س1: </a:t>
            </a:r>
            <a:r>
              <a:rPr lang="ar-SA" sz="2800" b="1" dirty="0" smtClean="0">
                <a:solidFill>
                  <a:srgbClr val="C00000"/>
                </a:solidFill>
              </a:rPr>
              <a:t>اختاري الإجابة الصحيحة:</a:t>
            </a:r>
            <a:endParaRPr lang="en-US" sz="2800" b="1" dirty="0" smtClean="0">
              <a:solidFill>
                <a:srgbClr val="C00000"/>
              </a:solidFill>
            </a:endParaRPr>
          </a:p>
          <a:p>
            <a:r>
              <a:rPr lang="ar-EG" sz="2800" b="1" dirty="0" smtClean="0">
                <a:solidFill>
                  <a:srgbClr val="002060"/>
                </a:solidFill>
              </a:rPr>
              <a:t>أ- </a:t>
            </a:r>
            <a:r>
              <a:rPr lang="ar-SA" sz="2800" b="1" dirty="0" smtClean="0">
                <a:solidFill>
                  <a:srgbClr val="002060"/>
                </a:solidFill>
              </a:rPr>
              <a:t>بقليل من العناية اليومية تصبح غرفتك:</a:t>
            </a:r>
            <a:endParaRPr lang="en-US" sz="2800" b="1" dirty="0" smtClean="0">
              <a:solidFill>
                <a:srgbClr val="002060"/>
              </a:solidFill>
            </a:endParaRPr>
          </a:p>
          <a:p>
            <a:pPr marL="365125" indent="168275">
              <a:buFont typeface="Arial" pitchFamily="34" charset="0"/>
              <a:buChar char="•"/>
            </a:pPr>
            <a:r>
              <a:rPr lang="ar-SA" sz="2800" b="1" dirty="0" smtClean="0">
                <a:solidFill>
                  <a:srgbClr val="4E67C8"/>
                </a:solidFill>
              </a:rPr>
              <a:t>نظيفة ومرتبة.</a:t>
            </a:r>
            <a:endParaRPr lang="en-US" sz="2800" b="1" dirty="0" smtClean="0">
              <a:solidFill>
                <a:srgbClr val="4E67C8"/>
              </a:solidFill>
            </a:endParaRPr>
          </a:p>
          <a:p>
            <a:pPr marL="365125" indent="168275">
              <a:buFont typeface="Arial" pitchFamily="34" charset="0"/>
              <a:buChar char="•"/>
            </a:pPr>
            <a:r>
              <a:rPr lang="ar-SA" sz="2800" b="1" dirty="0" smtClean="0">
                <a:solidFill>
                  <a:srgbClr val="4E67C8"/>
                </a:solidFill>
              </a:rPr>
              <a:t>رائحتها طيبة.</a:t>
            </a:r>
            <a:endParaRPr lang="en-US" sz="2800" b="1" dirty="0" smtClean="0">
              <a:solidFill>
                <a:srgbClr val="4E67C8"/>
              </a:solidFill>
            </a:endParaRPr>
          </a:p>
          <a:p>
            <a:pPr marL="365125" indent="168275">
              <a:buFont typeface="Arial" pitchFamily="34" charset="0"/>
              <a:buChar char="•"/>
            </a:pPr>
            <a:r>
              <a:rPr lang="ar-SA" sz="2800" b="1" dirty="0" smtClean="0">
                <a:solidFill>
                  <a:srgbClr val="4E67C8"/>
                </a:solidFill>
              </a:rPr>
              <a:t>لا شيء مما سبق.</a:t>
            </a:r>
            <a:endParaRPr lang="en-US" sz="2800" b="1" dirty="0" smtClean="0">
              <a:solidFill>
                <a:srgbClr val="4E67C8"/>
              </a:solidFill>
            </a:endParaRPr>
          </a:p>
          <a:p>
            <a:pPr marL="365125" indent="168275">
              <a:buFont typeface="Arial" pitchFamily="34" charset="0"/>
              <a:buChar char="•"/>
            </a:pPr>
            <a:r>
              <a:rPr lang="ar-SA" sz="2800" b="1" dirty="0" smtClean="0">
                <a:solidFill>
                  <a:srgbClr val="4E67C8"/>
                </a:solidFill>
              </a:rPr>
              <a:t>1+2.</a:t>
            </a:r>
            <a:r>
              <a:rPr lang="ar-EG" sz="2800" b="1" dirty="0" smtClean="0">
                <a:solidFill>
                  <a:srgbClr val="4E67C8"/>
                </a:solidFill>
              </a:rPr>
              <a:t>				</a:t>
            </a:r>
            <a:r>
              <a:rPr lang="en-US" sz="2800" b="1" dirty="0" smtClean="0">
                <a:solidFill>
                  <a:srgbClr val="FF0000"/>
                </a:solidFill>
                <a:sym typeface="Wingdings"/>
              </a:rPr>
              <a:t> </a:t>
            </a:r>
            <a:endParaRPr lang="en-US" sz="2800" b="1" dirty="0" smtClean="0">
              <a:solidFill>
                <a:srgbClr val="4E67C8"/>
              </a:solidFill>
            </a:endParaRPr>
          </a:p>
          <a:p>
            <a:r>
              <a:rPr lang="ar-EG" sz="2800" b="1" dirty="0" smtClean="0">
                <a:solidFill>
                  <a:srgbClr val="002060"/>
                </a:solidFill>
              </a:rPr>
              <a:t>ب</a:t>
            </a:r>
            <a:r>
              <a:rPr lang="ar-SA" sz="2800" b="1" dirty="0" smtClean="0">
                <a:solidFill>
                  <a:srgbClr val="002060"/>
                </a:solidFill>
              </a:rPr>
              <a:t>- يُوضع فَرْشُ السرير في:</a:t>
            </a:r>
            <a:endParaRPr lang="en-US" sz="2800" b="1" dirty="0" smtClean="0">
              <a:solidFill>
                <a:srgbClr val="002060"/>
              </a:solidFill>
            </a:endParaRPr>
          </a:p>
          <a:p>
            <a:pPr marL="365125" indent="168275">
              <a:buFont typeface="Arial" pitchFamily="34" charset="0"/>
              <a:buChar char="•"/>
            </a:pPr>
            <a:r>
              <a:rPr lang="ar-SA" sz="2800" b="1" dirty="0" smtClean="0">
                <a:solidFill>
                  <a:srgbClr val="4E67C8"/>
                </a:solidFill>
              </a:rPr>
              <a:t>تيّار هوائي معرّضاً للشمس.</a:t>
            </a:r>
            <a:r>
              <a:rPr lang="ar-EG" sz="2800" b="1" dirty="0" smtClean="0">
                <a:solidFill>
                  <a:srgbClr val="4E67C8"/>
                </a:solidFill>
              </a:rPr>
              <a:t>	</a:t>
            </a:r>
            <a:r>
              <a:rPr lang="en-US" sz="2800" b="1" dirty="0" smtClean="0">
                <a:solidFill>
                  <a:srgbClr val="FF0000"/>
                </a:solidFill>
                <a:sym typeface="Wingdings"/>
              </a:rPr>
              <a:t> </a:t>
            </a:r>
            <a:endParaRPr lang="en-US" sz="2800" b="1" dirty="0" smtClean="0">
              <a:solidFill>
                <a:srgbClr val="4E67C8"/>
              </a:solidFill>
            </a:endParaRPr>
          </a:p>
          <a:p>
            <a:pPr marL="365125" indent="168275">
              <a:buFont typeface="Arial" pitchFamily="34" charset="0"/>
              <a:buChar char="•"/>
            </a:pPr>
            <a:r>
              <a:rPr lang="ar-SA" sz="2800" b="1" dirty="0" smtClean="0">
                <a:solidFill>
                  <a:srgbClr val="4E67C8"/>
                </a:solidFill>
              </a:rPr>
              <a:t>الظلّ.</a:t>
            </a:r>
            <a:endParaRPr lang="en-US" sz="2800" b="1" dirty="0" smtClean="0">
              <a:solidFill>
                <a:srgbClr val="4E67C8"/>
              </a:solidFill>
            </a:endParaRPr>
          </a:p>
          <a:p>
            <a:pPr marL="365125" indent="168275">
              <a:buFont typeface="Arial" pitchFamily="34" charset="0"/>
              <a:buChar char="•"/>
            </a:pPr>
            <a:r>
              <a:rPr lang="ar-SA" sz="2800" b="1" dirty="0" smtClean="0">
                <a:solidFill>
                  <a:srgbClr val="4E67C8"/>
                </a:solidFill>
              </a:rPr>
              <a:t>تيار هوائي بعيداً عن الشمس.</a:t>
            </a:r>
            <a:endParaRPr lang="en-US" sz="2800" b="1" dirty="0" smtClean="0">
              <a:solidFill>
                <a:srgbClr val="4E67C8"/>
              </a:solidFill>
            </a:endParaRPr>
          </a:p>
        </p:txBody>
      </p:sp>
      <p:grpSp>
        <p:nvGrpSpPr>
          <p:cNvPr id="5" name="مجموعة 4"/>
          <p:cNvGrpSpPr/>
          <p:nvPr/>
        </p:nvGrpSpPr>
        <p:grpSpPr>
          <a:xfrm>
            <a:off x="2000232" y="642918"/>
            <a:ext cx="5150664" cy="857256"/>
            <a:chOff x="5786446" y="1357298"/>
            <a:chExt cx="2507458" cy="542924"/>
          </a:xfrm>
        </p:grpSpPr>
        <p:sp>
          <p:nvSpPr>
            <p:cNvPr id="6" name="شكل حر 5"/>
            <p:cNvSpPr/>
            <p:nvPr/>
          </p:nvSpPr>
          <p:spPr>
            <a:xfrm>
              <a:off x="5786446" y="1357298"/>
              <a:ext cx="2507458" cy="542924"/>
            </a:xfrm>
            <a:custGeom>
              <a:avLst/>
              <a:gdLst>
                <a:gd name="connsiteX0" fmla="*/ 1234281 w 2293144"/>
                <a:gd name="connsiteY0" fmla="*/ 4762 h 542924"/>
                <a:gd name="connsiteX1" fmla="*/ 448469 w 2293144"/>
                <a:gd name="connsiteY1" fmla="*/ 23812 h 542924"/>
                <a:gd name="connsiteX2" fmla="*/ 138906 w 2293144"/>
                <a:gd name="connsiteY2" fmla="*/ 95250 h 542924"/>
                <a:gd name="connsiteX3" fmla="*/ 5556 w 2293144"/>
                <a:gd name="connsiteY3" fmla="*/ 247650 h 542924"/>
                <a:gd name="connsiteX4" fmla="*/ 105569 w 2293144"/>
                <a:gd name="connsiteY4" fmla="*/ 438150 h 542924"/>
                <a:gd name="connsiteX5" fmla="*/ 638969 w 2293144"/>
                <a:gd name="connsiteY5" fmla="*/ 528637 h 542924"/>
                <a:gd name="connsiteX6" fmla="*/ 1505744 w 2293144"/>
                <a:gd name="connsiteY6" fmla="*/ 523875 h 542924"/>
                <a:gd name="connsiteX7" fmla="*/ 1972469 w 2293144"/>
                <a:gd name="connsiteY7" fmla="*/ 471487 h 542924"/>
                <a:gd name="connsiteX8" fmla="*/ 2205831 w 2293144"/>
                <a:gd name="connsiteY8" fmla="*/ 290512 h 542924"/>
                <a:gd name="connsiteX9" fmla="*/ 2129631 w 2293144"/>
                <a:gd name="connsiteY9" fmla="*/ 47625 h 542924"/>
                <a:gd name="connsiteX10" fmla="*/ 1234281 w 2293144"/>
                <a:gd name="connsiteY10" fmla="*/ 4762 h 54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144" h="542924">
                  <a:moveTo>
                    <a:pt x="1234281" y="4762"/>
                  </a:moveTo>
                  <a:cubicBezTo>
                    <a:pt x="954087" y="793"/>
                    <a:pt x="631032" y="8731"/>
                    <a:pt x="448469" y="23812"/>
                  </a:cubicBezTo>
                  <a:cubicBezTo>
                    <a:pt x="265906" y="38893"/>
                    <a:pt x="212725" y="57944"/>
                    <a:pt x="138906" y="95250"/>
                  </a:cubicBezTo>
                  <a:cubicBezTo>
                    <a:pt x="65087" y="132556"/>
                    <a:pt x="11112" y="190500"/>
                    <a:pt x="5556" y="247650"/>
                  </a:cubicBezTo>
                  <a:cubicBezTo>
                    <a:pt x="0" y="304800"/>
                    <a:pt x="0" y="391319"/>
                    <a:pt x="105569" y="438150"/>
                  </a:cubicBezTo>
                  <a:cubicBezTo>
                    <a:pt x="211138" y="484981"/>
                    <a:pt x="405607" y="514350"/>
                    <a:pt x="638969" y="528637"/>
                  </a:cubicBezTo>
                  <a:cubicBezTo>
                    <a:pt x="872331" y="542924"/>
                    <a:pt x="1283494" y="533400"/>
                    <a:pt x="1505744" y="523875"/>
                  </a:cubicBezTo>
                  <a:cubicBezTo>
                    <a:pt x="1727994" y="514350"/>
                    <a:pt x="1855788" y="510381"/>
                    <a:pt x="1972469" y="471487"/>
                  </a:cubicBezTo>
                  <a:cubicBezTo>
                    <a:pt x="2089150" y="432593"/>
                    <a:pt x="2179637" y="361156"/>
                    <a:pt x="2205831" y="290512"/>
                  </a:cubicBezTo>
                  <a:cubicBezTo>
                    <a:pt x="2232025" y="219868"/>
                    <a:pt x="2293144" y="95250"/>
                    <a:pt x="2129631" y="47625"/>
                  </a:cubicBezTo>
                  <a:cubicBezTo>
                    <a:pt x="1966119" y="0"/>
                    <a:pt x="1514475" y="8731"/>
                    <a:pt x="1234281" y="4762"/>
                  </a:cubicBezTo>
                  <a:close/>
                </a:path>
              </a:pathLst>
            </a:custGeom>
            <a:gradFill flip="none" rotWithShape="1">
              <a:gsLst>
                <a:gs pos="0">
                  <a:srgbClr val="F4F856">
                    <a:tint val="66000"/>
                    <a:satMod val="160000"/>
                  </a:srgbClr>
                </a:gs>
                <a:gs pos="50000">
                  <a:srgbClr val="F4F856">
                    <a:tint val="44500"/>
                    <a:satMod val="160000"/>
                  </a:srgbClr>
                </a:gs>
                <a:gs pos="100000">
                  <a:srgbClr val="F4F856">
                    <a:tint val="23500"/>
                    <a:satMod val="160000"/>
                  </a:srgbClr>
                </a:gs>
              </a:gsLst>
              <a:lin ang="81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مربع نص 6"/>
            <p:cNvSpPr txBox="1"/>
            <p:nvPr/>
          </p:nvSpPr>
          <p:spPr>
            <a:xfrm>
              <a:off x="5857884" y="1402542"/>
              <a:ext cx="2286016" cy="409339"/>
            </a:xfrm>
            <a:prstGeom prst="rect">
              <a:avLst/>
            </a:prstGeom>
            <a:noFill/>
          </p:spPr>
          <p:txBody>
            <a:bodyPr wrap="square" rtlCol="1">
              <a:spAutoFit/>
            </a:bodyPr>
            <a:lstStyle/>
            <a:p>
              <a:pPr algn="ctr"/>
              <a:r>
                <a:rPr lang="ar-EG" sz="3600" b="1" dirty="0" smtClean="0">
                  <a:solidFill>
                    <a:srgbClr val="C00000"/>
                  </a:solidFill>
                  <a:latin typeface="Arial" pitchFamily="34" charset="0"/>
                  <a:cs typeface="Arial" pitchFamily="34" charset="0"/>
                </a:rPr>
                <a:t>تطبيقات عامة</a:t>
              </a:r>
            </a:p>
          </p:txBody>
        </p:sp>
      </p:grpSp>
    </p:spTree>
    <p:custDataLst>
      <p:tags r:id="rId1"/>
    </p:custDataLst>
    <p:extLst>
      <p:ext uri="{BB962C8B-B14F-4D97-AF65-F5344CB8AC3E}">
        <p14:creationId xmlns:p14="http://schemas.microsoft.com/office/powerpoint/2010/main" val="207801527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5" end="5"/>
                                            </p:txEl>
                                          </p:spTgt>
                                        </p:tgtEl>
                                        <p:attrNameLst>
                                          <p:attrName>style.visibility</p:attrName>
                                        </p:attrNameLst>
                                      </p:cBhvr>
                                      <p:to>
                                        <p:strVal val="visible"/>
                                      </p:to>
                                    </p:set>
                                    <p:animEffect transition="in" filter="fade">
                                      <p:cBhvr>
                                        <p:cTn id="12" dur="500"/>
                                        <p:tgtEl>
                                          <p:spTgt spid="1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7" end="7"/>
                                            </p:txEl>
                                          </p:spTgt>
                                        </p:tgtEl>
                                        <p:attrNameLst>
                                          <p:attrName>style.visibility</p:attrName>
                                        </p:attrNameLst>
                                      </p:cBhvr>
                                      <p:to>
                                        <p:strVal val="visible"/>
                                      </p:to>
                                    </p:set>
                                    <p:animEffect transition="in" filter="fade">
                                      <p:cBhvr>
                                        <p:cTn id="17"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خماسي 4"/>
          <p:cNvSpPr/>
          <p:nvPr/>
        </p:nvSpPr>
        <p:spPr>
          <a:xfrm flipH="1">
            <a:off x="428596" y="1785926"/>
            <a:ext cx="8094198" cy="3660972"/>
          </a:xfrm>
          <a:prstGeom prst="homePlate">
            <a:avLst>
              <a:gd name="adj" fmla="val 0"/>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rtlCol="1" anchor="ctr"/>
          <a:lstStyle/>
          <a:p>
            <a:r>
              <a:rPr lang="ar-SA" sz="3200" dirty="0" smtClean="0">
                <a:solidFill>
                  <a:schemeClr val="accent3">
                    <a:lumMod val="50000"/>
                  </a:schemeClr>
                </a:solidFill>
              </a:rPr>
              <a:t>عُدت </a:t>
            </a:r>
            <a:r>
              <a:rPr lang="ar-SA" sz="3200" dirty="0">
                <a:solidFill>
                  <a:schemeClr val="accent3">
                    <a:lumMod val="50000"/>
                  </a:schemeClr>
                </a:solidFill>
              </a:rPr>
              <a:t>من المدرسة وكانت غرفتك </a:t>
            </a:r>
            <a:endParaRPr lang="ar-SA" sz="3200" dirty="0" smtClean="0">
              <a:solidFill>
                <a:schemeClr val="accent3">
                  <a:lumMod val="50000"/>
                </a:schemeClr>
              </a:solidFill>
            </a:endParaRPr>
          </a:p>
          <a:p>
            <a:r>
              <a:rPr lang="ar-SA" sz="3200" dirty="0" smtClean="0">
                <a:solidFill>
                  <a:schemeClr val="accent3">
                    <a:lumMod val="50000"/>
                  </a:schemeClr>
                </a:solidFill>
              </a:rPr>
              <a:t>ـ </a:t>
            </a:r>
            <a:r>
              <a:rPr lang="ar-SA" sz="3200" dirty="0">
                <a:solidFill>
                  <a:schemeClr val="accent3">
                    <a:lumMod val="50000"/>
                  </a:schemeClr>
                </a:solidFill>
              </a:rPr>
              <a:t>كما تركتها </a:t>
            </a:r>
            <a:r>
              <a:rPr lang="ar-SA" sz="3200" dirty="0" smtClean="0">
                <a:solidFill>
                  <a:schemeClr val="accent3">
                    <a:lumMod val="50000"/>
                  </a:schemeClr>
                </a:solidFill>
              </a:rPr>
              <a:t>ـ</a:t>
            </a:r>
            <a:r>
              <a:rPr lang="ar-SA" sz="3200" dirty="0">
                <a:solidFill>
                  <a:schemeClr val="accent3">
                    <a:lumMod val="50000"/>
                  </a:schemeClr>
                </a:solidFill>
              </a:rPr>
              <a:t> </a:t>
            </a:r>
            <a:r>
              <a:rPr lang="ar-SA" sz="3200" dirty="0" smtClean="0">
                <a:solidFill>
                  <a:schemeClr val="accent3">
                    <a:lumMod val="50000"/>
                  </a:schemeClr>
                </a:solidFill>
              </a:rPr>
              <a:t>غير </a:t>
            </a:r>
            <a:r>
              <a:rPr lang="ar-SA" sz="3200" dirty="0">
                <a:solidFill>
                  <a:schemeClr val="accent3">
                    <a:lumMod val="50000"/>
                  </a:schemeClr>
                </a:solidFill>
              </a:rPr>
              <a:t>مرتّبة؟</a:t>
            </a:r>
            <a:endParaRPr lang="en-US" sz="3200" dirty="0">
              <a:solidFill>
                <a:schemeClr val="accent3">
                  <a:lumMod val="50000"/>
                </a:schemeClr>
              </a:solidFill>
            </a:endParaRPr>
          </a:p>
          <a:p>
            <a:r>
              <a:rPr lang="ar-SA" sz="3200" dirty="0" smtClean="0">
                <a:solidFill>
                  <a:schemeClr val="accent3">
                    <a:lumMod val="50000"/>
                  </a:schemeClr>
                </a:solidFill>
              </a:rPr>
              <a:t>...</a:t>
            </a:r>
            <a:r>
              <a:rPr lang="ar-SA" sz="3200" dirty="0" smtClean="0">
                <a:solidFill>
                  <a:schemeClr val="tx2">
                    <a:lumMod val="75000"/>
                  </a:schemeClr>
                </a:solidFill>
              </a:rPr>
              <a:t>أقوم بترتيبها</a:t>
            </a:r>
            <a:r>
              <a:rPr lang="ar-SA" sz="3200" dirty="0" smtClean="0">
                <a:solidFill>
                  <a:schemeClr val="accent3">
                    <a:lumMod val="50000"/>
                  </a:schemeClr>
                </a:solidFill>
              </a:rPr>
              <a:t>.............</a:t>
            </a:r>
          </a:p>
          <a:p>
            <a:r>
              <a:rPr lang="ar-SA" sz="3200" dirty="0" smtClean="0">
                <a:solidFill>
                  <a:schemeClr val="accent3">
                    <a:lumMod val="50000"/>
                  </a:schemeClr>
                </a:solidFill>
              </a:rPr>
              <a:t> دخلت </a:t>
            </a:r>
            <a:r>
              <a:rPr lang="ar-SA" sz="3200" dirty="0">
                <a:solidFill>
                  <a:schemeClr val="accent3">
                    <a:lumMod val="50000"/>
                  </a:schemeClr>
                </a:solidFill>
              </a:rPr>
              <a:t>غرفتك فوجدت رائحتها كريهة؟</a:t>
            </a:r>
            <a:endParaRPr lang="en-US" sz="3200" dirty="0">
              <a:solidFill>
                <a:schemeClr val="accent3">
                  <a:lumMod val="50000"/>
                </a:schemeClr>
              </a:solidFill>
            </a:endParaRPr>
          </a:p>
          <a:p>
            <a:r>
              <a:rPr lang="ar-SA" sz="3200" dirty="0" smtClean="0">
                <a:solidFill>
                  <a:schemeClr val="accent3">
                    <a:lumMod val="50000"/>
                  </a:schemeClr>
                </a:solidFill>
              </a:rPr>
              <a:t>.........</a:t>
            </a:r>
            <a:r>
              <a:rPr lang="ar-SA" sz="3200" dirty="0" smtClean="0">
                <a:solidFill>
                  <a:schemeClr val="tx2">
                    <a:lumMod val="75000"/>
                  </a:schemeClr>
                </a:solidFill>
              </a:rPr>
              <a:t>اقوم بتنظيفها </a:t>
            </a:r>
            <a:r>
              <a:rPr lang="ar-SA" sz="3200" dirty="0" smtClean="0">
                <a:solidFill>
                  <a:schemeClr val="accent3">
                    <a:lumMod val="50000"/>
                  </a:schemeClr>
                </a:solidFill>
              </a:rPr>
              <a:t>– </a:t>
            </a:r>
            <a:r>
              <a:rPr lang="ar-SA" sz="3200" dirty="0" smtClean="0">
                <a:solidFill>
                  <a:schemeClr val="tx2">
                    <a:lumMod val="75000"/>
                  </a:schemeClr>
                </a:solidFill>
              </a:rPr>
              <a:t>وتعطيرها</a:t>
            </a:r>
            <a:r>
              <a:rPr lang="en-US" sz="3200" dirty="0" smtClean="0">
                <a:solidFill>
                  <a:schemeClr val="tx2">
                    <a:lumMod val="75000"/>
                  </a:schemeClr>
                </a:solidFill>
              </a:rPr>
              <a:t> </a:t>
            </a:r>
            <a:endParaRPr lang="en-US" sz="3200" dirty="0">
              <a:solidFill>
                <a:schemeClr val="tx2">
                  <a:lumMod val="75000"/>
                </a:schemeClr>
              </a:solidFill>
            </a:endParaRPr>
          </a:p>
        </p:txBody>
      </p:sp>
      <p:sp>
        <p:nvSpPr>
          <p:cNvPr id="6" name="مستطيل 5"/>
          <p:cNvSpPr/>
          <p:nvPr/>
        </p:nvSpPr>
        <p:spPr>
          <a:xfrm>
            <a:off x="4213635" y="1000108"/>
            <a:ext cx="4511171" cy="523220"/>
          </a:xfrm>
          <a:prstGeom prst="rect">
            <a:avLst/>
          </a:prstGeom>
        </p:spPr>
        <p:txBody>
          <a:bodyPr wrap="none">
            <a:spAutoFit/>
          </a:bodyPr>
          <a:lstStyle/>
          <a:p>
            <a:r>
              <a:rPr lang="ar-EG" sz="2800" b="1" dirty="0" smtClean="0">
                <a:solidFill>
                  <a:srgbClr val="C00000"/>
                </a:solidFill>
              </a:rPr>
              <a:t>س2: </a:t>
            </a:r>
            <a:r>
              <a:rPr lang="ar-SA" sz="2800" b="1" dirty="0" smtClean="0">
                <a:solidFill>
                  <a:srgbClr val="C00000"/>
                </a:solidFill>
              </a:rPr>
              <a:t>ماذا تفعلين في المواقف التالية:</a:t>
            </a:r>
            <a:endParaRPr lang="en-US" sz="2800" b="1" dirty="0" smtClean="0">
              <a:solidFill>
                <a:srgbClr val="C00000"/>
              </a:solidFill>
            </a:endParaRPr>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596" y="1628800"/>
            <a:ext cx="2836422" cy="188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247" y="3717032"/>
            <a:ext cx="300912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70711025"/>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075"/>
                                        </p:tgtEl>
                                        <p:attrNameLst>
                                          <p:attrName>style.visibility</p:attrName>
                                        </p:attrNameLst>
                                      </p:cBhvr>
                                      <p:to>
                                        <p:strVal val="visible"/>
                                      </p:to>
                                    </p:set>
                                    <p:animEffect transition="in" filter="fade">
                                      <p:cBhvr>
                                        <p:cTn id="29" dur="1000"/>
                                        <p:tgtEl>
                                          <p:spTgt spid="3075"/>
                                        </p:tgtEl>
                                      </p:cBhvr>
                                    </p:animEffect>
                                    <p:anim calcmode="lin" valueType="num">
                                      <p:cBhvr>
                                        <p:cTn id="30" dur="1000" fill="hold"/>
                                        <p:tgtEl>
                                          <p:spTgt spid="3075"/>
                                        </p:tgtEl>
                                        <p:attrNameLst>
                                          <p:attrName>ppt_x</p:attrName>
                                        </p:attrNameLst>
                                      </p:cBhvr>
                                      <p:tavLst>
                                        <p:tav tm="0">
                                          <p:val>
                                            <p:strVal val="#ppt_x"/>
                                          </p:val>
                                        </p:tav>
                                        <p:tav tm="100000">
                                          <p:val>
                                            <p:strVal val="#ppt_x"/>
                                          </p:val>
                                        </p:tav>
                                      </p:tavLst>
                                    </p:anim>
                                    <p:anim calcmode="lin" valueType="num">
                                      <p:cBhvr>
                                        <p:cTn id="31"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539552" y="785794"/>
            <a:ext cx="8208912" cy="5386090"/>
          </a:xfrm>
          <a:prstGeom prst="rect">
            <a:avLst/>
          </a:prstGeom>
          <a:noFill/>
        </p:spPr>
        <p:txBody>
          <a:bodyPr wrap="square" lIns="91440" tIns="45720" rIns="91440" bIns="45720">
            <a:spAutoFit/>
          </a:bodyPr>
          <a:lstStyle/>
          <a:p>
            <a:pPr algn="justLow"/>
            <a:r>
              <a:rPr lang="ar-EG" sz="2800" b="1" dirty="0" smtClean="0">
                <a:solidFill>
                  <a:srgbClr val="C00000"/>
                </a:solidFill>
              </a:rPr>
              <a:t>س3: </a:t>
            </a:r>
            <a:r>
              <a:rPr lang="ar-SA" sz="2800" b="1" dirty="0" smtClean="0">
                <a:solidFill>
                  <a:srgbClr val="C00000"/>
                </a:solidFill>
              </a:rPr>
              <a:t>ضعي علامة</a:t>
            </a:r>
            <a:r>
              <a:rPr lang="ar-EG" sz="2800" b="1" dirty="0" smtClean="0">
                <a:solidFill>
                  <a:srgbClr val="C00000"/>
                </a:solidFill>
              </a:rPr>
              <a:t> (</a:t>
            </a:r>
            <a:r>
              <a:rPr lang="en-US" sz="2800" b="1" dirty="0" smtClean="0">
                <a:solidFill>
                  <a:srgbClr val="C00000"/>
                </a:solidFill>
                <a:sym typeface="Wingdings 2"/>
              </a:rPr>
              <a:t></a:t>
            </a:r>
            <a:r>
              <a:rPr lang="ar-SA" sz="2800" b="1" dirty="0">
                <a:solidFill>
                  <a:srgbClr val="C00000"/>
                </a:solidFill>
              </a:rPr>
              <a:t> </a:t>
            </a:r>
            <a:r>
              <a:rPr lang="ar-EG" sz="2800" b="1" dirty="0" smtClean="0">
                <a:solidFill>
                  <a:srgbClr val="C00000"/>
                </a:solidFill>
              </a:rPr>
              <a:t>)</a:t>
            </a:r>
            <a:r>
              <a:rPr lang="ar-SA" sz="2800" b="1" dirty="0" smtClean="0">
                <a:solidFill>
                  <a:srgbClr val="C00000"/>
                </a:solidFill>
              </a:rPr>
              <a:t>أمام </a:t>
            </a:r>
            <a:r>
              <a:rPr lang="ar-SA" sz="2800" b="1" dirty="0">
                <a:solidFill>
                  <a:srgbClr val="C00000"/>
                </a:solidFill>
              </a:rPr>
              <a:t>العبارة الصحيحة، وعلامة </a:t>
            </a:r>
            <a:r>
              <a:rPr lang="ar-EG" sz="2800" b="1" dirty="0" smtClean="0">
                <a:solidFill>
                  <a:srgbClr val="C00000"/>
                </a:solidFill>
              </a:rPr>
              <a:t>(</a:t>
            </a:r>
            <a:r>
              <a:rPr lang="en-US" sz="2800" b="1" dirty="0" smtClean="0">
                <a:solidFill>
                  <a:srgbClr val="C00000"/>
                </a:solidFill>
                <a:sym typeface="Wingdings"/>
              </a:rPr>
              <a:t></a:t>
            </a:r>
            <a:r>
              <a:rPr lang="ar-EG" sz="2800" b="1" dirty="0" smtClean="0">
                <a:solidFill>
                  <a:srgbClr val="C00000"/>
                </a:solidFill>
              </a:rPr>
              <a:t>)</a:t>
            </a:r>
            <a:r>
              <a:rPr lang="en-US" sz="2800" b="1" dirty="0" smtClean="0">
                <a:solidFill>
                  <a:srgbClr val="C00000"/>
                </a:solidFill>
              </a:rPr>
              <a:t> </a:t>
            </a:r>
            <a:r>
              <a:rPr lang="ar-SA" sz="2800" b="1" dirty="0" smtClean="0">
                <a:solidFill>
                  <a:srgbClr val="C00000"/>
                </a:solidFill>
              </a:rPr>
              <a:t>أمام </a:t>
            </a:r>
            <a:r>
              <a:rPr lang="ar-SA" sz="2800" b="1" dirty="0">
                <a:solidFill>
                  <a:srgbClr val="C00000"/>
                </a:solidFill>
              </a:rPr>
              <a:t>العبارة الخاطئة، مع تصحيح الخطأ</a:t>
            </a:r>
            <a:r>
              <a:rPr lang="ar-SA" sz="2800" b="1" dirty="0" smtClean="0">
                <a:solidFill>
                  <a:srgbClr val="C00000"/>
                </a:solidFill>
              </a:rPr>
              <a:t>:</a:t>
            </a:r>
            <a:endParaRPr lang="en-US" sz="2800" b="1" dirty="0">
              <a:solidFill>
                <a:srgbClr val="C00000"/>
              </a:solidFill>
            </a:endParaRPr>
          </a:p>
          <a:p>
            <a:pPr marL="457200" indent="-457200">
              <a:buFont typeface="+mj-cs"/>
              <a:buAutoNum type="arabic1Minus"/>
            </a:pPr>
            <a:r>
              <a:rPr lang="ar-SA" sz="2400" b="1" dirty="0">
                <a:solidFill>
                  <a:srgbClr val="002060"/>
                </a:solidFill>
              </a:rPr>
              <a:t>فتح نوافذ الغرفة قبل الذهاب إلى المدرسة</a:t>
            </a:r>
            <a:r>
              <a:rPr lang="ar-SA" sz="2400" b="1" dirty="0" smtClean="0">
                <a:solidFill>
                  <a:srgbClr val="002060"/>
                </a:solidFill>
              </a:rPr>
              <a:t>.</a:t>
            </a:r>
            <a:r>
              <a:rPr lang="ar-EG" sz="2400" b="1" dirty="0" smtClean="0">
                <a:solidFill>
                  <a:srgbClr val="002060"/>
                </a:solidFill>
              </a:rPr>
              <a:t>				( </a:t>
            </a:r>
            <a:r>
              <a:rPr lang="ar-SA" sz="2400" b="1" dirty="0" smtClean="0">
                <a:solidFill>
                  <a:srgbClr val="002060"/>
                </a:solidFill>
                <a:sym typeface="Wingdings 2"/>
              </a:rPr>
              <a:t></a:t>
            </a:r>
            <a:r>
              <a:rPr lang="ar-EG" sz="2400" b="1" dirty="0" smtClean="0">
                <a:solidFill>
                  <a:srgbClr val="002060"/>
                </a:solidFill>
                <a:sym typeface="Wingdings 2"/>
              </a:rPr>
              <a:t> )</a:t>
            </a:r>
            <a:endParaRPr lang="ar-SA" sz="2400" b="1" dirty="0" smtClean="0">
              <a:solidFill>
                <a:srgbClr val="002060"/>
              </a:solidFill>
              <a:sym typeface="Wingdings 2"/>
            </a:endParaRPr>
          </a:p>
          <a:p>
            <a:pPr marL="457200" indent="-457200">
              <a:buFont typeface="+mj-cs"/>
              <a:buAutoNum type="arabic1Minus"/>
            </a:pPr>
            <a:r>
              <a:rPr lang="ar-SA" sz="2400" b="1" dirty="0" smtClean="0">
                <a:solidFill>
                  <a:srgbClr val="002060"/>
                </a:solidFill>
              </a:rPr>
              <a:t>رمي ملابس النوم على الأرض عند ارتداء ملابس المدرسة.</a:t>
            </a:r>
            <a:r>
              <a:rPr lang="ar-EG" sz="2400" b="1" dirty="0" smtClean="0">
                <a:solidFill>
                  <a:srgbClr val="002060"/>
                </a:solidFill>
              </a:rPr>
              <a:t>		(  </a:t>
            </a:r>
            <a:r>
              <a:rPr lang="ar-SA" sz="2400" b="1" dirty="0" smtClean="0">
                <a:solidFill>
                  <a:srgbClr val="002060"/>
                </a:solidFill>
                <a:sym typeface="Wingdings"/>
              </a:rPr>
              <a:t></a:t>
            </a:r>
            <a:r>
              <a:rPr lang="ar-EG" sz="2400" b="1" dirty="0" smtClean="0">
                <a:solidFill>
                  <a:srgbClr val="002060"/>
                </a:solidFill>
                <a:sym typeface="Wingdings"/>
              </a:rPr>
              <a:t>)</a:t>
            </a:r>
            <a:endParaRPr lang="en-US" sz="2400" b="1" dirty="0" smtClean="0">
              <a:solidFill>
                <a:srgbClr val="002060"/>
              </a:solidFill>
            </a:endParaRPr>
          </a:p>
          <a:p>
            <a:pPr marL="457200" indent="-457200"/>
            <a:r>
              <a:rPr lang="ar-EG" sz="2400" b="1" dirty="0" smtClean="0">
                <a:solidFill>
                  <a:srgbClr val="FF0000"/>
                </a:solidFill>
              </a:rPr>
              <a:t>					- </a:t>
            </a:r>
            <a:r>
              <a:rPr lang="ar-SA" sz="2400" b="1" dirty="0" smtClean="0">
                <a:solidFill>
                  <a:srgbClr val="FF0000"/>
                </a:solidFill>
              </a:rPr>
              <a:t>تعليق الملابس المدرسة</a:t>
            </a:r>
            <a:endParaRPr lang="en-US" sz="2400" b="1" dirty="0">
              <a:solidFill>
                <a:srgbClr val="FF0000"/>
              </a:solidFill>
            </a:endParaRPr>
          </a:p>
          <a:p>
            <a:pPr marL="457200" indent="-457200">
              <a:buFont typeface="+mj-cs"/>
              <a:buAutoNum type="arabic1Minus" startAt="3"/>
            </a:pPr>
            <a:r>
              <a:rPr lang="ar-SA" sz="2400" b="1" dirty="0" smtClean="0">
                <a:solidFill>
                  <a:srgbClr val="002060"/>
                </a:solidFill>
              </a:rPr>
              <a:t>أداء </a:t>
            </a:r>
            <a:r>
              <a:rPr lang="ar-SA" sz="2400" b="1" dirty="0">
                <a:solidFill>
                  <a:srgbClr val="002060"/>
                </a:solidFill>
              </a:rPr>
              <a:t>الواجبات المدرسية أمام التلفاز</a:t>
            </a:r>
            <a:r>
              <a:rPr lang="ar-SA" sz="2400" b="1" dirty="0" smtClean="0">
                <a:solidFill>
                  <a:srgbClr val="002060"/>
                </a:solidFill>
              </a:rPr>
              <a:t>.</a:t>
            </a:r>
            <a:r>
              <a:rPr lang="ar-EG" sz="2400" b="1" dirty="0" smtClean="0">
                <a:solidFill>
                  <a:srgbClr val="002060"/>
                </a:solidFill>
              </a:rPr>
              <a:t>				( </a:t>
            </a:r>
            <a:r>
              <a:rPr lang="ar-SA" sz="2400" b="1" dirty="0" smtClean="0">
                <a:solidFill>
                  <a:srgbClr val="002060"/>
                </a:solidFill>
                <a:sym typeface="Wingdings"/>
              </a:rPr>
              <a:t></a:t>
            </a:r>
            <a:r>
              <a:rPr lang="ar-EG" sz="2400" b="1" dirty="0" smtClean="0">
                <a:solidFill>
                  <a:srgbClr val="002060"/>
                </a:solidFill>
                <a:sym typeface="Wingdings"/>
              </a:rPr>
              <a:t> )</a:t>
            </a:r>
            <a:endParaRPr lang="en-US" sz="2400" b="1" dirty="0">
              <a:solidFill>
                <a:srgbClr val="002060"/>
              </a:solidFill>
            </a:endParaRPr>
          </a:p>
          <a:p>
            <a:pPr marL="457200" indent="-457200"/>
            <a:r>
              <a:rPr lang="ar-EG" sz="2400" b="1" dirty="0" smtClean="0">
                <a:solidFill>
                  <a:srgbClr val="FF0000"/>
                </a:solidFill>
              </a:rPr>
              <a:t>					- </a:t>
            </a:r>
            <a:r>
              <a:rPr lang="ar-SA" sz="2400" b="1" dirty="0" smtClean="0">
                <a:solidFill>
                  <a:srgbClr val="FF0000"/>
                </a:solidFill>
              </a:rPr>
              <a:t>أداء الواجبات في غرفتي</a:t>
            </a:r>
            <a:endParaRPr lang="en-US" sz="2400" b="1" dirty="0">
              <a:solidFill>
                <a:srgbClr val="FF0000"/>
              </a:solidFill>
            </a:endParaRPr>
          </a:p>
          <a:p>
            <a:pPr marL="457200" indent="-457200">
              <a:buFont typeface="+mj-cs"/>
              <a:buAutoNum type="arabic1Minus" startAt="4"/>
            </a:pPr>
            <a:r>
              <a:rPr lang="ar-SA" sz="2400" b="1" dirty="0" smtClean="0">
                <a:solidFill>
                  <a:srgbClr val="002060"/>
                </a:solidFill>
              </a:rPr>
              <a:t>وضع </a:t>
            </a:r>
            <a:r>
              <a:rPr lang="ar-SA" sz="2400" b="1" dirty="0">
                <a:solidFill>
                  <a:srgbClr val="002060"/>
                </a:solidFill>
              </a:rPr>
              <a:t>الأوراق التي فيها ذكر الله في مكان مخصص لذلك</a:t>
            </a:r>
            <a:r>
              <a:rPr lang="ar-SA" sz="2400" b="1" dirty="0" smtClean="0">
                <a:solidFill>
                  <a:srgbClr val="002060"/>
                </a:solidFill>
              </a:rPr>
              <a:t>.</a:t>
            </a:r>
            <a:r>
              <a:rPr lang="ar-EG" sz="2400" b="1" dirty="0" smtClean="0">
                <a:solidFill>
                  <a:srgbClr val="002060"/>
                </a:solidFill>
              </a:rPr>
              <a:t>		( </a:t>
            </a:r>
            <a:r>
              <a:rPr lang="ar-SA" sz="2400" b="1" dirty="0" smtClean="0">
                <a:solidFill>
                  <a:srgbClr val="002060"/>
                </a:solidFill>
                <a:sym typeface="Wingdings 2"/>
              </a:rPr>
              <a:t></a:t>
            </a:r>
            <a:r>
              <a:rPr lang="ar-EG" sz="2400" b="1" dirty="0" smtClean="0">
                <a:solidFill>
                  <a:srgbClr val="002060"/>
                </a:solidFill>
                <a:sym typeface="Wingdings 2"/>
              </a:rPr>
              <a:t>)</a:t>
            </a:r>
            <a:endParaRPr lang="en-US" sz="2400" b="1" dirty="0">
              <a:solidFill>
                <a:srgbClr val="002060"/>
              </a:solidFill>
            </a:endParaRPr>
          </a:p>
          <a:p>
            <a:pPr marL="457200" indent="-457200">
              <a:buFont typeface="+mj-cs"/>
              <a:buAutoNum type="arabic1Minus" startAt="4"/>
            </a:pPr>
            <a:r>
              <a:rPr lang="ar-SA" sz="2400" b="1" dirty="0" smtClean="0">
                <a:solidFill>
                  <a:srgbClr val="002060"/>
                </a:solidFill>
              </a:rPr>
              <a:t>ترتيب </a:t>
            </a:r>
            <a:r>
              <a:rPr lang="ar-SA" sz="2400" b="1" dirty="0">
                <a:solidFill>
                  <a:srgbClr val="002060"/>
                </a:solidFill>
              </a:rPr>
              <a:t>السرير بعد العودة من المدرسة</a:t>
            </a:r>
            <a:r>
              <a:rPr lang="ar-SA" sz="2400" b="1" dirty="0" smtClean="0">
                <a:solidFill>
                  <a:srgbClr val="002060"/>
                </a:solidFill>
              </a:rPr>
              <a:t>.</a:t>
            </a:r>
            <a:r>
              <a:rPr lang="ar-EG" sz="2400" b="1" dirty="0" smtClean="0">
                <a:solidFill>
                  <a:srgbClr val="002060"/>
                </a:solidFill>
              </a:rPr>
              <a:t>				( </a:t>
            </a:r>
            <a:r>
              <a:rPr lang="ar-SA" sz="2400" b="1" dirty="0" smtClean="0">
                <a:solidFill>
                  <a:srgbClr val="002060"/>
                </a:solidFill>
                <a:sym typeface="Wingdings"/>
              </a:rPr>
              <a:t></a:t>
            </a:r>
            <a:r>
              <a:rPr lang="ar-EG" sz="2400" b="1" dirty="0" smtClean="0">
                <a:solidFill>
                  <a:srgbClr val="002060"/>
                </a:solidFill>
                <a:sym typeface="Wingdings"/>
              </a:rPr>
              <a:t> )</a:t>
            </a:r>
            <a:endParaRPr lang="en-US" sz="2400" b="1" dirty="0">
              <a:solidFill>
                <a:srgbClr val="002060"/>
              </a:solidFill>
            </a:endParaRPr>
          </a:p>
          <a:p>
            <a:pPr marL="457200" indent="-457200"/>
            <a:r>
              <a:rPr lang="ar-EG" sz="2400" b="1" dirty="0" smtClean="0">
                <a:solidFill>
                  <a:srgbClr val="FF0000"/>
                </a:solidFill>
              </a:rPr>
              <a:t>					- </a:t>
            </a:r>
            <a:r>
              <a:rPr lang="ar-SA" sz="2400" b="1" dirty="0" smtClean="0">
                <a:solidFill>
                  <a:srgbClr val="FF0000"/>
                </a:solidFill>
              </a:rPr>
              <a:t>ترتيب السرير قبل الذهاب لمدرسة</a:t>
            </a:r>
            <a:endParaRPr lang="en-US" sz="2400" b="1" dirty="0">
              <a:solidFill>
                <a:srgbClr val="FF0000"/>
              </a:solidFill>
            </a:endParaRPr>
          </a:p>
          <a:p>
            <a:pPr marL="457200" indent="-457200">
              <a:buFont typeface="+mj-cs"/>
              <a:buAutoNum type="arabic1Minus" startAt="4"/>
            </a:pPr>
            <a:r>
              <a:rPr lang="ar-SA" sz="2400" b="1" dirty="0" smtClean="0">
                <a:solidFill>
                  <a:srgbClr val="002060"/>
                </a:solidFill>
              </a:rPr>
              <a:t>الاعتماد </a:t>
            </a:r>
            <a:r>
              <a:rPr lang="ar-SA" sz="2400" b="1" dirty="0">
                <a:solidFill>
                  <a:srgbClr val="002060"/>
                </a:solidFill>
              </a:rPr>
              <a:t>الكليّ على الآخرين في ترتيب </a:t>
            </a:r>
            <a:r>
              <a:rPr lang="ar-SA" sz="2400" b="1" dirty="0" smtClean="0">
                <a:solidFill>
                  <a:srgbClr val="002060"/>
                </a:solidFill>
              </a:rPr>
              <a:t>غرفة نومك.</a:t>
            </a:r>
            <a:r>
              <a:rPr lang="ar-EG" sz="2400" b="1" dirty="0" smtClean="0">
                <a:solidFill>
                  <a:srgbClr val="002060"/>
                </a:solidFill>
              </a:rPr>
              <a:t>			( </a:t>
            </a:r>
            <a:r>
              <a:rPr lang="en-US" sz="2400" b="1" dirty="0" smtClean="0">
                <a:solidFill>
                  <a:srgbClr val="002060"/>
                </a:solidFill>
                <a:sym typeface="Wingdings"/>
              </a:rPr>
              <a:t></a:t>
            </a:r>
            <a:r>
              <a:rPr lang="ar-EG" sz="2400" b="1" dirty="0" smtClean="0">
                <a:solidFill>
                  <a:srgbClr val="002060"/>
                </a:solidFill>
                <a:sym typeface="Wingdings"/>
              </a:rPr>
              <a:t>)</a:t>
            </a:r>
            <a:endParaRPr lang="ar-SA" sz="2400" b="1" dirty="0" smtClean="0">
              <a:solidFill>
                <a:srgbClr val="002060"/>
              </a:solidFill>
            </a:endParaRPr>
          </a:p>
          <a:p>
            <a:pPr marL="457200" indent="-457200"/>
            <a:r>
              <a:rPr lang="ar-EG" sz="2400" b="1" dirty="0" smtClean="0">
                <a:solidFill>
                  <a:srgbClr val="FF0000"/>
                </a:solidFill>
              </a:rPr>
              <a:t>					- </a:t>
            </a:r>
            <a:r>
              <a:rPr lang="ar-SA" sz="2400" b="1" dirty="0" smtClean="0">
                <a:solidFill>
                  <a:srgbClr val="FF0000"/>
                </a:solidFill>
              </a:rPr>
              <a:t>عدم الاعتماد على الأخريين</a:t>
            </a:r>
          </a:p>
          <a:p>
            <a:pPr marL="457200" indent="-457200">
              <a:buFont typeface="+mj-cs"/>
              <a:buAutoNum type="arabic1Minus" startAt="4"/>
            </a:pPr>
            <a:r>
              <a:rPr lang="ar-SA" sz="2400" b="1" dirty="0" smtClean="0">
                <a:solidFill>
                  <a:srgbClr val="002060"/>
                </a:solidFill>
              </a:rPr>
              <a:t>وضع </a:t>
            </a:r>
            <a:r>
              <a:rPr lang="ar-SA" sz="2400" b="1" dirty="0">
                <a:solidFill>
                  <a:srgbClr val="002060"/>
                </a:solidFill>
              </a:rPr>
              <a:t>الحقيبة المدرسية على المكتب بعد العودة من المدرسة</a:t>
            </a:r>
            <a:r>
              <a:rPr lang="ar-SA" sz="2400" b="1" dirty="0" smtClean="0">
                <a:solidFill>
                  <a:srgbClr val="002060"/>
                </a:solidFill>
              </a:rPr>
              <a:t>.</a:t>
            </a:r>
            <a:r>
              <a:rPr lang="ar-EG" sz="2400" b="1" dirty="0" smtClean="0">
                <a:solidFill>
                  <a:srgbClr val="002060"/>
                </a:solidFill>
              </a:rPr>
              <a:t>		( </a:t>
            </a:r>
            <a:r>
              <a:rPr lang="ar-SA" sz="2400" b="1" dirty="0" smtClean="0">
                <a:solidFill>
                  <a:srgbClr val="002060"/>
                </a:solidFill>
                <a:sym typeface="Wingdings 2"/>
              </a:rPr>
              <a:t></a:t>
            </a:r>
            <a:r>
              <a:rPr lang="ar-EG" sz="2400" b="1" dirty="0" smtClean="0">
                <a:solidFill>
                  <a:srgbClr val="002060"/>
                </a:solidFill>
                <a:sym typeface="Wingdings 2"/>
              </a:rPr>
              <a:t> )</a:t>
            </a:r>
            <a:endParaRPr lang="en-US" sz="2400" b="1" dirty="0">
              <a:solidFill>
                <a:srgbClr val="002060"/>
              </a:solidFill>
            </a:endParaRPr>
          </a:p>
          <a:p>
            <a:pPr marL="457200" indent="-457200">
              <a:buFont typeface="+mj-cs"/>
              <a:buAutoNum type="arabic1Minus" startAt="4"/>
            </a:pPr>
            <a:r>
              <a:rPr lang="ar-SA" sz="2400" b="1" dirty="0" smtClean="0">
                <a:solidFill>
                  <a:srgbClr val="002060"/>
                </a:solidFill>
              </a:rPr>
              <a:t>وضع </a:t>
            </a:r>
            <a:r>
              <a:rPr lang="ar-SA" sz="2400" b="1" dirty="0">
                <a:solidFill>
                  <a:srgbClr val="002060"/>
                </a:solidFill>
              </a:rPr>
              <a:t>الملابس داخل الدولاب بشكل نظيف ومرتب</a:t>
            </a:r>
            <a:r>
              <a:rPr lang="ar-SA" sz="2400" b="1" dirty="0" smtClean="0">
                <a:solidFill>
                  <a:srgbClr val="002060"/>
                </a:solidFill>
              </a:rPr>
              <a:t>.</a:t>
            </a:r>
            <a:r>
              <a:rPr lang="ar-EG" sz="2400" b="1" dirty="0" smtClean="0">
                <a:solidFill>
                  <a:srgbClr val="002060"/>
                </a:solidFill>
              </a:rPr>
              <a:t>			( </a:t>
            </a:r>
            <a:r>
              <a:rPr lang="ar-SA" sz="2400" b="1" dirty="0" smtClean="0">
                <a:solidFill>
                  <a:srgbClr val="002060"/>
                </a:solidFill>
                <a:sym typeface="Wingdings 2"/>
              </a:rPr>
              <a:t></a:t>
            </a:r>
            <a:r>
              <a:rPr lang="ar-EG" sz="2400" b="1" dirty="0" smtClean="0">
                <a:solidFill>
                  <a:srgbClr val="002060"/>
                </a:solidFill>
                <a:sym typeface="Wingdings 2"/>
              </a:rPr>
              <a:t> )</a:t>
            </a:r>
            <a:endParaRPr lang="ar-SA" sz="2400" b="1" dirty="0" smtClean="0">
              <a:solidFill>
                <a:srgbClr val="002060"/>
              </a:solidFill>
              <a:sym typeface="Wingdings 2"/>
            </a:endParaRPr>
          </a:p>
        </p:txBody>
      </p:sp>
    </p:spTree>
    <p:custDataLst>
      <p:tags r:id="rId1"/>
    </p:custDataLst>
    <p:extLst>
      <p:ext uri="{BB962C8B-B14F-4D97-AF65-F5344CB8AC3E}">
        <p14:creationId xmlns:p14="http://schemas.microsoft.com/office/powerpoint/2010/main" val="590460770"/>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fade">
                                      <p:cBhvr>
                                        <p:cTn id="62" dur="500"/>
                                        <p:tgtEl>
                                          <p:spTgt spid="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Effect transition="in" filter="fade">
                                      <p:cBhvr>
                                        <p:cTn id="6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500042"/>
            <a:ext cx="9143999" cy="5857915"/>
          </a:xfrm>
          <a:prstGeom prst="rect">
            <a:avLst/>
          </a:prstGeom>
          <a:noFill/>
          <a:ln w="9525">
            <a:noFill/>
            <a:miter lim="800000"/>
            <a:headEnd/>
            <a:tailEnd/>
          </a:ln>
          <a:effectLst/>
        </p:spPr>
      </p:pic>
      <p:sp>
        <p:nvSpPr>
          <p:cNvPr id="3" name="مربع نص 2"/>
          <p:cNvSpPr txBox="1"/>
          <p:nvPr/>
        </p:nvSpPr>
        <p:spPr>
          <a:xfrm>
            <a:off x="6366536" y="4581128"/>
            <a:ext cx="704040" cy="369332"/>
          </a:xfrm>
          <a:prstGeom prst="rect">
            <a:avLst/>
          </a:prstGeom>
          <a:noFill/>
        </p:spPr>
        <p:txBody>
          <a:bodyPr wrap="none" rtlCol="1">
            <a:spAutoFit/>
          </a:bodyPr>
          <a:lstStyle/>
          <a:p>
            <a:r>
              <a:rPr lang="ar-SA" dirty="0" smtClean="0"/>
              <a:t>سبورة </a:t>
            </a:r>
            <a:endParaRPr lang="ar-SA" dirty="0"/>
          </a:p>
        </p:txBody>
      </p:sp>
      <p:sp>
        <p:nvSpPr>
          <p:cNvPr id="4" name="مربع نص 3"/>
          <p:cNvSpPr txBox="1"/>
          <p:nvPr/>
        </p:nvSpPr>
        <p:spPr>
          <a:xfrm>
            <a:off x="6539661" y="4869160"/>
            <a:ext cx="530915" cy="369332"/>
          </a:xfrm>
          <a:prstGeom prst="rect">
            <a:avLst/>
          </a:prstGeom>
          <a:noFill/>
        </p:spPr>
        <p:txBody>
          <a:bodyPr wrap="none" rtlCol="1">
            <a:spAutoFit/>
          </a:bodyPr>
          <a:lstStyle/>
          <a:p>
            <a:r>
              <a:rPr lang="ar-SA" dirty="0" smtClean="0"/>
              <a:t> لعبة</a:t>
            </a:r>
            <a:endParaRPr lang="ar-SA" dirty="0"/>
          </a:p>
        </p:txBody>
      </p:sp>
      <p:sp>
        <p:nvSpPr>
          <p:cNvPr id="5" name="مربع نص 4"/>
          <p:cNvSpPr txBox="1"/>
          <p:nvPr/>
        </p:nvSpPr>
        <p:spPr>
          <a:xfrm>
            <a:off x="6420166" y="5554387"/>
            <a:ext cx="646331" cy="369332"/>
          </a:xfrm>
          <a:prstGeom prst="rect">
            <a:avLst/>
          </a:prstGeom>
          <a:noFill/>
        </p:spPr>
        <p:txBody>
          <a:bodyPr wrap="none" rtlCol="1">
            <a:spAutoFit/>
          </a:bodyPr>
          <a:lstStyle/>
          <a:p>
            <a:r>
              <a:rPr lang="ar-SA" dirty="0" smtClean="0"/>
              <a:t>كرسي</a:t>
            </a:r>
            <a:endParaRPr lang="ar-SA" dirty="0"/>
          </a:p>
        </p:txBody>
      </p:sp>
      <p:sp>
        <p:nvSpPr>
          <p:cNvPr id="6" name="مربع نص 5"/>
          <p:cNvSpPr txBox="1"/>
          <p:nvPr/>
        </p:nvSpPr>
        <p:spPr>
          <a:xfrm>
            <a:off x="1736692" y="4581128"/>
            <a:ext cx="587020" cy="369332"/>
          </a:xfrm>
          <a:prstGeom prst="rect">
            <a:avLst/>
          </a:prstGeom>
          <a:noFill/>
        </p:spPr>
        <p:txBody>
          <a:bodyPr wrap="none" rtlCol="1">
            <a:spAutoFit/>
          </a:bodyPr>
          <a:lstStyle/>
          <a:p>
            <a:r>
              <a:rPr lang="ar-SA" dirty="0" smtClean="0"/>
              <a:t>سرير</a:t>
            </a:r>
            <a:endParaRPr lang="ar-SA" dirty="0"/>
          </a:p>
        </p:txBody>
      </p:sp>
      <p:sp>
        <p:nvSpPr>
          <p:cNvPr id="7" name="مربع نص 6"/>
          <p:cNvSpPr txBox="1"/>
          <p:nvPr/>
        </p:nvSpPr>
        <p:spPr>
          <a:xfrm>
            <a:off x="1670612" y="4931876"/>
            <a:ext cx="595035" cy="369332"/>
          </a:xfrm>
          <a:prstGeom prst="rect">
            <a:avLst/>
          </a:prstGeom>
          <a:noFill/>
        </p:spPr>
        <p:txBody>
          <a:bodyPr wrap="none" rtlCol="1">
            <a:spAutoFit/>
          </a:bodyPr>
          <a:lstStyle/>
          <a:p>
            <a:r>
              <a:rPr lang="ar-SA" dirty="0" smtClean="0"/>
              <a:t> لباس</a:t>
            </a:r>
            <a:endParaRPr lang="ar-SA" dirty="0"/>
          </a:p>
        </p:txBody>
      </p:sp>
      <p:sp>
        <p:nvSpPr>
          <p:cNvPr id="8" name="مربع نص 7"/>
          <p:cNvSpPr txBox="1"/>
          <p:nvPr/>
        </p:nvSpPr>
        <p:spPr>
          <a:xfrm>
            <a:off x="1608323" y="5656469"/>
            <a:ext cx="614272" cy="369332"/>
          </a:xfrm>
          <a:prstGeom prst="rect">
            <a:avLst/>
          </a:prstGeom>
          <a:noFill/>
        </p:spPr>
        <p:txBody>
          <a:bodyPr wrap="none" rtlCol="1">
            <a:spAutoFit/>
          </a:bodyPr>
          <a:lstStyle/>
          <a:p>
            <a:r>
              <a:rPr lang="ar-SA" dirty="0" smtClean="0"/>
              <a:t> كتاب</a:t>
            </a:r>
            <a:endParaRPr lang="ar-SA" dirty="0"/>
          </a:p>
        </p:txBody>
      </p:sp>
    </p:spTree>
    <p:custDataLst>
      <p:tags r:id="rId1"/>
    </p:custDataLst>
    <p:extLst>
      <p:ext uri="{BB962C8B-B14F-4D97-AF65-F5344CB8AC3E}">
        <p14:creationId xmlns:p14="http://schemas.microsoft.com/office/powerpoint/2010/main" val="760574354"/>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951672"/>
            <a:ext cx="7848872" cy="2677656"/>
          </a:xfrm>
          <a:prstGeom prst="rect">
            <a:avLst/>
          </a:prstGeom>
        </p:spPr>
        <p:txBody>
          <a:bodyPr wrap="square">
            <a:spAutoFit/>
          </a:bodyPr>
          <a:lstStyle/>
          <a:p>
            <a:pPr algn="ctr"/>
            <a:r>
              <a:rPr lang="ar-SA" sz="3600" b="1" dirty="0" smtClean="0">
                <a:solidFill>
                  <a:srgbClr val="0070C0"/>
                </a:solidFill>
              </a:rPr>
              <a:t>غـرفــــتي</a:t>
            </a:r>
            <a:endParaRPr lang="ar-EG" sz="2800" b="1" dirty="0" smtClean="0">
              <a:solidFill>
                <a:srgbClr val="0070C0"/>
              </a:solidFill>
            </a:endParaRPr>
          </a:p>
          <a:p>
            <a:endParaRPr lang="en-US" b="1" dirty="0">
              <a:solidFill>
                <a:schemeClr val="accent6">
                  <a:lumMod val="75000"/>
                </a:schemeClr>
              </a:solidFill>
            </a:endParaRPr>
          </a:p>
          <a:p>
            <a:pPr algn="justLow"/>
            <a:r>
              <a:rPr lang="ar-SA" sz="2800" b="1" dirty="0">
                <a:solidFill>
                  <a:schemeClr val="accent6">
                    <a:lumMod val="75000"/>
                  </a:schemeClr>
                </a:solidFill>
              </a:rPr>
              <a:t>تُعدّ الغرفة النظيفة المرتبة مكاناً ملائماً للإقامة والدراسة أو التسلية أحياناً، لذا ينبغي عليك أن تكوني مسؤولة عن نظافة وتنظيم غرفتك باستمرار، فبقليل من العناية اليومية تصبح غرفتك الخاصة نظيفة ومرتبة دائماً.</a:t>
            </a:r>
            <a:endParaRPr lang="en-US" sz="2800" b="1" dirty="0">
              <a:solidFill>
                <a:schemeClr val="accent6">
                  <a:lumMod val="75000"/>
                </a:schemeClr>
              </a:solidFill>
            </a:endParaRPr>
          </a:p>
        </p:txBody>
      </p:sp>
      <p:sp>
        <p:nvSpPr>
          <p:cNvPr id="5"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غرفتي</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7" name="مربع نص 6"/>
          <p:cNvSpPr txBox="1"/>
          <p:nvPr/>
        </p:nvSpPr>
        <p:spPr>
          <a:xfrm>
            <a:off x="1643042" y="500042"/>
            <a:ext cx="4243342"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42018991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42984"/>
            <a:ext cx="9144000" cy="5016758"/>
          </a:xfrm>
          <a:prstGeom prst="rect">
            <a:avLst/>
          </a:prstGeom>
        </p:spPr>
        <p:txBody>
          <a:bodyPr wrap="square">
            <a:spAutoFit/>
          </a:bodyPr>
          <a:lstStyle/>
          <a:p>
            <a:pPr algn="justLow"/>
            <a:r>
              <a:rPr lang="ar-SA" sz="3200" b="1" dirty="0">
                <a:solidFill>
                  <a:schemeClr val="accent6"/>
                </a:solidFill>
              </a:rPr>
              <a:t>تهـويتُــها وتنظـيمُــها:</a:t>
            </a:r>
            <a:endParaRPr lang="en-US" sz="3200" b="1" dirty="0">
              <a:solidFill>
                <a:schemeClr val="accent6"/>
              </a:solidFill>
            </a:endParaRPr>
          </a:p>
          <a:p>
            <a:pPr algn="justLow"/>
            <a:r>
              <a:rPr lang="ar-SA" sz="3200" b="1" dirty="0"/>
              <a:t>احتارت سعاد في ترتيب غرفتها، ساعديها حتى تتمكن من تنظيمها مُرَتِّبة الخطوات التالية حسب أولويتها:</a:t>
            </a:r>
            <a:endParaRPr lang="en-US" sz="3200" b="1" dirty="0"/>
          </a:p>
          <a:p>
            <a:pPr algn="justLow"/>
            <a:r>
              <a:rPr lang="ar-SA" sz="3200" b="1" dirty="0"/>
              <a:t>اكنسي أرضية </a:t>
            </a:r>
            <a:r>
              <a:rPr lang="ar-SA" sz="3200" b="1" dirty="0" smtClean="0"/>
              <a:t>الغرفة.4</a:t>
            </a:r>
            <a:endParaRPr lang="en-US" sz="3200" b="1" dirty="0"/>
          </a:p>
          <a:p>
            <a:pPr algn="justLow"/>
            <a:r>
              <a:rPr lang="ar-SA" sz="3200" b="1" dirty="0"/>
              <a:t>ضعي فرش السرير في تيار هوائي معرّض </a:t>
            </a:r>
            <a:r>
              <a:rPr lang="ar-SA" sz="3200" b="1" dirty="0" smtClean="0"/>
              <a:t>للشمس.2</a:t>
            </a:r>
            <a:endParaRPr lang="en-US" sz="3200" b="1" dirty="0"/>
          </a:p>
          <a:p>
            <a:pPr algn="justLow"/>
            <a:r>
              <a:rPr lang="ar-SA" sz="3200" b="1" dirty="0"/>
              <a:t>أزيلي الغبار من النوافذ </a:t>
            </a:r>
            <a:r>
              <a:rPr lang="ar-SA" sz="3200" b="1" dirty="0" smtClean="0"/>
              <a:t>والأثاث.3</a:t>
            </a:r>
            <a:endParaRPr lang="en-US" sz="3200" b="1" dirty="0"/>
          </a:p>
          <a:p>
            <a:pPr algn="justLow"/>
            <a:r>
              <a:rPr lang="ar-SA" sz="3200" b="1" dirty="0"/>
              <a:t>أزيحي الستائر، وافتحي نوافذ غرفة </a:t>
            </a:r>
            <a:r>
              <a:rPr lang="ar-SA" sz="3200" b="1" dirty="0" smtClean="0"/>
              <a:t>النوم.1</a:t>
            </a:r>
            <a:endParaRPr lang="en-US" sz="3200" b="1" dirty="0"/>
          </a:p>
          <a:p>
            <a:pPr algn="justLow"/>
            <a:r>
              <a:rPr lang="ar-SA" sz="3200" b="1" dirty="0"/>
              <a:t>علّقي الملابس على </a:t>
            </a:r>
            <a:r>
              <a:rPr lang="ar-SA" sz="3200" b="1" dirty="0" smtClean="0"/>
              <a:t>المشجب</a:t>
            </a:r>
            <a:r>
              <a:rPr lang="ar-SA" sz="2000" b="1" dirty="0" smtClean="0"/>
              <a:t>.</a:t>
            </a:r>
            <a:r>
              <a:rPr lang="ar-SA" sz="3200" b="1" dirty="0" smtClean="0"/>
              <a:t>5</a:t>
            </a:r>
            <a:endParaRPr lang="ar-EG" sz="3200" b="1" dirty="0" smtClean="0"/>
          </a:p>
          <a:p>
            <a:pPr algn="justLow"/>
            <a:r>
              <a:rPr lang="ar-EG" sz="3200" b="1" dirty="0" smtClean="0"/>
              <a:t>تخلصي من الاشياء التي لم تعد لها حاجة وتخلصي من النفايات.</a:t>
            </a:r>
          </a:p>
          <a:p>
            <a:pPr algn="justLow"/>
            <a:r>
              <a:rPr lang="ar-EG" sz="3200" b="1" dirty="0" smtClean="0"/>
              <a:t>غيري مفرش السرير مرة كل أسبوع ,لتنعمي بنوم هادئ ومريح.</a:t>
            </a:r>
            <a:endParaRPr lang="en-US" sz="3200" b="1" dirty="0"/>
          </a:p>
        </p:txBody>
      </p:sp>
      <p:sp>
        <p:nvSpPr>
          <p:cNvPr id="5"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غرفتي</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7" name="مربع نص 6"/>
          <p:cNvSpPr txBox="1"/>
          <p:nvPr/>
        </p:nvSpPr>
        <p:spPr>
          <a:xfrm>
            <a:off x="1643042" y="500042"/>
            <a:ext cx="4243342"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إستراتيجية البطاقات المروحية</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5143189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EG" sz="3600" dirty="0" smtClean="0">
                <a:latin typeface="+mj-lt"/>
                <a:ea typeface="+mj-ea"/>
              </a:rPr>
              <a:t>نشاط (1)</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12" name="مستطيل 1"/>
          <p:cNvSpPr/>
          <p:nvPr/>
        </p:nvSpPr>
        <p:spPr>
          <a:xfrm>
            <a:off x="0" y="1071546"/>
            <a:ext cx="9144000" cy="2062103"/>
          </a:xfrm>
          <a:prstGeom prst="rect">
            <a:avLst/>
          </a:prstGeom>
        </p:spPr>
        <p:txBody>
          <a:bodyPr wrap="square">
            <a:spAutoFit/>
          </a:bodyPr>
          <a:lstStyle/>
          <a:p>
            <a:pPr algn="justLow"/>
            <a:r>
              <a:rPr lang="ar-EG" sz="3200" b="1" dirty="0" smtClean="0">
                <a:solidFill>
                  <a:srgbClr val="C00000"/>
                </a:solidFill>
              </a:rPr>
              <a:t>عبري بأسلوبك الخاص عن العلاقة بين نظافة غرفة النوم وتهويتها بصفة مستمرة وصحة الإنسان.</a:t>
            </a:r>
          </a:p>
          <a:p>
            <a:pPr algn="justLow"/>
            <a:r>
              <a:rPr lang="ar-SA" sz="3200" b="1" dirty="0" smtClean="0"/>
              <a:t>نظافة الغرفة وتهويتها بحيث يكون المكان صحيا يؤدي ذلك إلى تحسين المعيشة والحياة في الغرفة وعدم إصابة الإنسان بالأمراض</a:t>
            </a:r>
            <a:endParaRPr lang="en-US" sz="3200" b="1" dirty="0"/>
          </a:p>
        </p:txBody>
      </p:sp>
      <p:pic>
        <p:nvPicPr>
          <p:cNvPr id="1027" name="Picture 3"/>
          <p:cNvPicPr>
            <a:picLocks noChangeAspect="1" noChangeArrowheads="1"/>
          </p:cNvPicPr>
          <p:nvPr/>
        </p:nvPicPr>
        <p:blipFill>
          <a:blip r:embed="rId3"/>
          <a:srcRect/>
          <a:stretch>
            <a:fillRect/>
          </a:stretch>
        </p:blipFill>
        <p:spPr bwMode="auto">
          <a:xfrm>
            <a:off x="0" y="3071810"/>
            <a:ext cx="9144000" cy="3286148"/>
          </a:xfrm>
          <a:prstGeom prst="rect">
            <a:avLst/>
          </a:prstGeom>
          <a:noFill/>
          <a:ln w="9525">
            <a:noFill/>
            <a:miter lim="800000"/>
            <a:headEnd/>
            <a:tailEnd/>
          </a:ln>
          <a:effectLst/>
        </p:spPr>
      </p:pic>
      <p:sp>
        <p:nvSpPr>
          <p:cNvPr id="4" name="مربع نص 3"/>
          <p:cNvSpPr txBox="1"/>
          <p:nvPr/>
        </p:nvSpPr>
        <p:spPr>
          <a:xfrm>
            <a:off x="539552" y="4902259"/>
            <a:ext cx="3384376" cy="830997"/>
          </a:xfrm>
          <a:prstGeom prst="rect">
            <a:avLst/>
          </a:prstGeom>
          <a:noFill/>
        </p:spPr>
        <p:txBody>
          <a:bodyPr wrap="square" rtlCol="1">
            <a:spAutoFit/>
          </a:bodyPr>
          <a:lstStyle/>
          <a:p>
            <a:r>
              <a:rPr lang="ar-SA" sz="2400" b="1" dirty="0" smtClean="0"/>
              <a:t>يمتلئ المكان بالغبار والأتربة ويكون التنفس صعبا </a:t>
            </a:r>
            <a:endParaRPr lang="ar-SA" sz="2400" b="1" dirty="0"/>
          </a:p>
        </p:txBody>
      </p:sp>
    </p:spTree>
    <p:custDataLst>
      <p:tags r:id="rId1"/>
    </p:custDataLst>
    <p:extLst>
      <p:ext uri="{BB962C8B-B14F-4D97-AF65-F5344CB8AC3E}">
        <p14:creationId xmlns:p14="http://schemas.microsoft.com/office/powerpoint/2010/main" val="970891050"/>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720366" y="1297732"/>
            <a:ext cx="8137914" cy="3046988"/>
          </a:xfrm>
          <a:prstGeom prst="rect">
            <a:avLst/>
          </a:prstGeom>
          <a:noFill/>
        </p:spPr>
        <p:txBody>
          <a:bodyPr wrap="square" lIns="91440" tIns="45720" rIns="91440" bIns="45720">
            <a:spAutoFit/>
          </a:bodyPr>
          <a:lstStyle/>
          <a:p>
            <a:r>
              <a:rPr lang="ar-SA" sz="3200" b="1" dirty="0">
                <a:solidFill>
                  <a:srgbClr val="C00000"/>
                </a:solidFill>
              </a:rPr>
              <a:t>ترتــيب السّـــرير:</a:t>
            </a:r>
            <a:endParaRPr lang="en-US" sz="3200" b="1" dirty="0">
              <a:solidFill>
                <a:srgbClr val="C00000"/>
              </a:solidFill>
            </a:endParaRPr>
          </a:p>
          <a:p>
            <a:r>
              <a:rPr lang="ar-SA" sz="3200" b="1" dirty="0">
                <a:solidFill>
                  <a:srgbClr val="6600CC"/>
                </a:solidFill>
              </a:rPr>
              <a:t>سارة تقوم بترتيب سريرها يومياً قبل الذهاب إلى المدرسة متّبعة الخطوات التالية:</a:t>
            </a:r>
            <a:endParaRPr lang="en-US" sz="3200" b="1" dirty="0">
              <a:solidFill>
                <a:srgbClr val="6600CC"/>
              </a:solidFill>
            </a:endParaRPr>
          </a:p>
          <a:p>
            <a:r>
              <a:rPr lang="ar-SA" sz="3200" b="1" dirty="0">
                <a:solidFill>
                  <a:srgbClr val="6600CC"/>
                </a:solidFill>
              </a:rPr>
              <a:t>1 ـ تُرتب مفرش السرير</a:t>
            </a:r>
            <a:endParaRPr lang="en-US" sz="3200" b="1" dirty="0">
              <a:solidFill>
                <a:srgbClr val="6600CC"/>
              </a:solidFill>
            </a:endParaRPr>
          </a:p>
          <a:p>
            <a:r>
              <a:rPr lang="ar-SA" sz="3200" b="1" dirty="0">
                <a:solidFill>
                  <a:srgbClr val="6600CC"/>
                </a:solidFill>
              </a:rPr>
              <a:t>2 ـ تُغطِّي سريرها بالغطاء الخارجي.</a:t>
            </a:r>
            <a:endParaRPr lang="en-US" sz="3200" b="1" dirty="0">
              <a:solidFill>
                <a:srgbClr val="6600CC"/>
              </a:solidFill>
            </a:endParaRPr>
          </a:p>
          <a:p>
            <a:r>
              <a:rPr lang="ar-SA" sz="3200" b="1" dirty="0">
                <a:solidFill>
                  <a:srgbClr val="6600CC"/>
                </a:solidFill>
              </a:rPr>
              <a:t>3 ـ تهزُّ المخدات ثم تُعيدها إلى مكانها.</a:t>
            </a:r>
            <a:endParaRPr lang="en-US" sz="3200" b="1" dirty="0">
              <a:solidFill>
                <a:srgbClr val="6600CC"/>
              </a:solidFill>
            </a:endParaRPr>
          </a:p>
        </p:txBody>
      </p:sp>
      <p:sp>
        <p:nvSpPr>
          <p:cNvPr id="8"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غرفتي</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10" name="مربع نص 9"/>
          <p:cNvSpPr txBox="1"/>
          <p:nvPr/>
        </p:nvSpPr>
        <p:spPr>
          <a:xfrm>
            <a:off x="1643042" y="500042"/>
            <a:ext cx="4243342"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00" y="2348880"/>
            <a:ext cx="1905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93" y="3716667"/>
            <a:ext cx="1811341" cy="125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824" y="5013176"/>
            <a:ext cx="1666730" cy="118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725534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barn(inVertical)">
                                      <p:cBhvr>
                                        <p:cTn id="3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2143108" y="2071678"/>
            <a:ext cx="6885326" cy="1569660"/>
          </a:xfrm>
          <a:prstGeom prst="rect">
            <a:avLst/>
          </a:prstGeom>
          <a:noFill/>
        </p:spPr>
        <p:txBody>
          <a:bodyPr wrap="square" lIns="91440" tIns="45720" rIns="91440" bIns="45720">
            <a:spAutoFit/>
          </a:bodyPr>
          <a:lstStyle/>
          <a:p>
            <a:r>
              <a:rPr lang="ar-SA" sz="3200" b="1" dirty="0" smtClean="0">
                <a:solidFill>
                  <a:schemeClr val="accent6"/>
                </a:solidFill>
              </a:rPr>
              <a:t>اتبعي </a:t>
            </a:r>
            <a:r>
              <a:rPr lang="ar-SA" sz="3200" b="1" dirty="0">
                <a:solidFill>
                  <a:schemeClr val="accent6"/>
                </a:solidFill>
              </a:rPr>
              <a:t>السهم لتحصلي على </a:t>
            </a:r>
            <a:r>
              <a:rPr lang="ar-SA" sz="3200" b="1" dirty="0" smtClean="0">
                <a:solidFill>
                  <a:schemeClr val="accent6"/>
                </a:solidFill>
              </a:rPr>
              <a:t>مَثَل</a:t>
            </a:r>
            <a:r>
              <a:rPr lang="ar-EG" sz="3200" b="1" dirty="0" smtClean="0">
                <a:solidFill>
                  <a:schemeClr val="accent6"/>
                </a:solidFill>
              </a:rPr>
              <a:t> </a:t>
            </a:r>
            <a:r>
              <a:rPr lang="ar-SA" sz="3200" b="1" dirty="0" smtClean="0">
                <a:solidFill>
                  <a:schemeClr val="accent6"/>
                </a:solidFill>
              </a:rPr>
              <a:t>ٍ</a:t>
            </a:r>
            <a:r>
              <a:rPr lang="ar-EG" sz="3200" b="1" dirty="0" smtClean="0">
                <a:solidFill>
                  <a:schemeClr val="accent6"/>
                </a:solidFill>
              </a:rPr>
              <a:t>معروف </a:t>
            </a:r>
            <a:r>
              <a:rPr lang="ar-SA" sz="3200" b="1" dirty="0" smtClean="0">
                <a:solidFill>
                  <a:schemeClr val="accent6"/>
                </a:solidFill>
              </a:rPr>
              <a:t>، </a:t>
            </a:r>
            <a:r>
              <a:rPr lang="ar-SA" sz="3200" b="1" dirty="0">
                <a:solidFill>
                  <a:schemeClr val="accent6"/>
                </a:solidFill>
              </a:rPr>
              <a:t>اكتبيهِ، ثم ناقشي معناه مع معلمتك.</a:t>
            </a:r>
            <a:endParaRPr lang="en-US" sz="3200" b="1" dirty="0">
              <a:solidFill>
                <a:schemeClr val="accent6"/>
              </a:solidFill>
            </a:endParaRPr>
          </a:p>
          <a:p>
            <a:r>
              <a:rPr lang="ar-SA" sz="3200" b="1" dirty="0">
                <a:solidFill>
                  <a:schemeClr val="accent6"/>
                </a:solidFill>
              </a:rPr>
              <a:t>المثل</a:t>
            </a:r>
            <a:r>
              <a:rPr lang="ar-SA" sz="3200" b="1" dirty="0" smtClean="0">
                <a:solidFill>
                  <a:schemeClr val="accent6"/>
                </a:solidFill>
              </a:rPr>
              <a:t>:.......</a:t>
            </a:r>
            <a:r>
              <a:rPr lang="ar-SA" sz="3200" b="1" dirty="0" smtClean="0">
                <a:solidFill>
                  <a:schemeClr val="accent3">
                    <a:lumMod val="75000"/>
                  </a:schemeClr>
                </a:solidFill>
              </a:rPr>
              <a:t>لا تؤجل عمل اليوم لغد</a:t>
            </a:r>
            <a:r>
              <a:rPr lang="ar-SA" sz="3200" b="1" dirty="0" smtClean="0">
                <a:solidFill>
                  <a:schemeClr val="accent6"/>
                </a:solidFill>
              </a:rPr>
              <a:t>.......</a:t>
            </a:r>
            <a:r>
              <a:rPr lang="ar-EG" sz="3200" b="1" dirty="0" smtClean="0">
                <a:solidFill>
                  <a:schemeClr val="accent6"/>
                </a:solidFill>
              </a:rPr>
              <a:t> .</a:t>
            </a:r>
            <a:endParaRPr lang="en-US" sz="3200" b="1" dirty="0">
              <a:solidFill>
                <a:schemeClr val="accent6"/>
              </a:solidFill>
            </a:endParaRPr>
          </a:p>
        </p:txBody>
      </p:sp>
      <p:pic>
        <p:nvPicPr>
          <p:cNvPr id="10" name="صورة 9" descr="Boxs%201.ai"/>
          <p:cNvPicPr/>
          <p:nvPr/>
        </p:nvPicPr>
        <p:blipFill>
          <a:blip r:embed="rId3">
            <a:extLst>
              <a:ext uri="{28A0092B-C50C-407E-A947-70E740481C1C}">
                <a14:useLocalDpi xmlns:a14="http://schemas.microsoft.com/office/drawing/2010/main" val="0"/>
              </a:ext>
            </a:extLst>
          </a:blip>
          <a:srcRect/>
          <a:stretch>
            <a:fillRect/>
          </a:stretch>
        </p:blipFill>
        <p:spPr bwMode="auto">
          <a:xfrm>
            <a:off x="1078220" y="3724444"/>
            <a:ext cx="3744416" cy="2592288"/>
          </a:xfrm>
          <a:prstGeom prst="rect">
            <a:avLst/>
          </a:prstGeom>
          <a:noFill/>
          <a:ln>
            <a:noFill/>
          </a:ln>
        </p:spPr>
      </p:pic>
      <p:sp>
        <p:nvSpPr>
          <p:cNvPr id="9"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غرفتي</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grpSp>
        <p:nvGrpSpPr>
          <p:cNvPr id="12" name="مجموعة 4"/>
          <p:cNvGrpSpPr/>
          <p:nvPr/>
        </p:nvGrpSpPr>
        <p:grpSpPr>
          <a:xfrm>
            <a:off x="357158" y="428604"/>
            <a:ext cx="2599253" cy="2357437"/>
            <a:chOff x="1" y="714348"/>
            <a:chExt cx="2599253" cy="2357437"/>
          </a:xfrm>
        </p:grpSpPr>
        <p:pic>
          <p:nvPicPr>
            <p:cNvPr id="13" name="صورة 12" descr="0152.png"/>
            <p:cNvPicPr>
              <a:picLocks noChangeAspect="1"/>
            </p:cNvPicPr>
            <p:nvPr/>
          </p:nvPicPr>
          <p:blipFill>
            <a:blip r:embed="rId4" cstate="print"/>
            <a:stretch>
              <a:fillRect/>
            </a:stretch>
          </p:blipFill>
          <p:spPr>
            <a:xfrm>
              <a:off x="1" y="714348"/>
              <a:ext cx="2534968" cy="2357437"/>
            </a:xfrm>
            <a:prstGeom prst="rect">
              <a:avLst/>
            </a:prstGeom>
          </p:spPr>
        </p:pic>
        <p:sp>
          <p:nvSpPr>
            <p:cNvPr id="14" name="سحابة 13"/>
            <p:cNvSpPr/>
            <p:nvPr/>
          </p:nvSpPr>
          <p:spPr>
            <a:xfrm>
              <a:off x="785786" y="802962"/>
              <a:ext cx="1813468" cy="911518"/>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نشاط</a:t>
              </a:r>
              <a:r>
                <a:rPr lang="ar-EG"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rPr>
                <a:t>3</a:t>
              </a:r>
              <a:endParaRPr lang="ar-EG"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cs typeface="Traditional Arabic" panose="02020603050405020304" pitchFamily="18" charset="-78"/>
              </a:endParaRPr>
            </a:p>
          </p:txBody>
        </p:sp>
      </p:grpSp>
    </p:spTree>
    <p:custDataLst>
      <p:tags r:id="rId1"/>
    </p:custDataLst>
    <p:extLst>
      <p:ext uri="{BB962C8B-B14F-4D97-AF65-F5344CB8AC3E}">
        <p14:creationId xmlns:p14="http://schemas.microsoft.com/office/powerpoint/2010/main" val="1346982827"/>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285720" y="1700808"/>
            <a:ext cx="8318728" cy="3847207"/>
          </a:xfrm>
          <a:prstGeom prst="rect">
            <a:avLst/>
          </a:prstGeom>
          <a:noFill/>
        </p:spPr>
        <p:txBody>
          <a:bodyPr wrap="square" lIns="91440" tIns="45720" rIns="91440" bIns="45720">
            <a:spAutoFit/>
          </a:bodyPr>
          <a:lstStyle/>
          <a:p>
            <a:r>
              <a:rPr lang="ar-SA" sz="3200" b="1" dirty="0">
                <a:solidFill>
                  <a:srgbClr val="C00000"/>
                </a:solidFill>
              </a:rPr>
              <a:t>العــنايـة بـالمـكــتب:</a:t>
            </a:r>
            <a:endParaRPr lang="en-US" sz="3200" b="1" dirty="0">
              <a:solidFill>
                <a:srgbClr val="C00000"/>
              </a:solidFill>
            </a:endParaRPr>
          </a:p>
          <a:p>
            <a:r>
              <a:rPr lang="ar-SA" sz="2800" b="1" dirty="0">
                <a:solidFill>
                  <a:srgbClr val="7030A0"/>
                </a:solidFill>
              </a:rPr>
              <a:t>لتتمكني من استخدام مكتبك في كتابة ما عليك من واجبات مدرسية، ومراجعة دروسك بيسر وسهولة، ينبغي عليك العناية به باتباع </a:t>
            </a:r>
            <a:r>
              <a:rPr lang="ar-SA" sz="2800" b="1" dirty="0" smtClean="0">
                <a:solidFill>
                  <a:srgbClr val="7030A0"/>
                </a:solidFill>
              </a:rPr>
              <a:t>ما يلي:</a:t>
            </a:r>
            <a:endParaRPr lang="ar-EG" sz="2800" b="1" dirty="0" smtClean="0">
              <a:solidFill>
                <a:srgbClr val="7030A0"/>
              </a:solidFill>
            </a:endParaRPr>
          </a:p>
          <a:p>
            <a:endParaRPr lang="en-US" sz="1600" b="1" dirty="0">
              <a:solidFill>
                <a:srgbClr val="7030A0"/>
              </a:solidFill>
            </a:endParaRPr>
          </a:p>
          <a:p>
            <a:pPr marL="800100" lvl="1" indent="-342900">
              <a:buFont typeface="Wingdings" pitchFamily="2" charset="2"/>
              <a:buChar char="Ø"/>
            </a:pPr>
            <a:r>
              <a:rPr lang="ar-SA" sz="2800" b="1" dirty="0">
                <a:solidFill>
                  <a:srgbClr val="4E67C8"/>
                </a:solidFill>
              </a:rPr>
              <a:t>ضعي الإضاءة على الجهة اليسرى من المكتب.</a:t>
            </a:r>
            <a:endParaRPr lang="en-US" sz="2800" b="1" dirty="0">
              <a:solidFill>
                <a:srgbClr val="4E67C8"/>
              </a:solidFill>
            </a:endParaRPr>
          </a:p>
          <a:p>
            <a:pPr marL="800100" lvl="1" indent="-342900">
              <a:buFont typeface="Wingdings" pitchFamily="2" charset="2"/>
              <a:buChar char="Ø"/>
            </a:pPr>
            <a:r>
              <a:rPr lang="ar-SA" sz="2800" b="1" dirty="0">
                <a:solidFill>
                  <a:srgbClr val="4E67C8"/>
                </a:solidFill>
              </a:rPr>
              <a:t>حافظي على نظافته بالتخلّص من بقايا بري الأقلام.</a:t>
            </a:r>
            <a:endParaRPr lang="en-US" sz="2800" b="1" dirty="0">
              <a:solidFill>
                <a:srgbClr val="4E67C8"/>
              </a:solidFill>
            </a:endParaRPr>
          </a:p>
          <a:p>
            <a:pPr marL="800100" lvl="1" indent="-342900">
              <a:buFont typeface="Wingdings" pitchFamily="2" charset="2"/>
              <a:buChar char="Ø"/>
            </a:pPr>
            <a:r>
              <a:rPr lang="ar-SA" sz="2800" b="1" dirty="0">
                <a:solidFill>
                  <a:srgbClr val="4E67C8"/>
                </a:solidFill>
              </a:rPr>
              <a:t>تجنّبي الأكل والشرب عليه.</a:t>
            </a:r>
            <a:endParaRPr lang="en-US" sz="2800" b="1" dirty="0">
              <a:solidFill>
                <a:srgbClr val="4E67C8"/>
              </a:solidFill>
            </a:endParaRPr>
          </a:p>
          <a:p>
            <a:pPr marL="800100" lvl="1" indent="-342900">
              <a:buFont typeface="Wingdings" pitchFamily="2" charset="2"/>
              <a:buChar char="Ø"/>
            </a:pPr>
            <a:r>
              <a:rPr lang="ar-SA" sz="2800" b="1" dirty="0">
                <a:solidFill>
                  <a:srgbClr val="4E67C8"/>
                </a:solidFill>
              </a:rPr>
              <a:t>أعيدي تنظيم الكتب والأقلام عند الانتهاء من استخدامها.</a:t>
            </a:r>
            <a:endParaRPr lang="en-US" sz="2800" b="1" dirty="0">
              <a:solidFill>
                <a:srgbClr val="4E67C8"/>
              </a:solidFill>
            </a:endParaRPr>
          </a:p>
          <a:p>
            <a:pPr marL="800100" lvl="1" indent="-342900">
              <a:buFont typeface="Wingdings" pitchFamily="2" charset="2"/>
              <a:buChar char="Ø"/>
            </a:pPr>
            <a:r>
              <a:rPr lang="ar-SA" sz="2800" b="1" dirty="0">
                <a:solidFill>
                  <a:srgbClr val="4E67C8"/>
                </a:solidFill>
              </a:rPr>
              <a:t>احرصي على مسحه وتنظيفه باستمرار</a:t>
            </a:r>
            <a:r>
              <a:rPr lang="ar-SA" sz="2800" b="1" dirty="0" smtClean="0">
                <a:solidFill>
                  <a:srgbClr val="4E67C8"/>
                </a:solidFill>
              </a:rPr>
              <a:t>.</a:t>
            </a:r>
            <a:endParaRPr lang="en-US" sz="2800" b="1" dirty="0">
              <a:solidFill>
                <a:srgbClr val="4E67C8"/>
              </a:solidFill>
            </a:endParaRPr>
          </a:p>
        </p:txBody>
      </p:sp>
      <p:sp>
        <p:nvSpPr>
          <p:cNvPr id="5"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EG" sz="3600" b="0" i="0" u="none" strike="noStrike" kern="1200" cap="none" spc="0" normalizeH="0" baseline="0" noProof="0" dirty="0" smtClean="0">
                <a:ln>
                  <a:noFill/>
                </a:ln>
                <a:solidFill>
                  <a:schemeClr val="tx1"/>
                </a:solidFill>
                <a:effectLst/>
                <a:uLnTx/>
                <a:uFillTx/>
                <a:latin typeface="+mj-lt"/>
                <a:ea typeface="+mj-ea"/>
                <a:cs typeface="+mn-cs"/>
              </a:rPr>
              <a:t>غرفتي</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sp>
        <p:nvSpPr>
          <p:cNvPr id="6" name="مربع نص 5"/>
          <p:cNvSpPr txBox="1"/>
          <p:nvPr/>
        </p:nvSpPr>
        <p:spPr>
          <a:xfrm>
            <a:off x="1643042" y="500042"/>
            <a:ext cx="4243342" cy="523220"/>
          </a:xfrm>
          <a:prstGeom prst="rect">
            <a:avLst/>
          </a:prstGeom>
          <a:noFill/>
        </p:spPr>
        <p:txBody>
          <a:bodyPr wrap="square" rtlCol="1">
            <a:spAutoFit/>
          </a:bodyPr>
          <a:lstStyle/>
          <a:p>
            <a:pPr algn="ct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3254512923"/>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500"/>
                                        <p:tgtEl>
                                          <p:spTgt spid="7">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500"/>
                                        <p:tgtEl>
                                          <p:spTgt spid="7">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خماسي 9"/>
          <p:cNvSpPr/>
          <p:nvPr/>
        </p:nvSpPr>
        <p:spPr>
          <a:xfrm flipH="1">
            <a:off x="1967174" y="1071546"/>
            <a:ext cx="7176858" cy="1861224"/>
          </a:xfrm>
          <a:prstGeom prst="homePlate">
            <a:avLst/>
          </a:prstGeom>
        </p:spPr>
        <p:style>
          <a:lnRef idx="0">
            <a:schemeClr val="accent6"/>
          </a:lnRef>
          <a:fillRef idx="3">
            <a:schemeClr val="accent6"/>
          </a:fillRef>
          <a:effectRef idx="3">
            <a:schemeClr val="accent6"/>
          </a:effectRef>
          <a:fontRef idx="minor">
            <a:schemeClr val="lt1"/>
          </a:fontRef>
        </p:style>
        <p:txBody>
          <a:bodyPr rtlCol="1" anchor="ctr"/>
          <a:lstStyle/>
          <a:p>
            <a:r>
              <a:rPr lang="ar-EG" sz="3200" b="1" dirty="0" smtClean="0"/>
              <a:t>شاركي </a:t>
            </a:r>
            <a:r>
              <a:rPr lang="ar-EG" sz="3200" b="1" dirty="0" smtClean="0"/>
              <a:t>زميلا</a:t>
            </a:r>
            <a:r>
              <a:rPr lang="ar-SA" sz="3200" b="1" dirty="0" smtClean="0"/>
              <a:t>ئ</a:t>
            </a:r>
            <a:r>
              <a:rPr lang="ar-EG" sz="3200" b="1" dirty="0" smtClean="0"/>
              <a:t>ك </a:t>
            </a:r>
            <a:r>
              <a:rPr lang="ar-EG" sz="3200" b="1" dirty="0" smtClean="0"/>
              <a:t>في المجموعة في نقد تصرف الفتاة في هذه الصورة وناقشيه مع الملعمة في ضوء معلوماتك السابقة عن الجلسة الصحيحة.</a:t>
            </a:r>
            <a:endParaRPr lang="en-US" sz="3200" b="1" dirty="0"/>
          </a:p>
        </p:txBody>
      </p:sp>
      <p:sp>
        <p:nvSpPr>
          <p:cNvPr id="4" name="مستطيل 3"/>
          <p:cNvSpPr/>
          <p:nvPr/>
        </p:nvSpPr>
        <p:spPr>
          <a:xfrm>
            <a:off x="4009695" y="3071810"/>
            <a:ext cx="5134305" cy="1754326"/>
          </a:xfrm>
          <a:prstGeom prst="rect">
            <a:avLst/>
          </a:prstGeom>
          <a:noFill/>
        </p:spPr>
        <p:txBody>
          <a:bodyPr wrap="square" lIns="91440" tIns="45720" rIns="91440" bIns="45720">
            <a:spAutoFit/>
          </a:bodyPr>
          <a:lstStyle/>
          <a:p>
            <a:r>
              <a:rPr lang="ar-SA" sz="3600" dirty="0" smtClean="0">
                <a:solidFill>
                  <a:srgbClr val="4E67C8"/>
                </a:solidFill>
              </a:rPr>
              <a:t>الجلوس على الأرض.</a:t>
            </a:r>
          </a:p>
          <a:p>
            <a:r>
              <a:rPr lang="ar-SA" sz="3600" dirty="0" smtClean="0">
                <a:solidFill>
                  <a:srgbClr val="4E67C8"/>
                </a:solidFill>
              </a:rPr>
              <a:t>الحل :</a:t>
            </a:r>
            <a:endParaRPr lang="ar-SA" sz="3600" dirty="0" smtClean="0">
              <a:solidFill>
                <a:srgbClr val="4E67C8"/>
              </a:solidFill>
            </a:endParaRPr>
          </a:p>
          <a:p>
            <a:r>
              <a:rPr lang="ar-SA" sz="3600" dirty="0" smtClean="0">
                <a:solidFill>
                  <a:srgbClr val="4E67C8"/>
                </a:solidFill>
              </a:rPr>
              <a:t>الجلوس على المكتب.</a:t>
            </a:r>
            <a:endParaRPr lang="ar-SA" sz="3600" dirty="0">
              <a:solidFill>
                <a:srgbClr val="4E67C8"/>
              </a:solidFill>
            </a:endParaRPr>
          </a:p>
        </p:txBody>
      </p:sp>
      <p:sp>
        <p:nvSpPr>
          <p:cNvPr id="12"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ar-EG" sz="3600" dirty="0" smtClean="0">
                <a:latin typeface="+mj-lt"/>
                <a:ea typeface="+mj-ea"/>
              </a:rPr>
              <a:t>نشاط (4)</a:t>
            </a:r>
            <a:endParaRPr kumimoji="0" lang="en-US" sz="3600" b="0" i="0" u="none" strike="noStrike" kern="1200" cap="none" spc="0" normalizeH="0" baseline="0" noProof="0" dirty="0">
              <a:ln>
                <a:noFill/>
              </a:ln>
              <a:solidFill>
                <a:schemeClr val="tx1"/>
              </a:solidFill>
              <a:effectLst/>
              <a:uLnTx/>
              <a:uFillTx/>
              <a:latin typeface="+mj-lt"/>
              <a:ea typeface="+mj-ea"/>
              <a:cs typeface="+mn-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45" y="3263872"/>
            <a:ext cx="279959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791344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500042"/>
            <a:ext cx="9144000" cy="585791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634006796"/>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TotalTime>
  <Words>422</Words>
  <Application>Microsoft Office PowerPoint</Application>
  <PresentationFormat>عرض على الشاشة (3:4)‏</PresentationFormat>
  <Paragraphs>86</Paragraphs>
  <Slides>13</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13</vt:i4>
      </vt:variant>
    </vt:vector>
  </HeadingPairs>
  <TitlesOfParts>
    <vt:vector size="19" baseType="lpstr">
      <vt:lpstr>Arial</vt:lpstr>
      <vt:lpstr>Calibri</vt:lpstr>
      <vt:lpstr>Traditional Arabic</vt:lpstr>
      <vt:lpstr>Wingdings</vt:lpstr>
      <vt:lpstr>Wingdings 2</vt:lpstr>
      <vt:lpstr>تصميم مخصص</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NORALMOALEM</dc:creator>
  <cp:lastModifiedBy>Al-Noor</cp:lastModifiedBy>
  <cp:revision>86</cp:revision>
  <dcterms:created xsi:type="dcterms:W3CDTF">2015-03-17T18:44:23Z</dcterms:created>
  <dcterms:modified xsi:type="dcterms:W3CDTF">2019-08-08T18:15:59Z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DA8001F7-B120-4E2B-ADD3-331C2177BC2B</vt:lpwstr>
  </property>
  <property fmtid="{D5CDD505-2E9C-101B-9397-08002B2CF9AE}" pid="3" name="ArticulatePath">
    <vt:lpwstr>كامل</vt:lpwstr>
  </property>
</Properties>
</file>