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35" r:id="rId1"/>
  </p:sldMasterIdLst>
  <p:sldIdLst>
    <p:sldId id="313" r:id="rId2"/>
    <p:sldId id="315" r:id="rId3"/>
    <p:sldId id="318" r:id="rId4"/>
    <p:sldId id="326" r:id="rId5"/>
    <p:sldId id="331" r:id="rId6"/>
    <p:sldId id="319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23" r:id="rId15"/>
  </p:sldIdLst>
  <p:sldSz cx="12192000" cy="6858000"/>
  <p:notesSz cx="6858000" cy="9144000"/>
  <p:custDataLst>
    <p:tags r:id="rId16"/>
  </p:custData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88C"/>
    <a:srgbClr val="F8E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نمط فاتح 1 - تميي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98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26" y="-4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  <a:prstGeom prst="rect">
            <a:avLst/>
          </a:prstGeo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7936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7618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8316686" cy="990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055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207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65929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  <a:prstGeom prst="rect">
            <a:avLst/>
          </a:prstGeom>
        </p:spPr>
        <p:txBody>
          <a:bodyPr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71652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892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531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1031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025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6614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25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9862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3" name="عنوان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91597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6552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26855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06900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/>
          <a:lstStyle/>
          <a:p>
            <a:fld id="{DF81A605-6EE9-4D40-8DF8-C32042283249}" type="datetimeFigureOut">
              <a:rPr lang="ar-SA" smtClean="0"/>
              <a:t>01/12/40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/>
          <a:lstStyle/>
          <a:p>
            <a:fld id="{489CB131-1BAF-4D01-9179-D0E3ECF4351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173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" name="خماسي 7">
            <a:hlinkClick r:id="" action="ppaction://hlinkshowjump?jump=previousslide"/>
          </p:cNvPr>
          <p:cNvSpPr/>
          <p:nvPr/>
        </p:nvSpPr>
        <p:spPr>
          <a:xfrm>
            <a:off x="7507044" y="5665836"/>
            <a:ext cx="3336663" cy="605871"/>
          </a:xfrm>
          <a:prstGeom prst="homePlat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السابق</a:t>
            </a:r>
            <a:endParaRPr lang="ar-SA" sz="3200" b="1" dirty="0"/>
          </a:p>
        </p:txBody>
      </p:sp>
      <p:sp>
        <p:nvSpPr>
          <p:cNvPr id="14" name="خماسي 13">
            <a:hlinkClick r:id="" action="ppaction://hlinkshowjump?jump=nextslide"/>
          </p:cNvPr>
          <p:cNvSpPr/>
          <p:nvPr/>
        </p:nvSpPr>
        <p:spPr>
          <a:xfrm flipH="1">
            <a:off x="1151065" y="5665836"/>
            <a:ext cx="3336663" cy="605871"/>
          </a:xfrm>
          <a:prstGeom prst="homePlat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التالي</a:t>
            </a:r>
            <a:endParaRPr lang="ar-SA" sz="3200" b="1" dirty="0"/>
          </a:p>
        </p:txBody>
      </p:sp>
      <p:sp>
        <p:nvSpPr>
          <p:cNvPr id="9" name="مستطيل 8">
            <a:hlinkClick r:id="" action="ppaction://hlinkshowjump?jump=firstslide"/>
          </p:cNvPr>
          <p:cNvSpPr/>
          <p:nvPr/>
        </p:nvSpPr>
        <p:spPr>
          <a:xfrm>
            <a:off x="4527995" y="5665836"/>
            <a:ext cx="2938782" cy="605871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/>
            <a:r>
              <a:rPr lang="ar-SA" sz="3200" b="1" dirty="0" smtClean="0"/>
              <a:t>الرئيسية</a:t>
            </a:r>
            <a:endParaRPr lang="ar-SA" sz="3200" b="1" dirty="0"/>
          </a:p>
        </p:txBody>
      </p:sp>
      <p:pic>
        <p:nvPicPr>
          <p:cNvPr id="2052" name="Picture 4" descr="https://encrypted-tbn1.gstatic.com/images?q=tbn:ANd9GcSCt7ywBEG14sujkHdqY8vNikljT9JPrIN0zhdFQOmo5LK4FCosXYF4jiY"/>
          <p:cNvPicPr>
            <a:picLocks noChangeAspect="1" noChangeArrowheads="1"/>
          </p:cNvPicPr>
          <p:nvPr/>
        </p:nvPicPr>
        <p:blipFill>
          <a:blip r:embed="rId2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11706513" cy="110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-30736"/>
            <a:ext cx="8000999" cy="9995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4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53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  <p:sldLayoutId id="2147483947" r:id="rId13"/>
    <p:sldLayoutId id="2147483948" r:id="rId14"/>
    <p:sldLayoutId id="2147483949" r:id="rId15"/>
    <p:sldLayoutId id="2147483950" r:id="rId16"/>
    <p:sldLayoutId id="2147483951" r:id="rId17"/>
    <p:sldLayoutId id="2147483952" r:id="rId18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5400" b="1" kern="1200" cap="none" spc="0" baseline="0">
          <a:ln w="17780" cmpd="sng">
            <a:solidFill>
              <a:srgbClr val="FFFFFF"/>
            </a:solidFill>
            <a:prstDash val="solid"/>
            <a:miter lim="800000"/>
          </a:ln>
          <a:gradFill rotWithShape="1">
            <a:gsLst>
              <a:gs pos="0">
                <a:srgbClr val="000000">
                  <a:tint val="92000"/>
                  <a:shade val="100000"/>
                  <a:satMod val="150000"/>
                </a:srgbClr>
              </a:gs>
              <a:gs pos="49000">
                <a:srgbClr val="000000">
                  <a:tint val="89000"/>
                  <a:shade val="90000"/>
                  <a:satMod val="150000"/>
                </a:srgbClr>
              </a:gs>
              <a:gs pos="50000">
                <a:srgbClr val="000000">
                  <a:tint val="100000"/>
                  <a:shade val="75000"/>
                  <a:satMod val="150000"/>
                </a:srgbClr>
              </a:gs>
              <a:gs pos="95000">
                <a:srgbClr val="000000">
                  <a:shade val="47000"/>
                  <a:satMod val="150000"/>
                </a:srgbClr>
              </a:gs>
              <a:gs pos="100000">
                <a:srgbClr val="000000">
                  <a:shade val="39000"/>
                  <a:satMod val="150000"/>
                </a:srgbClr>
              </a:gs>
            </a:gsLst>
            <a:lin ang="5400000"/>
          </a:gradFill>
          <a:effectLst>
            <a:outerShdw blurRad="50800" algn="tl" rotWithShape="0">
              <a:srgbClr val="000000"/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1"/>
          <p:cNvSpPr txBox="1">
            <a:spLocks/>
          </p:cNvSpPr>
          <p:nvPr/>
        </p:nvSpPr>
        <p:spPr>
          <a:xfrm>
            <a:off x="8473440" y="90450"/>
            <a:ext cx="3141093" cy="9995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cap="none" spc="0" baseline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z="4000" smtClean="0">
                <a:cs typeface="+mn-cs"/>
              </a:rPr>
              <a:t>الجلوس الصحيح</a:t>
            </a:r>
            <a:endParaRPr lang="ar-SA" sz="4000" dirty="0">
              <a:cs typeface="+mn-cs"/>
            </a:endParaRPr>
          </a:p>
        </p:txBody>
      </p:sp>
      <p:sp>
        <p:nvSpPr>
          <p:cNvPr id="3" name="سهم إلى اليسار 2"/>
          <p:cNvSpPr/>
          <p:nvPr/>
        </p:nvSpPr>
        <p:spPr>
          <a:xfrm>
            <a:off x="4893766" y="2758249"/>
            <a:ext cx="1560390" cy="8229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Rectangle 1"/>
          <p:cNvSpPr/>
          <p:nvPr/>
        </p:nvSpPr>
        <p:spPr>
          <a:xfrm>
            <a:off x="4893766" y="4693887"/>
            <a:ext cx="6051177" cy="739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ar-EG" b="1" dirty="0" smtClean="0"/>
              <a:t>فتاة تجلس بطريقة صحيحة</a:t>
            </a:r>
            <a:endParaRPr lang="en-US" b="1" dirty="0"/>
          </a:p>
        </p:txBody>
      </p:sp>
      <p:grpSp>
        <p:nvGrpSpPr>
          <p:cNvPr id="8" name="مجموعة 7"/>
          <p:cNvGrpSpPr/>
          <p:nvPr/>
        </p:nvGrpSpPr>
        <p:grpSpPr>
          <a:xfrm>
            <a:off x="40851" y="8068"/>
            <a:ext cx="2879769" cy="756636"/>
            <a:chOff x="179512" y="692696"/>
            <a:chExt cx="2082876" cy="756636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1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26</a:t>
              </a:r>
              <a:endParaRPr lang="ar-S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009" y="1434102"/>
            <a:ext cx="2888461" cy="3629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وسيلة شرح مستطيلة مستديرة الزوايا 5"/>
          <p:cNvSpPr/>
          <p:nvPr/>
        </p:nvSpPr>
        <p:spPr>
          <a:xfrm>
            <a:off x="5895833" y="1637732"/>
            <a:ext cx="5581373" cy="723331"/>
          </a:xfrm>
          <a:prstGeom prst="wedgeRoundRectCallout">
            <a:avLst>
              <a:gd name="adj1" fmla="val -63136"/>
              <a:gd name="adj2" fmla="val 92689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ar-SA" sz="3600" b="1" dirty="0" smtClean="0">
                <a:solidFill>
                  <a:srgbClr val="FF0000"/>
                </a:solidFill>
              </a:rPr>
              <a:t>صفي ما تشاهدينه في الصورة؟</a:t>
            </a:r>
            <a:endParaRPr lang="ar-SA" sz="36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601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build="p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39" y="2472448"/>
            <a:ext cx="3480178" cy="285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507713" y="1396800"/>
            <a:ext cx="5056503" cy="796469"/>
          </a:xfrm>
          <a:prstGeom prst="cloud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rtl="1"/>
            <a:r>
              <a:rPr lang="ar-SA" altLang="ar-SA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أي الجلسات التالية تجلسين</a:t>
            </a:r>
            <a:endParaRPr lang="ar-SA" altLang="ar-SA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" name="Picture 2" descr="Face.a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400" y="1115579"/>
            <a:ext cx="1186784" cy="1186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55288" y="2676240"/>
            <a:ext cx="1008529" cy="6454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</a:rPr>
              <a:t>√</a:t>
            </a:r>
            <a:endParaRPr lang="en-US" sz="3600" b="1" dirty="0">
              <a:solidFill>
                <a:srgbClr val="00B050"/>
              </a:solidFill>
            </a:endParaRPr>
          </a:p>
        </p:txBody>
      </p:sp>
      <p:grpSp>
        <p:nvGrpSpPr>
          <p:cNvPr id="11" name="مجموعة 10"/>
          <p:cNvGrpSpPr/>
          <p:nvPr/>
        </p:nvGrpSpPr>
        <p:grpSpPr>
          <a:xfrm>
            <a:off x="40852" y="8068"/>
            <a:ext cx="2811530" cy="756636"/>
            <a:chOff x="179512" y="692696"/>
            <a:chExt cx="2082876" cy="756636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26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771" y="2482684"/>
            <a:ext cx="3527414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499" y="2482684"/>
            <a:ext cx="3821373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903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sp>
        <p:nvSpPr>
          <p:cNvPr id="2" name="سحابة 1"/>
          <p:cNvSpPr/>
          <p:nvPr/>
        </p:nvSpPr>
        <p:spPr>
          <a:xfrm>
            <a:off x="6370319" y="1590821"/>
            <a:ext cx="4961767" cy="3513832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chemeClr val="accent6">
                    <a:lumMod val="50000"/>
                  </a:schemeClr>
                </a:solidFill>
              </a:rPr>
              <a:t> أجلس بطريقة صحيحة حتى يكون ظهري ملاصقاً لظهر المقعد.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صورة 6" descr="Face1.ai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920" y="1563167"/>
            <a:ext cx="1207011" cy="10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00726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2007269" y="19298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2007269" y="34443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40852" y="8068"/>
            <a:ext cx="2715996" cy="756636"/>
            <a:chOff x="179512" y="692696"/>
            <a:chExt cx="2082876" cy="75663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27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466" y="1960820"/>
            <a:ext cx="4377456" cy="2773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371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sp>
        <p:nvSpPr>
          <p:cNvPr id="2" name="سحابة 1"/>
          <p:cNvSpPr/>
          <p:nvPr/>
        </p:nvSpPr>
        <p:spPr>
          <a:xfrm>
            <a:off x="6370319" y="1590821"/>
            <a:ext cx="4961767" cy="2670512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chemeClr val="accent6">
                    <a:lumMod val="50000"/>
                  </a:schemeClr>
                </a:solidFill>
              </a:rPr>
              <a:t>الجلسة الخاطئة  </a:t>
            </a:r>
          </a:p>
          <a:p>
            <a:pPr algn="ctr"/>
            <a:r>
              <a:rPr lang="ar-SA" sz="3600" b="1" dirty="0">
                <a:solidFill>
                  <a:schemeClr val="accent6">
                    <a:lumMod val="50000"/>
                  </a:schemeClr>
                </a:solidFill>
              </a:rPr>
              <a:t>تُؤثّر على سلامة ظهري. </a:t>
            </a:r>
          </a:p>
        </p:txBody>
      </p:sp>
      <p:pic>
        <p:nvPicPr>
          <p:cNvPr id="7" name="صورة 6" descr="Face1.ai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920" y="1563167"/>
            <a:ext cx="1207011" cy="10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00726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2007269" y="19298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2007269" y="34443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1" name="مجموعة 10"/>
          <p:cNvGrpSpPr/>
          <p:nvPr/>
        </p:nvGrpSpPr>
        <p:grpSpPr>
          <a:xfrm>
            <a:off x="40851" y="8068"/>
            <a:ext cx="2743291" cy="756636"/>
            <a:chOff x="179512" y="692696"/>
            <a:chExt cx="2082876" cy="756636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27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046" y="1590821"/>
            <a:ext cx="4274687" cy="2956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094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sp>
        <p:nvSpPr>
          <p:cNvPr id="2" name="سحابة 1"/>
          <p:cNvSpPr/>
          <p:nvPr/>
        </p:nvSpPr>
        <p:spPr>
          <a:xfrm>
            <a:off x="6370319" y="1590821"/>
            <a:ext cx="4961767" cy="1827193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</a:rPr>
              <a:t>المقعد وضع لي وليس للحقيبة.</a:t>
            </a:r>
            <a:endParaRPr lang="ar-SA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صورة 6" descr="Face1.ai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920" y="1563167"/>
            <a:ext cx="1207011" cy="10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007269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2007269" y="19298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2007269" y="34443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1" name="مجموعة 10"/>
          <p:cNvGrpSpPr/>
          <p:nvPr/>
        </p:nvGrpSpPr>
        <p:grpSpPr>
          <a:xfrm>
            <a:off x="40851" y="8068"/>
            <a:ext cx="2743291" cy="756636"/>
            <a:chOff x="179512" y="692696"/>
            <a:chExt cx="2082876" cy="756636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27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3" y="1761060"/>
            <a:ext cx="3969864" cy="2797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771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830404" y="3749647"/>
            <a:ext cx="1046472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SA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</a:rPr>
              <a:t>نعم يمكن ذلك، باستعمال الكراسي الأرضية والجلوس باستقامة الظهر</a:t>
            </a:r>
            <a:r>
              <a:rPr lang="ar-EG" sz="3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</a:rPr>
              <a:t>.</a:t>
            </a:r>
            <a:endParaRPr lang="ar-SA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40852" y="8068"/>
            <a:ext cx="3248258" cy="756636"/>
            <a:chOff x="179512" y="692696"/>
            <a:chExt cx="2082876" cy="75663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مربع نص 4"/>
            <p:cNvSpPr txBox="1"/>
            <p:nvPr/>
          </p:nvSpPr>
          <p:spPr>
            <a:xfrm>
              <a:off x="887524" y="899428"/>
              <a:ext cx="12072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>
              <a:off x="179512" y="899428"/>
              <a:ext cx="68143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27</a:t>
              </a:r>
              <a:endPara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0" name="مستطيل 9"/>
          <p:cNvSpPr/>
          <p:nvPr/>
        </p:nvSpPr>
        <p:spPr>
          <a:xfrm>
            <a:off x="179883" y="1607735"/>
            <a:ext cx="11411264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ar-EG" sz="3600" b="1" cap="none" spc="0" dirty="0" smtClean="0">
                <a:ln w="11430"/>
                <a:solidFill>
                  <a:srgbClr val="FF0000"/>
                </a:solidFill>
              </a:rPr>
              <a:t>نشاط: </a:t>
            </a:r>
          </a:p>
          <a:p>
            <a:pPr algn="ctr">
              <a:lnSpc>
                <a:spcPct val="150000"/>
              </a:lnSpc>
            </a:pPr>
            <a:r>
              <a:rPr lang="ar-EG" sz="3600" b="1" dirty="0" smtClean="0">
                <a:ln w="11430"/>
                <a:solidFill>
                  <a:srgbClr val="FF0000"/>
                </a:solidFill>
              </a:rPr>
              <a:t>طبّقي الجلسة الصحيحة على الكرسي، وهل تستطيعين تطبيقها على الأرض؟</a:t>
            </a:r>
            <a:endParaRPr lang="ar-SA" sz="3600" b="1" cap="none" spc="0" dirty="0">
              <a:ln w="11430"/>
              <a:solidFill>
                <a:srgbClr val="FF000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4222879" y="49439"/>
            <a:ext cx="17075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</a:rPr>
              <a:t>نشاط1</a:t>
            </a:r>
            <a:endParaRPr lang="ar-EG" sz="5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371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10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40852" y="8068"/>
            <a:ext cx="3248258" cy="756636"/>
            <a:chOff x="179512" y="692696"/>
            <a:chExt cx="2082876" cy="75663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مربع نص 4"/>
            <p:cNvSpPr txBox="1"/>
            <p:nvPr/>
          </p:nvSpPr>
          <p:spPr>
            <a:xfrm>
              <a:off x="887524" y="899428"/>
              <a:ext cx="12072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>
              <a:off x="179512" y="899428"/>
              <a:ext cx="68143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27</a:t>
              </a:r>
              <a:endPara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0" name="مستطيل 9"/>
          <p:cNvSpPr/>
          <p:nvPr/>
        </p:nvSpPr>
        <p:spPr>
          <a:xfrm>
            <a:off x="2538484" y="1607735"/>
            <a:ext cx="9052663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ar-EG" sz="3600" b="1" cap="none" spc="0" dirty="0" smtClean="0">
                <a:ln w="11430"/>
                <a:solidFill>
                  <a:srgbClr val="FF0000"/>
                </a:solidFill>
              </a:rPr>
              <a:t>نشاط: </a:t>
            </a:r>
          </a:p>
          <a:p>
            <a:pPr algn="ctr">
              <a:lnSpc>
                <a:spcPct val="150000"/>
              </a:lnSpc>
            </a:pPr>
            <a:r>
              <a:rPr lang="ar-SA" sz="3600" b="1" dirty="0" smtClean="0">
                <a:ln w="11430"/>
                <a:solidFill>
                  <a:srgbClr val="FF0000"/>
                </a:solidFill>
              </a:rPr>
              <a:t>لم يجب عليك الجلوس بطريقة صحيحة؟</a:t>
            </a:r>
            <a:endParaRPr lang="ar-SA" sz="3600" b="1" cap="none" spc="0" dirty="0">
              <a:ln w="11430"/>
              <a:solidFill>
                <a:srgbClr val="FF000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4222879" y="49439"/>
            <a:ext cx="17075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</a:rPr>
              <a:t>نشاط2</a:t>
            </a:r>
            <a:endParaRPr lang="ar-EG" sz="5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984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40852" y="8068"/>
            <a:ext cx="3248258" cy="756636"/>
            <a:chOff x="179512" y="692696"/>
            <a:chExt cx="2082876" cy="75663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مربع نص 4"/>
            <p:cNvSpPr txBox="1"/>
            <p:nvPr/>
          </p:nvSpPr>
          <p:spPr>
            <a:xfrm>
              <a:off x="887524" y="899428"/>
              <a:ext cx="12072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>
              <a:off x="179512" y="899428"/>
              <a:ext cx="68143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28</a:t>
              </a:r>
              <a:endPara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0" name="مستطيل 9"/>
          <p:cNvSpPr/>
          <p:nvPr/>
        </p:nvSpPr>
        <p:spPr>
          <a:xfrm>
            <a:off x="2047167" y="1116478"/>
            <a:ext cx="9052663" cy="98251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ar-SA" sz="4400" b="1" dirty="0" smtClean="0">
                <a:ln w="11430"/>
                <a:solidFill>
                  <a:srgbClr val="FF0000"/>
                </a:solidFill>
              </a:rPr>
              <a:t>أشترك مع زميلتي في التعليق على الصور الآتية:</a:t>
            </a:r>
            <a:endParaRPr lang="ar-SA" sz="4400" b="1" cap="none" spc="0" dirty="0">
              <a:ln w="11430"/>
              <a:solidFill>
                <a:srgbClr val="FF000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4222879" y="49439"/>
            <a:ext cx="17075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</a:rPr>
              <a:t>نشاط3</a:t>
            </a:r>
            <a:endParaRPr lang="ar-EG" sz="5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057" y="2634658"/>
            <a:ext cx="2565779" cy="2183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322" y="2634658"/>
            <a:ext cx="2274841" cy="2183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645" y="2634658"/>
            <a:ext cx="2144856" cy="2183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64" y="2634658"/>
            <a:ext cx="2060812" cy="2183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مستطيل 12"/>
          <p:cNvSpPr/>
          <p:nvPr/>
        </p:nvSpPr>
        <p:spPr>
          <a:xfrm>
            <a:off x="9183793" y="4912784"/>
            <a:ext cx="2344189" cy="4156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/>
              <a:t>جلسة صحيحة</a:t>
            </a:r>
            <a:endParaRPr lang="en-US" sz="2800" b="1" dirty="0"/>
          </a:p>
        </p:txBody>
      </p:sp>
      <p:sp>
        <p:nvSpPr>
          <p:cNvPr id="14" name="مستطيل 13"/>
          <p:cNvSpPr/>
          <p:nvPr/>
        </p:nvSpPr>
        <p:spPr>
          <a:xfrm>
            <a:off x="6264322" y="4915599"/>
            <a:ext cx="2344189" cy="4156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/>
              <a:t>جلسة خاطئة</a:t>
            </a:r>
            <a:endParaRPr lang="en-US" sz="2800" b="1" dirty="0"/>
          </a:p>
        </p:txBody>
      </p:sp>
      <p:sp>
        <p:nvSpPr>
          <p:cNvPr id="15" name="مستطيل 14"/>
          <p:cNvSpPr/>
          <p:nvPr/>
        </p:nvSpPr>
        <p:spPr>
          <a:xfrm>
            <a:off x="315462" y="4798518"/>
            <a:ext cx="2344189" cy="4156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/>
              <a:t>جلسة خاطئة</a:t>
            </a:r>
            <a:endParaRPr lang="en-US" sz="2800" b="1" dirty="0"/>
          </a:p>
        </p:txBody>
      </p:sp>
      <p:sp>
        <p:nvSpPr>
          <p:cNvPr id="16" name="مستطيل 15"/>
          <p:cNvSpPr/>
          <p:nvPr/>
        </p:nvSpPr>
        <p:spPr>
          <a:xfrm>
            <a:off x="3050784" y="4871891"/>
            <a:ext cx="2344189" cy="4156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/>
              <a:t>جلسة صحيحة</a:t>
            </a:r>
            <a:endParaRPr 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976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1" grpId="0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40852" y="8068"/>
            <a:ext cx="3248258" cy="756636"/>
            <a:chOff x="179512" y="692696"/>
            <a:chExt cx="2082876" cy="75663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مربع نص 4"/>
            <p:cNvSpPr txBox="1"/>
            <p:nvPr/>
          </p:nvSpPr>
          <p:spPr>
            <a:xfrm>
              <a:off x="887524" y="899428"/>
              <a:ext cx="12072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>
              <a:off x="179512" y="899428"/>
              <a:ext cx="68143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28</a:t>
              </a:r>
              <a:endPara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0" name="مستطيل 9"/>
          <p:cNvSpPr/>
          <p:nvPr/>
        </p:nvSpPr>
        <p:spPr>
          <a:xfrm>
            <a:off x="4804012" y="1116478"/>
            <a:ext cx="6732546" cy="82067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ar-SA" sz="3600" b="1" dirty="0" smtClean="0">
                <a:ln w="11430"/>
                <a:solidFill>
                  <a:schemeClr val="tx1"/>
                </a:solidFill>
              </a:rPr>
              <a:t>أقوم نفسي بتلوين الشكل المناسب:</a:t>
            </a:r>
            <a:endParaRPr lang="ar-SA" sz="3600" b="1" cap="none" spc="0" dirty="0">
              <a:ln w="11430"/>
              <a:solidFill>
                <a:schemeClr val="tx1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3562445" y="49439"/>
            <a:ext cx="30283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</a:rPr>
              <a:t>أختبر نفسي:</a:t>
            </a:r>
            <a:endParaRPr lang="ar-EG" sz="5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4804012" y="2344777"/>
            <a:ext cx="6732546" cy="82067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ar-SA" sz="3600" b="1" dirty="0" smtClean="0">
                <a:ln w="11430"/>
                <a:solidFill>
                  <a:schemeClr val="tx1"/>
                </a:solidFill>
              </a:rPr>
              <a:t>أطبق الجلسة الصحيحة.</a:t>
            </a:r>
            <a:endParaRPr lang="ar-SA" sz="3600" b="1" cap="none" spc="0" dirty="0">
              <a:ln w="11430"/>
              <a:solidFill>
                <a:schemeClr val="tx1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4804012" y="3165451"/>
            <a:ext cx="6732546" cy="82067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ar-SA" sz="3600" b="1" dirty="0" smtClean="0">
                <a:ln w="11430"/>
                <a:solidFill>
                  <a:schemeClr val="tx1"/>
                </a:solidFill>
              </a:rPr>
              <a:t>أنصح من تجلس جلسة خاطئة.</a:t>
            </a:r>
            <a:endParaRPr lang="ar-SA" sz="3600" b="1" cap="none" spc="0" dirty="0">
              <a:ln w="11430"/>
              <a:solidFill>
                <a:schemeClr val="tx1"/>
              </a:solidFill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4804012" y="4000751"/>
            <a:ext cx="6732546" cy="82067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ar-SA" sz="3600" b="1" dirty="0" smtClean="0">
                <a:ln w="11430"/>
                <a:solidFill>
                  <a:schemeClr val="tx1"/>
                </a:solidFill>
              </a:rPr>
              <a:t>أتجنب الجلسة الخاطئة.</a:t>
            </a:r>
            <a:endParaRPr lang="ar-SA" sz="3600" b="1" cap="none" spc="0" dirty="0">
              <a:ln w="11430"/>
              <a:solidFill>
                <a:schemeClr val="tx1"/>
              </a:solidFill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3753133" y="1295707"/>
            <a:ext cx="776187" cy="65509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 smtClean="0">
                <a:solidFill>
                  <a:schemeClr val="tx1"/>
                </a:solidFill>
              </a:rPr>
              <a:t>نعم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1698229" y="1295707"/>
            <a:ext cx="776187" cy="65509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b="1" dirty="0" smtClean="0">
                <a:solidFill>
                  <a:schemeClr val="tx1"/>
                </a:solidFill>
              </a:rPr>
              <a:t>نعم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01" y="2528888"/>
            <a:ext cx="5524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966" y="2562865"/>
            <a:ext cx="5905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01" y="3386050"/>
            <a:ext cx="5524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966" y="3372758"/>
            <a:ext cx="5905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01" y="4221350"/>
            <a:ext cx="5524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966" y="4268975"/>
            <a:ext cx="5905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217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1" grpId="0"/>
      <p:bldP spid="17" grpId="0" build="p" animBg="1"/>
      <p:bldP spid="18" grpId="0" build="p" animBg="1"/>
      <p:bldP spid="19" grpId="0" build="p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40852" y="8068"/>
            <a:ext cx="3248258" cy="756636"/>
            <a:chOff x="179512" y="692696"/>
            <a:chExt cx="2082876" cy="75663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مربع نص 4"/>
            <p:cNvSpPr txBox="1"/>
            <p:nvPr/>
          </p:nvSpPr>
          <p:spPr>
            <a:xfrm>
              <a:off x="887524" y="899428"/>
              <a:ext cx="12072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>
              <a:off x="179512" y="899428"/>
              <a:ext cx="68143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28</a:t>
              </a:r>
              <a:endPara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0" name="مستطيل 9"/>
          <p:cNvSpPr/>
          <p:nvPr/>
        </p:nvSpPr>
        <p:spPr>
          <a:xfrm>
            <a:off x="163773" y="1116478"/>
            <a:ext cx="10936057" cy="212365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ar-SA" sz="4400" b="1" dirty="0" smtClean="0">
                <a:ln w="11430"/>
                <a:solidFill>
                  <a:srgbClr val="FF0000"/>
                </a:solidFill>
              </a:rPr>
              <a:t>اقترحي أماكن يمكنك تطبيق الجلوس الصحيح فيها غير الصف.</a:t>
            </a:r>
            <a:endParaRPr lang="ar-SA" sz="4400" b="1" cap="none" spc="0" dirty="0">
              <a:ln w="11430"/>
              <a:solidFill>
                <a:srgbClr val="FF000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4222879" y="49439"/>
            <a:ext cx="17075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</a:rPr>
              <a:t>نشاط4</a:t>
            </a:r>
            <a:endParaRPr lang="ar-EG" sz="5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176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40852" y="8068"/>
            <a:ext cx="3248258" cy="756636"/>
            <a:chOff x="179512" y="692696"/>
            <a:chExt cx="2082876" cy="75663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مربع نص 4"/>
            <p:cNvSpPr txBox="1"/>
            <p:nvPr/>
          </p:nvSpPr>
          <p:spPr>
            <a:xfrm>
              <a:off x="887524" y="899428"/>
              <a:ext cx="12072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>
              <a:off x="179512" y="899428"/>
              <a:ext cx="68143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29</a:t>
              </a:r>
              <a:endPara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0" name="مستطيل 9"/>
          <p:cNvSpPr/>
          <p:nvPr/>
        </p:nvSpPr>
        <p:spPr>
          <a:xfrm>
            <a:off x="572203" y="1116478"/>
            <a:ext cx="10936057" cy="98251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ar-SA" sz="4400" b="1" dirty="0" smtClean="0">
                <a:ln w="11430"/>
                <a:solidFill>
                  <a:srgbClr val="FF0000"/>
                </a:solidFill>
              </a:rPr>
              <a:t>أرسم دائرة حول الأشكال الصحيحة:</a:t>
            </a:r>
            <a:endParaRPr lang="ar-SA" sz="4400" b="1" cap="none" spc="0" dirty="0">
              <a:ln w="11430"/>
              <a:solidFill>
                <a:srgbClr val="FF000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4222879" y="49439"/>
            <a:ext cx="17075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</a:rPr>
              <a:t>نشاط5</a:t>
            </a:r>
            <a:endParaRPr lang="ar-EG" sz="5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931" y="2538198"/>
            <a:ext cx="2283087" cy="237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753" y="2538198"/>
            <a:ext cx="2320120" cy="237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845" y="2538198"/>
            <a:ext cx="2066382" cy="237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38" y="2538198"/>
            <a:ext cx="1658061" cy="237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شكل بيضاوي 12"/>
          <p:cNvSpPr/>
          <p:nvPr/>
        </p:nvSpPr>
        <p:spPr>
          <a:xfrm>
            <a:off x="4967787" y="2265242"/>
            <a:ext cx="3371223" cy="3111975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097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1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40852" y="8068"/>
            <a:ext cx="3248258" cy="756636"/>
            <a:chOff x="179512" y="692696"/>
            <a:chExt cx="2082876" cy="75663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مربع نص 4"/>
            <p:cNvSpPr txBox="1"/>
            <p:nvPr/>
          </p:nvSpPr>
          <p:spPr>
            <a:xfrm>
              <a:off x="887524" y="899428"/>
              <a:ext cx="12072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>
              <a:off x="179512" y="899428"/>
              <a:ext cx="68143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29</a:t>
              </a:r>
              <a:endPara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مجموعة 14"/>
          <p:cNvGrpSpPr/>
          <p:nvPr/>
        </p:nvGrpSpPr>
        <p:grpSpPr>
          <a:xfrm>
            <a:off x="1145001" y="1201003"/>
            <a:ext cx="9377423" cy="4107977"/>
            <a:chOff x="1145001" y="1201003"/>
            <a:chExt cx="9377423" cy="4107977"/>
          </a:xfrm>
        </p:grpSpPr>
        <p:grpSp>
          <p:nvGrpSpPr>
            <p:cNvPr id="5" name="مجموعة 4"/>
            <p:cNvGrpSpPr/>
            <p:nvPr/>
          </p:nvGrpSpPr>
          <p:grpSpPr>
            <a:xfrm>
              <a:off x="1145001" y="1201003"/>
              <a:ext cx="9377423" cy="4107977"/>
              <a:chOff x="1145001" y="1201003"/>
              <a:chExt cx="9377423" cy="4107977"/>
            </a:xfrm>
          </p:grpSpPr>
          <p:sp>
            <p:nvSpPr>
              <p:cNvPr id="2" name="مستطيل 1"/>
              <p:cNvSpPr/>
              <p:nvPr/>
            </p:nvSpPr>
            <p:spPr>
              <a:xfrm>
                <a:off x="1145001" y="1555846"/>
                <a:ext cx="9377423" cy="3753134"/>
              </a:xfrm>
              <a:prstGeom prst="rect">
                <a:avLst/>
              </a:prstGeom>
              <a:noFill/>
              <a:ln w="57150">
                <a:solidFill>
                  <a:srgbClr val="FFC000"/>
                </a:solidFill>
                <a:prstDash val="lgDashDot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3" name="مستطيل مستدير الزوايا 2"/>
              <p:cNvSpPr/>
              <p:nvPr/>
            </p:nvSpPr>
            <p:spPr>
              <a:xfrm>
                <a:off x="4722125" y="1201003"/>
                <a:ext cx="5145206" cy="736979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ar-SA" sz="4000" b="1" dirty="0" smtClean="0"/>
                  <a:t>السبب والنتيجة</a:t>
                </a:r>
                <a:endParaRPr lang="ar-SA" sz="4000" b="1" dirty="0"/>
              </a:p>
            </p:txBody>
          </p:sp>
        </p:grpSp>
        <p:sp>
          <p:nvSpPr>
            <p:cNvPr id="12" name="وسيلة شرح مستطيلة مستديرة الزوايا 11"/>
            <p:cNvSpPr/>
            <p:nvPr/>
          </p:nvSpPr>
          <p:spPr>
            <a:xfrm>
              <a:off x="6987654" y="2415653"/>
              <a:ext cx="3179928" cy="1016759"/>
            </a:xfrm>
            <a:prstGeom prst="wedgeRoundRectCallout">
              <a:avLst>
                <a:gd name="adj1" fmla="val -81777"/>
                <a:gd name="adj2" fmla="val 41447"/>
                <a:gd name="adj3" fmla="val 16667"/>
              </a:avLst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b="1" dirty="0" smtClean="0">
                  <a:solidFill>
                    <a:schemeClr val="tx1"/>
                  </a:solidFill>
                </a:rPr>
                <a:t>الجلوس الصحيح والاستماع للمعلمة</a:t>
              </a:r>
              <a:endParaRPr lang="ar-SA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مستطيل مستدير الزوايا 13"/>
            <p:cNvSpPr/>
            <p:nvPr/>
          </p:nvSpPr>
          <p:spPr>
            <a:xfrm>
              <a:off x="1487606" y="2606729"/>
              <a:ext cx="4346106" cy="968991"/>
            </a:xfrm>
            <a:prstGeom prst="round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b="1" dirty="0" smtClean="0">
                  <a:solidFill>
                    <a:schemeClr val="tx1"/>
                  </a:solidFill>
                </a:rPr>
                <a:t>يساعدك على الفهم.</a:t>
              </a:r>
              <a:endParaRPr lang="ar-SA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وسيلة شرح مستطيلة مستديرة الزوايا 18"/>
            <p:cNvSpPr/>
            <p:nvPr/>
          </p:nvSpPr>
          <p:spPr>
            <a:xfrm>
              <a:off x="6987654" y="3848668"/>
              <a:ext cx="3179928" cy="1016759"/>
            </a:xfrm>
            <a:prstGeom prst="wedgeRoundRectCallout">
              <a:avLst>
                <a:gd name="adj1" fmla="val -81777"/>
                <a:gd name="adj2" fmla="val 41447"/>
                <a:gd name="adj3" fmla="val 16667"/>
              </a:avLst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b="1" dirty="0" smtClean="0">
                  <a:solidFill>
                    <a:schemeClr val="tx1"/>
                  </a:solidFill>
                </a:rPr>
                <a:t>الجلوس طويلا أمام التلفاز والحاسوب</a:t>
              </a:r>
              <a:endParaRPr lang="ar-SA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مستطيل مستدير الزوايا 19"/>
            <p:cNvSpPr/>
            <p:nvPr/>
          </p:nvSpPr>
          <p:spPr>
            <a:xfrm>
              <a:off x="1487606" y="4039744"/>
              <a:ext cx="4346106" cy="968991"/>
            </a:xfrm>
            <a:prstGeom prst="round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b="1" dirty="0" smtClean="0">
                  <a:solidFill>
                    <a:schemeClr val="tx1"/>
                  </a:solidFill>
                </a:rPr>
                <a:t>يؤثر في سلامة ظهرك وعينيك.</a:t>
              </a:r>
              <a:endParaRPr lang="ar-SA" sz="2800" b="1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834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>
                <a:cs typeface="+mn-cs"/>
              </a:rPr>
              <a:t>الجلوس الصحيح</a:t>
            </a:r>
            <a:endParaRPr lang="ar-SA" sz="3200" dirty="0">
              <a:cs typeface="+mn-cs"/>
            </a:endParaRPr>
          </a:p>
        </p:txBody>
      </p:sp>
      <p:grpSp>
        <p:nvGrpSpPr>
          <p:cNvPr id="6" name="مجموعة 5"/>
          <p:cNvGrpSpPr/>
          <p:nvPr/>
        </p:nvGrpSpPr>
        <p:grpSpPr>
          <a:xfrm>
            <a:off x="40852" y="8068"/>
            <a:ext cx="3248258" cy="756636"/>
            <a:chOff x="179512" y="692696"/>
            <a:chExt cx="2082876" cy="75663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مربع نص 4"/>
            <p:cNvSpPr txBox="1"/>
            <p:nvPr/>
          </p:nvSpPr>
          <p:spPr>
            <a:xfrm>
              <a:off x="887524" y="899428"/>
              <a:ext cx="120720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>
              <a:off x="179512" y="899428"/>
              <a:ext cx="681435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30</a:t>
              </a:r>
              <a:endParaRPr lang="ar-SA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0" name="مستطيل 9"/>
          <p:cNvSpPr/>
          <p:nvPr/>
        </p:nvSpPr>
        <p:spPr>
          <a:xfrm>
            <a:off x="572203" y="1116478"/>
            <a:ext cx="10936057" cy="98251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ar-SA" sz="4400" b="1" dirty="0" smtClean="0">
                <a:ln w="11430"/>
                <a:solidFill>
                  <a:srgbClr val="FF0000"/>
                </a:solidFill>
              </a:rPr>
              <a:t>ألون الطريق الناتج عن الجلوس الصحيح:</a:t>
            </a:r>
            <a:endParaRPr lang="ar-SA" sz="4400" b="1" cap="none" spc="0" dirty="0">
              <a:ln w="11430"/>
              <a:solidFill>
                <a:srgbClr val="FF0000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3963996" y="49439"/>
            <a:ext cx="22252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54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</a:rPr>
              <a:t>هيا نمرح</a:t>
            </a:r>
            <a:endParaRPr lang="ar-EG" sz="54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03" y="2098991"/>
            <a:ext cx="10936057" cy="327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523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9000781" y="90450"/>
            <a:ext cx="2613752" cy="999565"/>
          </a:xfrm>
        </p:spPr>
        <p:txBody>
          <a:bodyPr>
            <a:noAutofit/>
          </a:bodyPr>
          <a:lstStyle/>
          <a:p>
            <a:r>
              <a:rPr lang="ar-SA" sz="3200" dirty="0" smtClean="0"/>
              <a:t>الجلوس الصحيح</a:t>
            </a:r>
            <a:endParaRPr lang="ar-SA" sz="3200" dirty="0"/>
          </a:p>
        </p:txBody>
      </p:sp>
      <p:grpSp>
        <p:nvGrpSpPr>
          <p:cNvPr id="6" name="مجموعة 5"/>
          <p:cNvGrpSpPr/>
          <p:nvPr/>
        </p:nvGrpSpPr>
        <p:grpSpPr>
          <a:xfrm>
            <a:off x="40851" y="8068"/>
            <a:ext cx="3876055" cy="756636"/>
            <a:chOff x="179512" y="692696"/>
            <a:chExt cx="2082876" cy="75663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92696"/>
              <a:ext cx="2082876" cy="75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مربع نص 4"/>
            <p:cNvSpPr txBox="1"/>
            <p:nvPr/>
          </p:nvSpPr>
          <p:spPr>
            <a:xfrm>
              <a:off x="887524" y="899428"/>
              <a:ext cx="120720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كتاب الطالب</a:t>
              </a:r>
              <a:endParaRPr lang="ar-SA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مربع نص 5"/>
            <p:cNvSpPr txBox="1"/>
            <p:nvPr/>
          </p:nvSpPr>
          <p:spPr>
            <a:xfrm>
              <a:off x="179512" y="899428"/>
              <a:ext cx="6814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>
              <a:defPPr>
                <a:defRPr lang="ar-SA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ar-SA" sz="24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30</a:t>
              </a:r>
              <a:endParaRPr lang="ar-SA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0" name="مستطيل 9"/>
          <p:cNvSpPr/>
          <p:nvPr/>
        </p:nvSpPr>
        <p:spPr>
          <a:xfrm>
            <a:off x="4855038" y="4320265"/>
            <a:ext cx="2239717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r-EG" sz="6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</a:rPr>
              <a:t>الكرسي</a:t>
            </a:r>
            <a:endParaRPr lang="ar-SA" sz="6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331694" y="1441485"/>
            <a:ext cx="11192953" cy="8206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ar-EG" sz="3600" b="1" dirty="0" smtClean="0">
                <a:ln w="11430"/>
                <a:solidFill>
                  <a:srgbClr val="FF0000"/>
                </a:solidFill>
              </a:rPr>
              <a:t>ما </a:t>
            </a:r>
            <a:r>
              <a:rPr lang="ar-EG" sz="3600" b="1" dirty="0" smtClean="0">
                <a:ln w="11430"/>
                <a:solidFill>
                  <a:srgbClr val="FF0000"/>
                </a:solidFill>
              </a:rPr>
              <a:t>الشيء الذي له أربع أرجل، لكنه لا يتحرك؟</a:t>
            </a:r>
            <a:endParaRPr lang="ar-SA" sz="3600" b="1" cap="none" spc="0" dirty="0">
              <a:ln w="11430"/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05" y="2862263"/>
            <a:ext cx="9867332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112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1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4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لحدث الرئيسي">
  <a:themeElements>
    <a:clrScheme name="حيوية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الحدث الرئيسي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الحدث الرئيسي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الحدث الرئيسي</Template>
  <TotalTime>690</TotalTime>
  <Words>238</Words>
  <Application>Microsoft Office PowerPoint</Application>
  <PresentationFormat>مخصص</PresentationFormat>
  <Paragraphs>83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الحدث الرئيسي</vt:lpstr>
      <vt:lpstr>عرض تقديمي في PowerPoint</vt:lpstr>
      <vt:lpstr>الجلوس الصحيح</vt:lpstr>
      <vt:lpstr>الجلوس الصحيح</vt:lpstr>
      <vt:lpstr>الجلوس الصحيح</vt:lpstr>
      <vt:lpstr>الجلوس الصحيح</vt:lpstr>
      <vt:lpstr>الجلوس الصحيح</vt:lpstr>
      <vt:lpstr>الجلوس الصحيح</vt:lpstr>
      <vt:lpstr>الجلوس الصحيح</vt:lpstr>
      <vt:lpstr>الجلوس الصحيح</vt:lpstr>
      <vt:lpstr>الجلوس الصحيح</vt:lpstr>
      <vt:lpstr>الجلوس الصحيح</vt:lpstr>
      <vt:lpstr>الجلوس الصحيح</vt:lpstr>
      <vt:lpstr>الجلوس الصحيح</vt:lpstr>
      <vt:lpstr>الجلوس الصحيح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DELL</cp:lastModifiedBy>
  <cp:revision>86</cp:revision>
  <dcterms:created xsi:type="dcterms:W3CDTF">2015-03-15T08:01:51Z</dcterms:created>
  <dcterms:modified xsi:type="dcterms:W3CDTF">2019-08-02T15:40:47Z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EECA788B-2240-4F1C-8DA0-7F8ADEAB4B21</vt:lpwstr>
  </property>
  <property fmtid="{D5CDD505-2E9C-101B-9397-08002B2CF9AE}" pid="3" name="ArticulatePath">
    <vt:lpwstr>عرض تقديمي1</vt:lpwstr>
  </property>
</Properties>
</file>