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media1.wav" ContentType="audio/x-wav"/>
  <Override PartName="/ppt/media/media2.wav" ContentType="audio/x-wav"/>
  <Override PartName="/ppt/media/media3.wav" ContentType="audio/x-wav"/>
  <Override PartName="/ppt/media/media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90" r:id="rId2"/>
    <p:sldId id="257" r:id="rId3"/>
    <p:sldId id="259" r:id="rId4"/>
    <p:sldId id="275" r:id="rId5"/>
    <p:sldId id="289" r:id="rId6"/>
    <p:sldId id="276" r:id="rId7"/>
    <p:sldId id="278" r:id="rId8"/>
    <p:sldId id="277" r:id="rId9"/>
    <p:sldId id="260" r:id="rId10"/>
    <p:sldId id="261" r:id="rId11"/>
    <p:sldId id="262" r:id="rId12"/>
    <p:sldId id="279" r:id="rId13"/>
    <p:sldId id="280" r:id="rId14"/>
    <p:sldId id="281" r:id="rId15"/>
    <p:sldId id="282" r:id="rId16"/>
    <p:sldId id="263" r:id="rId17"/>
    <p:sldId id="283" r:id="rId18"/>
    <p:sldId id="285" r:id="rId19"/>
    <p:sldId id="284" r:id="rId20"/>
    <p:sldId id="264" r:id="rId21"/>
    <p:sldId id="265" r:id="rId22"/>
    <p:sldId id="266" r:id="rId23"/>
    <p:sldId id="286" r:id="rId24"/>
    <p:sldId id="287" r:id="rId25"/>
  </p:sldIdLst>
  <p:sldSz cx="9144000" cy="6858000" type="screen4x3"/>
  <p:notesSz cx="6858000" cy="9144000"/>
  <p:defaultTextStyle>
    <a:defPPr>
      <a:defRPr lang="ar-S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CC66FF"/>
    <a:srgbClr val="FF6600"/>
    <a:srgbClr val="FF0000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74" autoAdjust="0"/>
    <p:restoredTop sz="94660"/>
  </p:normalViewPr>
  <p:slideViewPr>
    <p:cSldViewPr>
      <p:cViewPr varScale="1">
        <p:scale>
          <a:sx n="70" d="100"/>
          <a:sy n="70" d="100"/>
        </p:scale>
        <p:origin x="76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77381-96DB-44FC-BA1C-4CC21A7C3559}" type="datetimeFigureOut">
              <a:rPr lang="ar-SA"/>
              <a:pPr>
                <a:defRPr/>
              </a:pPr>
              <a:t>16/12/1439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333DB0-3C38-4DB7-B132-51E209D3BED0}" type="slidenum">
              <a:rPr lang="ar-SA" altLang="ar-SA"/>
              <a:pPr/>
              <a:t>‹#›</a:t>
            </a:fld>
            <a:endParaRPr lang="ar-SA" altLang="ar-SA"/>
          </a:p>
        </p:txBody>
      </p:sp>
    </p:spTree>
  </p:cSld>
  <p:clrMapOvr>
    <a:masterClrMapping/>
  </p:clrMapOvr>
  <p:transition spd="med">
    <p:randomBar dir="vert"/>
    <p:sndAc>
      <p:stSnd>
        <p:snd r:embed="rId1" name="breez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575A2-ABF2-4462-9DE6-604D9D8C0866}" type="datetimeFigureOut">
              <a:rPr lang="ar-SA"/>
              <a:pPr>
                <a:defRPr/>
              </a:pPr>
              <a:t>16/12/1439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0D440-F4A9-4BB8-AED3-68EC11CB57A6}" type="slidenum">
              <a:rPr lang="ar-SA" altLang="ar-SA"/>
              <a:pPr/>
              <a:t>‹#›</a:t>
            </a:fld>
            <a:endParaRPr lang="ar-SA" altLang="ar-SA"/>
          </a:p>
        </p:txBody>
      </p:sp>
    </p:spTree>
  </p:cSld>
  <p:clrMapOvr>
    <a:masterClrMapping/>
  </p:clrMapOvr>
  <p:transition spd="med">
    <p:randomBar dir="vert"/>
    <p:sndAc>
      <p:stSnd>
        <p:snd r:embed="rId1" name="breez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CB962-278A-40EF-872C-464F0D87632A}" type="datetimeFigureOut">
              <a:rPr lang="ar-SA"/>
              <a:pPr>
                <a:defRPr/>
              </a:pPr>
              <a:t>16/12/1439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DFCDC-2C03-41CB-9E48-69844ED2D0FA}" type="slidenum">
              <a:rPr lang="ar-SA" altLang="ar-SA"/>
              <a:pPr/>
              <a:t>‹#›</a:t>
            </a:fld>
            <a:endParaRPr lang="ar-SA" altLang="ar-SA"/>
          </a:p>
        </p:txBody>
      </p:sp>
    </p:spTree>
  </p:cSld>
  <p:clrMapOvr>
    <a:masterClrMapping/>
  </p:clrMapOvr>
  <p:transition spd="med">
    <p:randomBar dir="vert"/>
    <p:sndAc>
      <p:stSnd>
        <p:snd r:embed="rId1" name="breez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979D5-8D34-497F-A162-8FFBAC828AD6}" type="datetimeFigureOut">
              <a:rPr lang="ar-SA"/>
              <a:pPr>
                <a:defRPr/>
              </a:pPr>
              <a:t>16/12/1439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ABD2C-92BB-4F71-A355-BACD107F5A01}" type="slidenum">
              <a:rPr lang="ar-SA" altLang="ar-SA"/>
              <a:pPr/>
              <a:t>‹#›</a:t>
            </a:fld>
            <a:endParaRPr lang="ar-SA" altLang="ar-SA"/>
          </a:p>
        </p:txBody>
      </p:sp>
    </p:spTree>
  </p:cSld>
  <p:clrMapOvr>
    <a:masterClrMapping/>
  </p:clrMapOvr>
  <p:transition spd="med">
    <p:randomBar dir="vert"/>
    <p:sndAc>
      <p:stSnd>
        <p:snd r:embed="rId1" name="breez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F2EF1-5AC6-419E-9316-C167DE12150C}" type="datetimeFigureOut">
              <a:rPr lang="ar-SA"/>
              <a:pPr>
                <a:defRPr/>
              </a:pPr>
              <a:t>16/12/1439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927FB-1DD9-433A-9661-209F30BE0D84}" type="slidenum">
              <a:rPr lang="ar-SA" altLang="ar-SA"/>
              <a:pPr/>
              <a:t>‹#›</a:t>
            </a:fld>
            <a:endParaRPr lang="ar-SA" altLang="ar-SA"/>
          </a:p>
        </p:txBody>
      </p:sp>
    </p:spTree>
  </p:cSld>
  <p:clrMapOvr>
    <a:masterClrMapping/>
  </p:clrMapOvr>
  <p:transition spd="med">
    <p:randomBar dir="vert"/>
    <p:sndAc>
      <p:stSnd>
        <p:snd r:embed="rId1" name="breez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40703-D000-4911-A65C-BDA5976881D7}" type="datetimeFigureOut">
              <a:rPr lang="ar-SA"/>
              <a:pPr>
                <a:defRPr/>
              </a:pPr>
              <a:t>16/12/1439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C10CE-130C-46E2-AC1A-067FC3B3958D}" type="slidenum">
              <a:rPr lang="ar-SA" altLang="ar-SA"/>
              <a:pPr/>
              <a:t>‹#›</a:t>
            </a:fld>
            <a:endParaRPr lang="ar-SA" altLang="ar-SA"/>
          </a:p>
        </p:txBody>
      </p:sp>
    </p:spTree>
  </p:cSld>
  <p:clrMapOvr>
    <a:masterClrMapping/>
  </p:clrMapOvr>
  <p:transition spd="med">
    <p:randomBar dir="vert"/>
    <p:sndAc>
      <p:stSnd>
        <p:snd r:embed="rId1" name="breez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8F7E7-4200-44A8-99E0-B26223FA1651}" type="datetimeFigureOut">
              <a:rPr lang="ar-SA"/>
              <a:pPr>
                <a:defRPr/>
              </a:pPr>
              <a:t>16/12/1439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35C77-5EE4-434B-B54E-DD14D7F30879}" type="slidenum">
              <a:rPr lang="ar-SA" altLang="ar-SA"/>
              <a:pPr/>
              <a:t>‹#›</a:t>
            </a:fld>
            <a:endParaRPr lang="ar-SA" altLang="ar-SA"/>
          </a:p>
        </p:txBody>
      </p:sp>
    </p:spTree>
  </p:cSld>
  <p:clrMapOvr>
    <a:masterClrMapping/>
  </p:clrMapOvr>
  <p:transition spd="med">
    <p:randomBar dir="vert"/>
    <p:sndAc>
      <p:stSnd>
        <p:snd r:embed="rId1" name="breez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770ED-48DA-450C-92EC-72EA523BE61B}" type="datetimeFigureOut">
              <a:rPr lang="ar-SA"/>
              <a:pPr>
                <a:defRPr/>
              </a:pPr>
              <a:t>16/12/1439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B8E0BD-CA6E-4A18-AEE8-C5B80C213778}" type="slidenum">
              <a:rPr lang="ar-SA" altLang="ar-SA"/>
              <a:pPr/>
              <a:t>‹#›</a:t>
            </a:fld>
            <a:endParaRPr lang="ar-SA" altLang="ar-SA"/>
          </a:p>
        </p:txBody>
      </p:sp>
    </p:spTree>
  </p:cSld>
  <p:clrMapOvr>
    <a:masterClrMapping/>
  </p:clrMapOvr>
  <p:transition spd="med">
    <p:randomBar dir="vert"/>
    <p:sndAc>
      <p:stSnd>
        <p:snd r:embed="rId1" name="breez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4E6CE-F379-4E49-87BC-AAB416056614}" type="datetimeFigureOut">
              <a:rPr lang="ar-SA"/>
              <a:pPr>
                <a:defRPr/>
              </a:pPr>
              <a:t>16/12/1439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9042E-779F-48DA-838D-6140CB7DAF96}" type="slidenum">
              <a:rPr lang="ar-SA" altLang="ar-SA"/>
              <a:pPr/>
              <a:t>‹#›</a:t>
            </a:fld>
            <a:endParaRPr lang="ar-SA" altLang="ar-SA"/>
          </a:p>
        </p:txBody>
      </p:sp>
    </p:spTree>
  </p:cSld>
  <p:clrMapOvr>
    <a:masterClrMapping/>
  </p:clrMapOvr>
  <p:transition spd="med">
    <p:randomBar dir="vert"/>
    <p:sndAc>
      <p:stSnd>
        <p:snd r:embed="rId1" name="breez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0E51C-4265-4D07-9D28-8ACAB06A474E}" type="datetimeFigureOut">
              <a:rPr lang="ar-SA"/>
              <a:pPr>
                <a:defRPr/>
              </a:pPr>
              <a:t>16/12/1439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E48A6-927C-419E-840F-74F9EAB75FC4}" type="slidenum">
              <a:rPr lang="ar-SA" altLang="ar-SA"/>
              <a:pPr/>
              <a:t>‹#›</a:t>
            </a:fld>
            <a:endParaRPr lang="ar-SA" altLang="ar-SA"/>
          </a:p>
        </p:txBody>
      </p:sp>
    </p:spTree>
  </p:cSld>
  <p:clrMapOvr>
    <a:masterClrMapping/>
  </p:clrMapOvr>
  <p:transition spd="med">
    <p:randomBar dir="vert"/>
    <p:sndAc>
      <p:stSnd>
        <p:snd r:embed="rId1" name="breez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DD231-0FD6-4E7C-9417-6EB722F4F515}" type="datetimeFigureOut">
              <a:rPr lang="ar-SA"/>
              <a:pPr>
                <a:defRPr/>
              </a:pPr>
              <a:t>16/12/1439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DC16A-F25D-46F2-9E01-2AEC5ACC005F}" type="slidenum">
              <a:rPr lang="ar-SA" altLang="ar-SA"/>
              <a:pPr/>
              <a:t>‹#›</a:t>
            </a:fld>
            <a:endParaRPr lang="ar-SA" altLang="ar-SA"/>
          </a:p>
        </p:txBody>
      </p:sp>
    </p:spTree>
  </p:cSld>
  <p:clrMapOvr>
    <a:masterClrMapping/>
  </p:clrMapOvr>
  <p:transition spd="med">
    <p:randomBar dir="vert"/>
    <p:sndAc>
      <p:stSnd>
        <p:snd r:embed="rId1" name="breez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أنماط النص الرئيسي</a:t>
            </a:r>
          </a:p>
          <a:p>
            <a:pPr lvl="1"/>
            <a:r>
              <a:rPr lang="ar-SA" altLang="ar-SA" smtClean="0"/>
              <a:t>المستوى الثاني</a:t>
            </a:r>
          </a:p>
          <a:p>
            <a:pPr lvl="2"/>
            <a:r>
              <a:rPr lang="ar-SA" altLang="ar-SA" smtClean="0"/>
              <a:t>المستوى الثالث</a:t>
            </a:r>
          </a:p>
          <a:p>
            <a:pPr lvl="3"/>
            <a:r>
              <a:rPr lang="ar-SA" altLang="ar-SA" smtClean="0"/>
              <a:t>المستوى الرابع</a:t>
            </a:r>
          </a:p>
          <a:p>
            <a:pPr lvl="4"/>
            <a:r>
              <a:rPr lang="ar-SA" alt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7CB8C4-77A2-4D40-93B2-624581F20DEC}" type="datetimeFigureOut">
              <a:rPr lang="ar-SA"/>
              <a:pPr>
                <a:defRPr/>
              </a:pPr>
              <a:t>16/12/1439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rtl="1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F29535DD-29E8-4FC0-B81B-F440075733B3}" type="slidenum">
              <a:rPr lang="ar-SA" altLang="ar-SA"/>
              <a:pPr/>
              <a:t>‹#›</a:t>
            </a:fld>
            <a:endParaRPr lang="ar-SA" alt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randomBar dir="vert"/>
    <p:sndAc>
      <p:stSnd>
        <p:snd r:embed="rId13" name="breeze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audio" Target="../media/audio1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audio" Target="../media/audio1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audio" Target="../media/audio18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audio" Target="../media/audio20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audio" Target="../media/audio2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6.wav"/><Relationship Id="rId11" Type="http://schemas.openxmlformats.org/officeDocument/2006/relationships/image" Target="../media/image13.png"/><Relationship Id="rId5" Type="http://schemas.openxmlformats.org/officeDocument/2006/relationships/audio" Target="../media/audio25.wav"/><Relationship Id="rId10" Type="http://schemas.openxmlformats.org/officeDocument/2006/relationships/image" Target="../media/image11.png"/><Relationship Id="rId4" Type="http://schemas.openxmlformats.org/officeDocument/2006/relationships/audio" Target="../media/audio24.wav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9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8.wav"/><Relationship Id="rId5" Type="http://schemas.openxmlformats.org/officeDocument/2006/relationships/audio" Target="../media/audio31.wav"/><Relationship Id="rId4" Type="http://schemas.openxmlformats.org/officeDocument/2006/relationships/audio" Target="../media/audio30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8.wav"/><Relationship Id="rId5" Type="http://schemas.openxmlformats.org/officeDocument/2006/relationships/audio" Target="../media/audio34.wav"/><Relationship Id="rId4" Type="http://schemas.openxmlformats.org/officeDocument/2006/relationships/audio" Target="../media/audio3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5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8.wav"/><Relationship Id="rId5" Type="http://schemas.openxmlformats.org/officeDocument/2006/relationships/audio" Target="../media/audio37.wav"/><Relationship Id="rId4" Type="http://schemas.openxmlformats.org/officeDocument/2006/relationships/audio" Target="../media/audio3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8.wav"/><Relationship Id="rId7" Type="http://schemas.openxmlformats.org/officeDocument/2006/relationships/audio" Target="../media/audio2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1.wav"/><Relationship Id="rId5" Type="http://schemas.openxmlformats.org/officeDocument/2006/relationships/audio" Target="../media/audio40.wav"/><Relationship Id="rId4" Type="http://schemas.openxmlformats.org/officeDocument/2006/relationships/audio" Target="../media/audio39.wav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audio" Target="../media/audio44.wav"/><Relationship Id="rId4" Type="http://schemas.openxmlformats.org/officeDocument/2006/relationships/audio" Target="../media/audio4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audio" Target="../media/audio45.wav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audio" Target="../media/audio46.wav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5"/>
          <p:cNvGrpSpPr/>
          <p:nvPr/>
        </p:nvGrpSpPr>
        <p:grpSpPr>
          <a:xfrm>
            <a:off x="2357422" y="1214422"/>
            <a:ext cx="4929222" cy="4071966"/>
            <a:chOff x="3014663" y="1462089"/>
            <a:chExt cx="3986229" cy="3324234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>
              <a:lum bright="-16000" contrast="29000"/>
            </a:blip>
            <a:srcRect/>
            <a:stretch>
              <a:fillRect/>
            </a:stretch>
          </p:blipFill>
          <p:spPr bwMode="auto">
            <a:xfrm>
              <a:off x="3014663" y="1462089"/>
              <a:ext cx="3986229" cy="3324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-16000" contrast="29000"/>
            </a:blip>
            <a:srcRect/>
            <a:stretch>
              <a:fillRect/>
            </a:stretch>
          </p:blipFill>
          <p:spPr bwMode="auto">
            <a:xfrm rot="20219778">
              <a:off x="4294420" y="1959983"/>
              <a:ext cx="1482648" cy="817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-16000" contrast="29000"/>
            </a:blip>
            <a:srcRect/>
            <a:stretch>
              <a:fillRect/>
            </a:stretch>
          </p:blipFill>
          <p:spPr bwMode="auto">
            <a:xfrm rot="20219778">
              <a:off x="4525721" y="3233085"/>
              <a:ext cx="2454146" cy="817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Rectangle 6"/>
          <p:cNvSpPr/>
          <p:nvPr/>
        </p:nvSpPr>
        <p:spPr>
          <a:xfrm rot="20773963">
            <a:off x="2813685" y="1935622"/>
            <a:ext cx="4572032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dirty="0">
                <a:latin typeface="+mn-lt"/>
                <a:cs typeface="+mn-cs"/>
              </a:rPr>
              <a:t>الوحدة الثالثة</a:t>
            </a:r>
            <a:endParaRPr lang="en-US" sz="5400" dirty="0">
              <a:latin typeface="+mn-lt"/>
              <a:cs typeface="+mn-cs"/>
            </a:endParaRP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400" dirty="0" smtClean="0">
              <a:latin typeface="+mn-lt"/>
              <a:cs typeface="+mn-cs"/>
            </a:endParaRP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dirty="0" smtClean="0">
                <a:latin typeface="+mn-lt"/>
                <a:cs typeface="+mn-cs"/>
              </a:rPr>
              <a:t>أُحِبُّ </a:t>
            </a:r>
            <a:r>
              <a:rPr lang="ar-SA" sz="5400" dirty="0">
                <a:latin typeface="+mn-lt"/>
                <a:cs typeface="+mn-cs"/>
              </a:rPr>
              <a:t>وَطَنِي</a:t>
            </a:r>
            <a:endParaRPr lang="ar-EG" sz="54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1187624" y="3500438"/>
            <a:ext cx="65990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 eaLnBrk="1" hangingPunct="1"/>
            <a:r>
              <a:rPr lang="ar-EG" altLang="ar-SA" sz="3600" b="1" dirty="0" smtClean="0">
                <a:solidFill>
                  <a:srgbClr val="C00000"/>
                </a:solidFill>
                <a:latin typeface="Calibri" pitchFamily="34" charset="0"/>
              </a:rPr>
              <a:t>1. </a:t>
            </a:r>
            <a:r>
              <a:rPr lang="ar-SA" altLang="ar-SA" sz="3600" b="1" dirty="0" smtClean="0">
                <a:solidFill>
                  <a:srgbClr val="C00000"/>
                </a:solidFill>
                <a:latin typeface="Calibri" pitchFamily="34" charset="0"/>
              </a:rPr>
              <a:t>أَيْن </a:t>
            </a:r>
            <a:r>
              <a:rPr lang="ar-SA" altLang="ar-SA" sz="3600" b="1" dirty="0">
                <a:solidFill>
                  <a:srgbClr val="C00000"/>
                </a:solidFill>
                <a:latin typeface="Calibri" pitchFamily="34" charset="0"/>
              </a:rPr>
              <a:t>وُلِدَ </a:t>
            </a:r>
            <a:r>
              <a:rPr lang="ar-SA" altLang="ar-SA" sz="3600" b="1" dirty="0" smtClean="0">
                <a:solidFill>
                  <a:srgbClr val="C00000"/>
                </a:solidFill>
                <a:latin typeface="Calibri" pitchFamily="34" charset="0"/>
              </a:rPr>
              <a:t>الْرَّسُوْلُ</a:t>
            </a:r>
            <a:r>
              <a:rPr lang="ar-EG" altLang="ar-SA" sz="3600" b="1" dirty="0" smtClean="0">
                <a:solidFill>
                  <a:srgbClr val="C00000"/>
                </a:solidFill>
                <a:latin typeface="Calibri" pitchFamily="34" charset="0"/>
              </a:rPr>
              <a:t> صلى الله عليه وسلم</a:t>
            </a:r>
            <a:r>
              <a:rPr lang="ar-SA" altLang="ar-SA" sz="3600" b="1" dirty="0" err="1" smtClean="0">
                <a:solidFill>
                  <a:srgbClr val="C00000"/>
                </a:solidFill>
                <a:latin typeface="Calibri" pitchFamily="34" charset="0"/>
              </a:rPr>
              <a:t>؟</a:t>
            </a:r>
            <a:r>
              <a:rPr lang="en-US" altLang="ar-SA" sz="3600" b="1" dirty="0">
                <a:solidFill>
                  <a:srgbClr val="C00000"/>
                </a:solidFill>
                <a:latin typeface="Calibri" pitchFamily="34" charset="0"/>
              </a:rPr>
              <a:t> </a:t>
            </a:r>
            <a:endParaRPr lang="en-US" altLang="ar-SA" sz="36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3275856" y="4500570"/>
            <a:ext cx="2752719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 eaLnBrk="1" hangingPunct="1"/>
            <a:r>
              <a:rPr lang="ar-SA" altLang="ar-SA" sz="3600" b="1" dirty="0">
                <a:solidFill>
                  <a:srgbClr val="0070C0"/>
                </a:solidFill>
                <a:latin typeface="Calibri" pitchFamily="34" charset="0"/>
              </a:rPr>
              <a:t>فِي مَكَة المُكَرَّمَة.</a:t>
            </a:r>
            <a:endParaRPr lang="en-US" altLang="ar-SA" sz="36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grpSp>
        <p:nvGrpSpPr>
          <p:cNvPr id="10" name="مجموعة 12"/>
          <p:cNvGrpSpPr/>
          <p:nvPr/>
        </p:nvGrpSpPr>
        <p:grpSpPr>
          <a:xfrm>
            <a:off x="3071802" y="0"/>
            <a:ext cx="6072198" cy="2071678"/>
            <a:chOff x="2571736" y="357166"/>
            <a:chExt cx="6572264" cy="19431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>
              <a:lum bright="-15000" contrast="32000"/>
            </a:blip>
            <a:srcRect/>
            <a:stretch>
              <a:fillRect/>
            </a:stretch>
          </p:blipFill>
          <p:spPr bwMode="auto">
            <a:xfrm>
              <a:off x="2571736" y="357166"/>
              <a:ext cx="6572264" cy="194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مستطيل مستدير الزوايا 11"/>
            <p:cNvSpPr/>
            <p:nvPr/>
          </p:nvSpPr>
          <p:spPr>
            <a:xfrm>
              <a:off x="3357554" y="1142984"/>
              <a:ext cx="3071834" cy="5715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شكل بيضاوي 12"/>
            <p:cNvSpPr/>
            <p:nvPr/>
          </p:nvSpPr>
          <p:spPr>
            <a:xfrm>
              <a:off x="7429520" y="1000108"/>
              <a:ext cx="785818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2"/>
          <p:cNvGrpSpPr>
            <a:grpSpLocks/>
          </p:cNvGrpSpPr>
          <p:nvPr/>
        </p:nvGrpSpPr>
        <p:grpSpPr bwMode="auto">
          <a:xfrm>
            <a:off x="4714876" y="428604"/>
            <a:ext cx="4000526" cy="1143008"/>
            <a:chOff x="4257673" y="1285860"/>
            <a:chExt cx="4100541" cy="1143016"/>
          </a:xfrm>
          <a:noFill/>
        </p:grpSpPr>
        <p:grpSp>
          <p:nvGrpSpPr>
            <p:cNvPr id="15" name="Group 9"/>
            <p:cNvGrpSpPr>
              <a:grpSpLocks/>
            </p:cNvGrpSpPr>
            <p:nvPr/>
          </p:nvGrpSpPr>
          <p:grpSpPr bwMode="auto">
            <a:xfrm>
              <a:off x="4257673" y="1285860"/>
              <a:ext cx="2957257" cy="1143016"/>
              <a:chOff x="4257673" y="1285860"/>
              <a:chExt cx="2957257" cy="1143016"/>
            </a:xfrm>
            <a:grpFill/>
          </p:grpSpPr>
          <p:sp>
            <p:nvSpPr>
              <p:cNvPr id="19" name="Rounded Rectangle 7"/>
              <p:cNvSpPr/>
              <p:nvPr/>
            </p:nvSpPr>
            <p:spPr>
              <a:xfrm>
                <a:off x="5429256" y="1285860"/>
                <a:ext cx="1785674" cy="1143008"/>
              </a:xfrm>
              <a:prstGeom prst="round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TextBox 8"/>
              <p:cNvSpPr txBox="1">
                <a:spLocks noChangeArrowheads="1"/>
              </p:cNvSpPr>
              <p:nvPr/>
            </p:nvSpPr>
            <p:spPr bwMode="auto">
              <a:xfrm>
                <a:off x="4257673" y="1597873"/>
                <a:ext cx="1321568" cy="83100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rtl="1" eaLnBrk="1" hangingPunct="1">
                  <a:defRPr/>
                </a:pPr>
                <a:r>
                  <a:rPr lang="ar-EG" sz="4800" b="1" dirty="0">
                    <a:latin typeface="Calibri" pitchFamily="34" charset="0"/>
                    <a:cs typeface="+mn-cs"/>
                  </a:rPr>
                  <a:t>أ</a:t>
                </a:r>
                <a:r>
                  <a:rPr lang="ar-SA" sz="4800" b="1" dirty="0">
                    <a:latin typeface="Calibri" pitchFamily="34" charset="0"/>
                    <a:cs typeface="+mn-cs"/>
                  </a:rPr>
                  <a:t>ُجِيْبُ</a:t>
                </a:r>
                <a:endParaRPr lang="ar-EG" sz="4800" b="1" dirty="0">
                  <a:latin typeface="Calibri" pitchFamily="34" charset="0"/>
                  <a:cs typeface="+mn-cs"/>
                </a:endParaRPr>
              </a:p>
            </p:txBody>
          </p:sp>
        </p:grpSp>
        <p:grpSp>
          <p:nvGrpSpPr>
            <p:cNvPr id="16" name="Group 11"/>
            <p:cNvGrpSpPr>
              <a:grpSpLocks/>
            </p:cNvGrpSpPr>
            <p:nvPr/>
          </p:nvGrpSpPr>
          <p:grpSpPr bwMode="auto">
            <a:xfrm>
              <a:off x="6858016" y="1357298"/>
              <a:ext cx="1500198" cy="1000132"/>
              <a:chOff x="6858016" y="1428736"/>
              <a:chExt cx="1500198" cy="1000132"/>
            </a:xfrm>
            <a:grpFill/>
          </p:grpSpPr>
          <p:sp>
            <p:nvSpPr>
              <p:cNvPr id="17" name="Oval 5"/>
              <p:cNvSpPr/>
              <p:nvPr/>
            </p:nvSpPr>
            <p:spPr>
              <a:xfrm>
                <a:off x="6858016" y="1428736"/>
                <a:ext cx="1500198" cy="1000132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6"/>
              <p:cNvSpPr txBox="1"/>
              <p:nvPr/>
            </p:nvSpPr>
            <p:spPr>
              <a:xfrm>
                <a:off x="7143768" y="1571612"/>
                <a:ext cx="959754" cy="83100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rtlCol="1">
                <a:spAutoFit/>
              </a:bodyPr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800" b="1" dirty="0">
                    <a:solidFill>
                      <a:srgbClr val="C00000"/>
                    </a:solidFill>
                    <a:latin typeface="+mn-lt"/>
                    <a:cs typeface="+mn-cs"/>
                  </a:rPr>
                  <a:t>أولاً</a:t>
                </a:r>
              </a:p>
            </p:txBody>
          </p:sp>
        </p:grpSp>
      </p:grpSp>
    </p:spTree>
  </p:cSld>
  <p:clrMapOvr>
    <a:masterClrMapping/>
  </p:clrMapOvr>
  <p:transition spd="med">
    <p:randomBar dir="vert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ولا - أجي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ين ولد الرسول  ......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في مكة المكرك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1000100" y="3214686"/>
            <a:ext cx="746760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EG" sz="3600" b="1" dirty="0" smtClean="0">
                <a:solidFill>
                  <a:srgbClr val="C00000"/>
                </a:solidFill>
                <a:latin typeface="Calibri" pitchFamily="34" charset="0"/>
                <a:cs typeface="+mn-cs"/>
              </a:rPr>
              <a:t>2. </a:t>
            </a:r>
            <a:r>
              <a:rPr lang="ar-SA" sz="3600" b="1" dirty="0" smtClean="0">
                <a:solidFill>
                  <a:srgbClr val="C00000"/>
                </a:solidFill>
                <a:latin typeface="Calibri" pitchFamily="34" charset="0"/>
                <a:cs typeface="+mn-cs"/>
              </a:rPr>
              <a:t>مَا </a:t>
            </a:r>
            <a:r>
              <a:rPr lang="ar-SA" sz="3600" b="1" dirty="0">
                <a:solidFill>
                  <a:srgbClr val="C00000"/>
                </a:solidFill>
                <a:latin typeface="Calibri" pitchFamily="34" charset="0"/>
                <a:cs typeface="+mn-cs"/>
              </a:rPr>
              <a:t>الْدِّيْنُ الَّذِي دَعَا إِلَيْه الْرَّسُوْل صَلَّى </a:t>
            </a:r>
            <a:r>
              <a:rPr lang="ar-SA" sz="3600" b="1" dirty="0" err="1" smtClean="0">
                <a:solidFill>
                  <a:srgbClr val="C00000"/>
                </a:solidFill>
                <a:latin typeface="Calibri" pitchFamily="34" charset="0"/>
                <a:cs typeface="+mn-cs"/>
              </a:rPr>
              <a:t>ا</a:t>
            </a:r>
            <a:r>
              <a:rPr lang="ar-EG" sz="3600" b="1" dirty="0" err="1" smtClean="0">
                <a:solidFill>
                  <a:srgbClr val="C00000"/>
                </a:solidFill>
                <a:latin typeface="Calibri" pitchFamily="34" charset="0"/>
                <a:cs typeface="+mn-cs"/>
              </a:rPr>
              <a:t>لل</a:t>
            </a:r>
            <a:r>
              <a:rPr lang="ar-SA" sz="3600" b="1" dirty="0" smtClean="0">
                <a:solidFill>
                  <a:srgbClr val="C00000"/>
                </a:solidFill>
                <a:latin typeface="Calibri" pitchFamily="34" charset="0"/>
                <a:cs typeface="+mn-cs"/>
              </a:rPr>
              <a:t>ه </a:t>
            </a:r>
            <a:r>
              <a:rPr lang="ar-SA" sz="3600" b="1" dirty="0">
                <a:solidFill>
                  <a:srgbClr val="C00000"/>
                </a:solidFill>
                <a:latin typeface="Calibri" pitchFamily="34" charset="0"/>
                <a:cs typeface="+mn-cs"/>
              </a:rPr>
              <a:t>عَلَيْه </a:t>
            </a:r>
            <a:r>
              <a:rPr lang="ar-SA" sz="3600" b="1" dirty="0" smtClean="0">
                <a:solidFill>
                  <a:srgbClr val="C00000"/>
                </a:solidFill>
                <a:latin typeface="Calibri" pitchFamily="34" charset="0"/>
                <a:cs typeface="+mn-cs"/>
              </a:rPr>
              <a:t>وَسَلَّم؟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+mn-cs"/>
              </a:rPr>
              <a:t> </a:t>
            </a:r>
            <a:endParaRPr lang="en-US" sz="3600" dirty="0">
              <a:solidFill>
                <a:srgbClr val="C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3635896" y="4929198"/>
            <a:ext cx="207164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ar-EG" altLang="ar-SA" sz="3600" b="1" dirty="0">
                <a:solidFill>
                  <a:srgbClr val="0070C0"/>
                </a:solidFill>
                <a:latin typeface="Calibri" pitchFamily="34" charset="0"/>
              </a:rPr>
              <a:t>الإسلام.</a:t>
            </a:r>
            <a:endParaRPr lang="en-US" altLang="ar-SA" sz="3600" dirty="0">
              <a:solidFill>
                <a:srgbClr val="0070C0"/>
              </a:solidFill>
              <a:latin typeface="Calibri" pitchFamily="34" charset="0"/>
            </a:endParaRPr>
          </a:p>
        </p:txBody>
      </p:sp>
      <p:grpSp>
        <p:nvGrpSpPr>
          <p:cNvPr id="10" name="مجموعة 12"/>
          <p:cNvGrpSpPr/>
          <p:nvPr/>
        </p:nvGrpSpPr>
        <p:grpSpPr>
          <a:xfrm>
            <a:off x="3071802" y="0"/>
            <a:ext cx="6072198" cy="2071678"/>
            <a:chOff x="2571736" y="357166"/>
            <a:chExt cx="6572264" cy="19431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lum bright="-15000" contrast="32000"/>
            </a:blip>
            <a:srcRect/>
            <a:stretch>
              <a:fillRect/>
            </a:stretch>
          </p:blipFill>
          <p:spPr bwMode="auto">
            <a:xfrm>
              <a:off x="2571736" y="357166"/>
              <a:ext cx="6572264" cy="194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مستطيل مستدير الزوايا 11"/>
            <p:cNvSpPr/>
            <p:nvPr/>
          </p:nvSpPr>
          <p:spPr>
            <a:xfrm>
              <a:off x="3357554" y="1142984"/>
              <a:ext cx="3071834" cy="5715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شكل بيضاوي 12"/>
            <p:cNvSpPr/>
            <p:nvPr/>
          </p:nvSpPr>
          <p:spPr>
            <a:xfrm>
              <a:off x="7429520" y="1000108"/>
              <a:ext cx="785818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2"/>
          <p:cNvGrpSpPr>
            <a:grpSpLocks/>
          </p:cNvGrpSpPr>
          <p:nvPr/>
        </p:nvGrpSpPr>
        <p:grpSpPr bwMode="auto">
          <a:xfrm>
            <a:off x="4714876" y="428604"/>
            <a:ext cx="4000526" cy="1143008"/>
            <a:chOff x="4257673" y="1285860"/>
            <a:chExt cx="4100541" cy="1143016"/>
          </a:xfrm>
          <a:noFill/>
        </p:grpSpPr>
        <p:grpSp>
          <p:nvGrpSpPr>
            <p:cNvPr id="15" name="Group 9"/>
            <p:cNvGrpSpPr>
              <a:grpSpLocks/>
            </p:cNvGrpSpPr>
            <p:nvPr/>
          </p:nvGrpSpPr>
          <p:grpSpPr bwMode="auto">
            <a:xfrm>
              <a:off x="4257673" y="1285860"/>
              <a:ext cx="2957257" cy="1143016"/>
              <a:chOff x="4257673" y="1285860"/>
              <a:chExt cx="2957257" cy="1143016"/>
            </a:xfrm>
            <a:grpFill/>
          </p:grpSpPr>
          <p:sp>
            <p:nvSpPr>
              <p:cNvPr id="19" name="Rounded Rectangle 7"/>
              <p:cNvSpPr/>
              <p:nvPr/>
            </p:nvSpPr>
            <p:spPr>
              <a:xfrm>
                <a:off x="5429256" y="1285860"/>
                <a:ext cx="1785674" cy="1143008"/>
              </a:xfrm>
              <a:prstGeom prst="round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TextBox 8"/>
              <p:cNvSpPr txBox="1">
                <a:spLocks noChangeArrowheads="1"/>
              </p:cNvSpPr>
              <p:nvPr/>
            </p:nvSpPr>
            <p:spPr bwMode="auto">
              <a:xfrm>
                <a:off x="4257673" y="1597873"/>
                <a:ext cx="1321568" cy="83100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rtl="1" eaLnBrk="1" hangingPunct="1">
                  <a:defRPr/>
                </a:pPr>
                <a:r>
                  <a:rPr lang="ar-EG" sz="4800" b="1" dirty="0">
                    <a:latin typeface="Calibri" pitchFamily="34" charset="0"/>
                    <a:cs typeface="+mn-cs"/>
                  </a:rPr>
                  <a:t>أ</a:t>
                </a:r>
                <a:r>
                  <a:rPr lang="ar-SA" sz="4800" b="1" dirty="0">
                    <a:latin typeface="Calibri" pitchFamily="34" charset="0"/>
                    <a:cs typeface="+mn-cs"/>
                  </a:rPr>
                  <a:t>ُجِيْبُ</a:t>
                </a:r>
                <a:endParaRPr lang="ar-EG" sz="4800" b="1" dirty="0">
                  <a:latin typeface="Calibri" pitchFamily="34" charset="0"/>
                  <a:cs typeface="+mn-cs"/>
                </a:endParaRPr>
              </a:p>
            </p:txBody>
          </p:sp>
        </p:grpSp>
        <p:grpSp>
          <p:nvGrpSpPr>
            <p:cNvPr id="16" name="Group 11"/>
            <p:cNvGrpSpPr>
              <a:grpSpLocks/>
            </p:cNvGrpSpPr>
            <p:nvPr/>
          </p:nvGrpSpPr>
          <p:grpSpPr bwMode="auto">
            <a:xfrm>
              <a:off x="6858016" y="1357298"/>
              <a:ext cx="1500198" cy="1000132"/>
              <a:chOff x="6858016" y="1428736"/>
              <a:chExt cx="1500198" cy="1000132"/>
            </a:xfrm>
            <a:grpFill/>
          </p:grpSpPr>
          <p:sp>
            <p:nvSpPr>
              <p:cNvPr id="17" name="Oval 5"/>
              <p:cNvSpPr/>
              <p:nvPr/>
            </p:nvSpPr>
            <p:spPr>
              <a:xfrm>
                <a:off x="6858016" y="1428736"/>
                <a:ext cx="1500198" cy="1000132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6"/>
              <p:cNvSpPr txBox="1"/>
              <p:nvPr/>
            </p:nvSpPr>
            <p:spPr>
              <a:xfrm>
                <a:off x="7143768" y="1571612"/>
                <a:ext cx="959754" cy="83100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rtlCol="1">
                <a:spAutoFit/>
              </a:bodyPr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800" b="1" dirty="0">
                    <a:solidFill>
                      <a:srgbClr val="C00000"/>
                    </a:solidFill>
                    <a:latin typeface="+mn-lt"/>
                    <a:cs typeface="+mn-cs"/>
                  </a:rPr>
                  <a:t>أولاً</a:t>
                </a:r>
              </a:p>
            </p:txBody>
          </p:sp>
        </p:grpSp>
      </p:grpSp>
    </p:spTree>
  </p:cSld>
  <p:clrMapOvr>
    <a:masterClrMapping/>
  </p:clrMapOvr>
  <p:transition spd="med">
    <p:strips dir="ld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الدين الذي دعا إليه الرسول .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سل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2285984" y="3357562"/>
            <a:ext cx="582455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 eaLnBrk="1" hangingPunct="1"/>
            <a:r>
              <a:rPr lang="ar-EG" altLang="ar-SA" sz="3600" b="1" dirty="0" smtClean="0">
                <a:solidFill>
                  <a:srgbClr val="C00000"/>
                </a:solidFill>
                <a:latin typeface="Calibri" pitchFamily="34" charset="0"/>
              </a:rPr>
              <a:t>3. </a:t>
            </a:r>
            <a:r>
              <a:rPr lang="ar-SA" altLang="ar-SA" sz="3600" b="1" dirty="0" smtClean="0">
                <a:solidFill>
                  <a:srgbClr val="C00000"/>
                </a:solidFill>
                <a:latin typeface="Calibri" pitchFamily="34" charset="0"/>
              </a:rPr>
              <a:t>مَا </a:t>
            </a:r>
            <a:r>
              <a:rPr lang="ar-SA" altLang="ar-SA" sz="3600" b="1" dirty="0">
                <a:solidFill>
                  <a:srgbClr val="C00000"/>
                </a:solidFill>
                <a:latin typeface="Calibri" pitchFamily="34" charset="0"/>
              </a:rPr>
              <a:t>هي قِبْلَة الْمُسْلِمِيْن فِي صَلَاتِهِم؟</a:t>
            </a:r>
            <a:r>
              <a:rPr lang="en-US" altLang="ar-SA" sz="3600" b="1" dirty="0">
                <a:solidFill>
                  <a:srgbClr val="C00000"/>
                </a:solidFill>
                <a:latin typeface="Calibri" pitchFamily="34" charset="0"/>
              </a:rPr>
              <a:t> </a:t>
            </a:r>
            <a:endParaRPr lang="en-US" altLang="ar-SA" sz="36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3071802" y="4714884"/>
            <a:ext cx="37464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 eaLnBrk="1" hangingPunct="1"/>
            <a:r>
              <a:rPr lang="ar-SA" altLang="ar-SA" sz="3600" b="1" dirty="0" smtClean="0">
                <a:solidFill>
                  <a:srgbClr val="0070C0"/>
                </a:solidFill>
              </a:rPr>
              <a:t>الْـكَـعْـبَـةُ الْـمُـشَـرَّفَـةُ.</a:t>
            </a:r>
            <a:endParaRPr lang="en-US" altLang="ar-SA" sz="3600" b="1" dirty="0">
              <a:solidFill>
                <a:srgbClr val="0070C0"/>
              </a:solidFill>
            </a:endParaRPr>
          </a:p>
        </p:txBody>
      </p:sp>
      <p:grpSp>
        <p:nvGrpSpPr>
          <p:cNvPr id="10" name="مجموعة 12"/>
          <p:cNvGrpSpPr/>
          <p:nvPr/>
        </p:nvGrpSpPr>
        <p:grpSpPr>
          <a:xfrm>
            <a:off x="3071802" y="0"/>
            <a:ext cx="6072198" cy="2071678"/>
            <a:chOff x="2571736" y="357166"/>
            <a:chExt cx="6572264" cy="19431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lum bright="-15000" contrast="32000"/>
            </a:blip>
            <a:srcRect/>
            <a:stretch>
              <a:fillRect/>
            </a:stretch>
          </p:blipFill>
          <p:spPr bwMode="auto">
            <a:xfrm>
              <a:off x="2571736" y="357166"/>
              <a:ext cx="6572264" cy="194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مستطيل مستدير الزوايا 11"/>
            <p:cNvSpPr/>
            <p:nvPr/>
          </p:nvSpPr>
          <p:spPr>
            <a:xfrm>
              <a:off x="3357554" y="1142984"/>
              <a:ext cx="3071834" cy="5715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شكل بيضاوي 12"/>
            <p:cNvSpPr/>
            <p:nvPr/>
          </p:nvSpPr>
          <p:spPr>
            <a:xfrm>
              <a:off x="7429520" y="1000108"/>
              <a:ext cx="785818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2"/>
          <p:cNvGrpSpPr>
            <a:grpSpLocks/>
          </p:cNvGrpSpPr>
          <p:nvPr/>
        </p:nvGrpSpPr>
        <p:grpSpPr bwMode="auto">
          <a:xfrm>
            <a:off x="4714876" y="428604"/>
            <a:ext cx="4000526" cy="1143008"/>
            <a:chOff x="4257673" y="1285860"/>
            <a:chExt cx="4100541" cy="1143016"/>
          </a:xfrm>
          <a:noFill/>
        </p:grpSpPr>
        <p:grpSp>
          <p:nvGrpSpPr>
            <p:cNvPr id="15" name="Group 9"/>
            <p:cNvGrpSpPr>
              <a:grpSpLocks/>
            </p:cNvGrpSpPr>
            <p:nvPr/>
          </p:nvGrpSpPr>
          <p:grpSpPr bwMode="auto">
            <a:xfrm>
              <a:off x="4257673" y="1285860"/>
              <a:ext cx="2957257" cy="1143016"/>
              <a:chOff x="4257673" y="1285860"/>
              <a:chExt cx="2957257" cy="1143016"/>
            </a:xfrm>
            <a:grpFill/>
          </p:grpSpPr>
          <p:sp>
            <p:nvSpPr>
              <p:cNvPr id="19" name="Rounded Rectangle 7"/>
              <p:cNvSpPr/>
              <p:nvPr/>
            </p:nvSpPr>
            <p:spPr>
              <a:xfrm>
                <a:off x="5429256" y="1285860"/>
                <a:ext cx="1785674" cy="1143008"/>
              </a:xfrm>
              <a:prstGeom prst="round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TextBox 8"/>
              <p:cNvSpPr txBox="1">
                <a:spLocks noChangeArrowheads="1"/>
              </p:cNvSpPr>
              <p:nvPr/>
            </p:nvSpPr>
            <p:spPr bwMode="auto">
              <a:xfrm>
                <a:off x="4257673" y="1597873"/>
                <a:ext cx="1321568" cy="83100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rtl="1" eaLnBrk="1" hangingPunct="1">
                  <a:defRPr/>
                </a:pPr>
                <a:r>
                  <a:rPr lang="ar-EG" sz="4800" b="1" dirty="0">
                    <a:latin typeface="Calibri" pitchFamily="34" charset="0"/>
                    <a:cs typeface="+mn-cs"/>
                  </a:rPr>
                  <a:t>أ</a:t>
                </a:r>
                <a:r>
                  <a:rPr lang="ar-SA" sz="4800" b="1" dirty="0">
                    <a:latin typeface="Calibri" pitchFamily="34" charset="0"/>
                    <a:cs typeface="+mn-cs"/>
                  </a:rPr>
                  <a:t>ُجِيْبُ</a:t>
                </a:r>
                <a:endParaRPr lang="ar-EG" sz="4800" b="1" dirty="0">
                  <a:latin typeface="Calibri" pitchFamily="34" charset="0"/>
                  <a:cs typeface="+mn-cs"/>
                </a:endParaRPr>
              </a:p>
            </p:txBody>
          </p:sp>
        </p:grpSp>
        <p:grpSp>
          <p:nvGrpSpPr>
            <p:cNvPr id="16" name="Group 11"/>
            <p:cNvGrpSpPr>
              <a:grpSpLocks/>
            </p:cNvGrpSpPr>
            <p:nvPr/>
          </p:nvGrpSpPr>
          <p:grpSpPr bwMode="auto">
            <a:xfrm>
              <a:off x="6858016" y="1357298"/>
              <a:ext cx="1500198" cy="1000132"/>
              <a:chOff x="6858016" y="1428736"/>
              <a:chExt cx="1500198" cy="1000132"/>
            </a:xfrm>
            <a:grpFill/>
          </p:grpSpPr>
          <p:sp>
            <p:nvSpPr>
              <p:cNvPr id="17" name="Oval 5"/>
              <p:cNvSpPr/>
              <p:nvPr/>
            </p:nvSpPr>
            <p:spPr>
              <a:xfrm>
                <a:off x="6858016" y="1428736"/>
                <a:ext cx="1500198" cy="1000132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6"/>
              <p:cNvSpPr txBox="1"/>
              <p:nvPr/>
            </p:nvSpPr>
            <p:spPr>
              <a:xfrm>
                <a:off x="7143768" y="1571612"/>
                <a:ext cx="959754" cy="83100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rtlCol="1">
                <a:spAutoFit/>
              </a:bodyPr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800" b="1" dirty="0">
                    <a:solidFill>
                      <a:srgbClr val="C00000"/>
                    </a:solidFill>
                    <a:latin typeface="+mn-lt"/>
                    <a:cs typeface="+mn-cs"/>
                  </a:rPr>
                  <a:t>أولاً</a:t>
                </a:r>
              </a:p>
            </p:txBody>
          </p:sp>
        </p:grpSp>
      </p:grpSp>
    </p:spTree>
  </p:cSld>
  <p:clrMapOvr>
    <a:masterClrMapping/>
  </p:clrMapOvr>
  <p:transition spd="med">
    <p:randomBar dir="vert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َا هي قِبْلَة الْمُسْلِمِيْن فِي صَلَاتِهِم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ْـكَـعْـبَـةُ الْـمُـشَـرَّفَـ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928662" y="2928934"/>
            <a:ext cx="76009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ar-EG" altLang="ar-SA" sz="3600" b="1" dirty="0" smtClean="0">
                <a:solidFill>
                  <a:srgbClr val="C00000"/>
                </a:solidFill>
                <a:latin typeface="Calibri" pitchFamily="34" charset="0"/>
              </a:rPr>
              <a:t>4. </a:t>
            </a:r>
            <a:r>
              <a:rPr lang="ar-EG" altLang="ar-SA" sz="3600" b="1" dirty="0" err="1" smtClean="0">
                <a:solidFill>
                  <a:srgbClr val="C00000"/>
                </a:solidFill>
                <a:latin typeface="Calibri" pitchFamily="34" charset="0"/>
              </a:rPr>
              <a:t>اُ</a:t>
            </a:r>
            <a:r>
              <a:rPr lang="ar-SA" altLang="ar-SA" sz="3600" b="1" dirty="0" smtClean="0">
                <a:solidFill>
                  <a:srgbClr val="C00000"/>
                </a:solidFill>
                <a:latin typeface="Calibri" pitchFamily="34" charset="0"/>
              </a:rPr>
              <a:t>ذْكُر </a:t>
            </a:r>
            <a:r>
              <a:rPr lang="ar-SA" altLang="ar-SA" sz="3600" b="1" dirty="0">
                <a:solidFill>
                  <a:srgbClr val="C00000"/>
                </a:solidFill>
                <a:latin typeface="Calibri" pitchFamily="34" charset="0"/>
              </a:rPr>
              <a:t>بَعْض الْمَشَاعِر الْمُقَدَّسَةِ الَّتِي تُوْجَدُ فِي مَكَّةَ الْمُكَرَّمَةِ</a:t>
            </a:r>
            <a:r>
              <a:rPr lang="en-US" altLang="ar-SA" sz="3600" b="1" dirty="0">
                <a:solidFill>
                  <a:srgbClr val="C00000"/>
                </a:solidFill>
                <a:latin typeface="Calibri" pitchFamily="34" charset="0"/>
              </a:rPr>
              <a:t>. </a:t>
            </a:r>
            <a:endParaRPr lang="en-US" altLang="ar-SA" sz="36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2571736" y="4857760"/>
            <a:ext cx="395922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 eaLnBrk="1" hangingPunct="1"/>
            <a:r>
              <a:rPr lang="ar-SA" altLang="ar-SA" sz="3600" b="1" dirty="0">
                <a:solidFill>
                  <a:srgbClr val="0070C0"/>
                </a:solidFill>
                <a:latin typeface="Calibri" pitchFamily="34" charset="0"/>
              </a:rPr>
              <a:t>عَرَفَات، وَمَنى، وَمُزْدَلِفَة</a:t>
            </a:r>
            <a:r>
              <a:rPr lang="ar-EG" altLang="ar-SA" sz="3600" b="1" dirty="0">
                <a:solidFill>
                  <a:srgbClr val="0070C0"/>
                </a:solidFill>
                <a:latin typeface="Calibri" pitchFamily="34" charset="0"/>
              </a:rPr>
              <a:t>.</a:t>
            </a:r>
            <a:endParaRPr lang="en-US" altLang="ar-SA" sz="3600" dirty="0">
              <a:solidFill>
                <a:srgbClr val="0070C0"/>
              </a:solidFill>
              <a:latin typeface="Calibri" pitchFamily="34" charset="0"/>
            </a:endParaRPr>
          </a:p>
        </p:txBody>
      </p:sp>
      <p:grpSp>
        <p:nvGrpSpPr>
          <p:cNvPr id="10" name="مجموعة 12"/>
          <p:cNvGrpSpPr/>
          <p:nvPr/>
        </p:nvGrpSpPr>
        <p:grpSpPr>
          <a:xfrm>
            <a:off x="3071802" y="0"/>
            <a:ext cx="6072198" cy="2071678"/>
            <a:chOff x="2571736" y="357166"/>
            <a:chExt cx="6572264" cy="19431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lum bright="-15000" contrast="32000"/>
            </a:blip>
            <a:srcRect/>
            <a:stretch>
              <a:fillRect/>
            </a:stretch>
          </p:blipFill>
          <p:spPr bwMode="auto">
            <a:xfrm>
              <a:off x="2571736" y="357166"/>
              <a:ext cx="6572264" cy="194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مستطيل مستدير الزوايا 11"/>
            <p:cNvSpPr/>
            <p:nvPr/>
          </p:nvSpPr>
          <p:spPr>
            <a:xfrm>
              <a:off x="3357554" y="1142984"/>
              <a:ext cx="3071834" cy="5715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شكل بيضاوي 12"/>
            <p:cNvSpPr/>
            <p:nvPr/>
          </p:nvSpPr>
          <p:spPr>
            <a:xfrm>
              <a:off x="7429520" y="1000108"/>
              <a:ext cx="785818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2"/>
          <p:cNvGrpSpPr>
            <a:grpSpLocks/>
          </p:cNvGrpSpPr>
          <p:nvPr/>
        </p:nvGrpSpPr>
        <p:grpSpPr bwMode="auto">
          <a:xfrm>
            <a:off x="4714876" y="428604"/>
            <a:ext cx="4000526" cy="1143008"/>
            <a:chOff x="4257673" y="1285860"/>
            <a:chExt cx="4100541" cy="1143016"/>
          </a:xfrm>
          <a:noFill/>
        </p:grpSpPr>
        <p:grpSp>
          <p:nvGrpSpPr>
            <p:cNvPr id="15" name="Group 9"/>
            <p:cNvGrpSpPr>
              <a:grpSpLocks/>
            </p:cNvGrpSpPr>
            <p:nvPr/>
          </p:nvGrpSpPr>
          <p:grpSpPr bwMode="auto">
            <a:xfrm>
              <a:off x="4257673" y="1285860"/>
              <a:ext cx="2957257" cy="1143016"/>
              <a:chOff x="4257673" y="1285860"/>
              <a:chExt cx="2957257" cy="1143016"/>
            </a:xfrm>
            <a:grpFill/>
          </p:grpSpPr>
          <p:sp>
            <p:nvSpPr>
              <p:cNvPr id="19" name="Rounded Rectangle 7"/>
              <p:cNvSpPr/>
              <p:nvPr/>
            </p:nvSpPr>
            <p:spPr>
              <a:xfrm>
                <a:off x="5429256" y="1285860"/>
                <a:ext cx="1785674" cy="1143008"/>
              </a:xfrm>
              <a:prstGeom prst="round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TextBox 8"/>
              <p:cNvSpPr txBox="1">
                <a:spLocks noChangeArrowheads="1"/>
              </p:cNvSpPr>
              <p:nvPr/>
            </p:nvSpPr>
            <p:spPr bwMode="auto">
              <a:xfrm>
                <a:off x="4257673" y="1597873"/>
                <a:ext cx="1321568" cy="83100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rtl="1" eaLnBrk="1" hangingPunct="1">
                  <a:defRPr/>
                </a:pPr>
                <a:r>
                  <a:rPr lang="ar-EG" sz="4800" b="1" dirty="0">
                    <a:latin typeface="Calibri" pitchFamily="34" charset="0"/>
                    <a:cs typeface="+mn-cs"/>
                  </a:rPr>
                  <a:t>أ</a:t>
                </a:r>
                <a:r>
                  <a:rPr lang="ar-SA" sz="4800" b="1" dirty="0">
                    <a:latin typeface="Calibri" pitchFamily="34" charset="0"/>
                    <a:cs typeface="+mn-cs"/>
                  </a:rPr>
                  <a:t>ُجِيْبُ</a:t>
                </a:r>
                <a:endParaRPr lang="ar-EG" sz="4800" b="1" dirty="0">
                  <a:latin typeface="Calibri" pitchFamily="34" charset="0"/>
                  <a:cs typeface="+mn-cs"/>
                </a:endParaRPr>
              </a:p>
            </p:txBody>
          </p:sp>
        </p:grpSp>
        <p:grpSp>
          <p:nvGrpSpPr>
            <p:cNvPr id="16" name="Group 11"/>
            <p:cNvGrpSpPr>
              <a:grpSpLocks/>
            </p:cNvGrpSpPr>
            <p:nvPr/>
          </p:nvGrpSpPr>
          <p:grpSpPr bwMode="auto">
            <a:xfrm>
              <a:off x="6858016" y="1357298"/>
              <a:ext cx="1500198" cy="1000132"/>
              <a:chOff x="6858016" y="1428736"/>
              <a:chExt cx="1500198" cy="1000132"/>
            </a:xfrm>
            <a:grpFill/>
          </p:grpSpPr>
          <p:sp>
            <p:nvSpPr>
              <p:cNvPr id="17" name="Oval 5"/>
              <p:cNvSpPr/>
              <p:nvPr/>
            </p:nvSpPr>
            <p:spPr>
              <a:xfrm>
                <a:off x="6858016" y="1428736"/>
                <a:ext cx="1500198" cy="1000132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6"/>
              <p:cNvSpPr txBox="1"/>
              <p:nvPr/>
            </p:nvSpPr>
            <p:spPr>
              <a:xfrm>
                <a:off x="7143768" y="1571612"/>
                <a:ext cx="959754" cy="83100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rtlCol="1">
                <a:spAutoFit/>
              </a:bodyPr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800" b="1" dirty="0">
                    <a:solidFill>
                      <a:srgbClr val="C00000"/>
                    </a:solidFill>
                    <a:latin typeface="+mn-lt"/>
                    <a:cs typeface="+mn-cs"/>
                  </a:rPr>
                  <a:t>أولاً</a:t>
                </a:r>
              </a:p>
            </p:txBody>
          </p:sp>
        </p:grpSp>
      </p:grpSp>
    </p:spTree>
  </p:cSld>
  <p:clrMapOvr>
    <a:masterClrMapping/>
  </p:clrMapOvr>
  <p:transition spd="med">
    <p:circle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ذكر بعض المشاعر المقدسة .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رفات ومنى ومزدل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857224" y="2786058"/>
            <a:ext cx="7858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ar-EG" altLang="ar-SA" sz="3600" b="1" dirty="0" smtClean="0">
                <a:solidFill>
                  <a:srgbClr val="C00000"/>
                </a:solidFill>
                <a:latin typeface="Calibri" pitchFamily="34" charset="0"/>
              </a:rPr>
              <a:t>5. </a:t>
            </a:r>
            <a:r>
              <a:rPr lang="ar-SA" altLang="ar-SA" sz="3600" b="1" dirty="0" smtClean="0">
                <a:solidFill>
                  <a:srgbClr val="C00000"/>
                </a:solidFill>
                <a:latin typeface="Calibri" pitchFamily="34" charset="0"/>
              </a:rPr>
              <a:t>لِمَاذَا </a:t>
            </a:r>
            <a:r>
              <a:rPr lang="ar-SA" altLang="ar-SA" sz="3600" b="1" dirty="0">
                <a:solidFill>
                  <a:srgbClr val="C00000"/>
                </a:solidFill>
                <a:latin typeface="Calibri" pitchFamily="34" charset="0"/>
              </a:rPr>
              <a:t>يَأْتِي </a:t>
            </a:r>
            <a:r>
              <a:rPr lang="ar-SA" altLang="ar-SA" sz="3600" b="1" dirty="0" err="1">
                <a:solidFill>
                  <a:srgbClr val="C00000"/>
                </a:solidFill>
                <a:latin typeface="Calibri" pitchFamily="34" charset="0"/>
              </a:rPr>
              <a:t>الْح</a:t>
            </a:r>
            <a:r>
              <a:rPr lang="ar-EG" altLang="ar-SA" sz="3600" b="1" dirty="0">
                <a:solidFill>
                  <a:srgbClr val="C00000"/>
                </a:solidFill>
                <a:latin typeface="Calibri" pitchFamily="34" charset="0"/>
              </a:rPr>
              <a:t>ُ</a:t>
            </a:r>
            <a:r>
              <a:rPr lang="ar-SA" altLang="ar-SA" sz="3600" b="1" dirty="0" err="1">
                <a:solidFill>
                  <a:srgbClr val="C00000"/>
                </a:solidFill>
                <a:latin typeface="Calibri" pitchFamily="34" charset="0"/>
              </a:rPr>
              <a:t>جَّاج</a:t>
            </a:r>
            <a:r>
              <a:rPr lang="ar-SA" altLang="ar-SA" sz="3600" b="1" dirty="0">
                <a:solidFill>
                  <a:srgbClr val="C00000"/>
                </a:solidFill>
                <a:latin typeface="Calibri" pitchFamily="34" charset="0"/>
              </a:rPr>
              <a:t> إِلَى مَكَّةَ الْمُكَرَّمَةِ فِي كُلِّ عَامٍ؟</a:t>
            </a:r>
            <a:r>
              <a:rPr lang="en-US" altLang="ar-SA" sz="3600" b="1" dirty="0">
                <a:solidFill>
                  <a:srgbClr val="C00000"/>
                </a:solidFill>
                <a:latin typeface="Calibri" pitchFamily="34" charset="0"/>
              </a:rPr>
              <a:t> </a:t>
            </a:r>
            <a:endParaRPr lang="en-US" altLang="ar-SA" sz="36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357158" y="4429132"/>
            <a:ext cx="7858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ar-SA" altLang="ar-SA" sz="3600" b="1" dirty="0">
                <a:solidFill>
                  <a:srgbClr val="0070C0"/>
                </a:solidFill>
                <a:latin typeface="Calibri" pitchFamily="34" charset="0"/>
              </a:rPr>
              <a:t>ي</a:t>
            </a:r>
            <a:r>
              <a:rPr lang="ar-EG" altLang="ar-SA" sz="3600" b="1" dirty="0">
                <a:solidFill>
                  <a:srgbClr val="0070C0"/>
                </a:solidFill>
                <a:latin typeface="Calibri" pitchFamily="34" charset="0"/>
              </a:rPr>
              <a:t>َ</a:t>
            </a:r>
            <a:r>
              <a:rPr lang="ar-SA" altLang="ar-SA" sz="3600" b="1" dirty="0">
                <a:solidFill>
                  <a:srgbClr val="0070C0"/>
                </a:solidFill>
                <a:latin typeface="Calibri" pitchFamily="34" charset="0"/>
              </a:rPr>
              <a:t>فِد </a:t>
            </a:r>
            <a:r>
              <a:rPr lang="ar-SA" altLang="ar-SA" sz="3600" b="1" dirty="0" err="1">
                <a:solidFill>
                  <a:srgbClr val="0070C0"/>
                </a:solidFill>
                <a:latin typeface="Calibri" pitchFamily="34" charset="0"/>
              </a:rPr>
              <a:t>الْح</a:t>
            </a:r>
            <a:r>
              <a:rPr lang="ar-EG" altLang="ar-SA" sz="3600" b="1" dirty="0">
                <a:solidFill>
                  <a:srgbClr val="0070C0"/>
                </a:solidFill>
                <a:latin typeface="Calibri" pitchFamily="34" charset="0"/>
              </a:rPr>
              <a:t>ُ</a:t>
            </a:r>
            <a:r>
              <a:rPr lang="ar-SA" altLang="ar-SA" sz="3600" b="1" dirty="0" err="1">
                <a:solidFill>
                  <a:srgbClr val="0070C0"/>
                </a:solidFill>
                <a:latin typeface="Calibri" pitchFamily="34" charset="0"/>
              </a:rPr>
              <a:t>جَّاجُ</a:t>
            </a:r>
            <a:r>
              <a:rPr lang="ar-SA" altLang="ar-SA" sz="3600" b="1" dirty="0">
                <a:solidFill>
                  <a:srgbClr val="0070C0"/>
                </a:solidFill>
                <a:latin typeface="Calibri" pitchFamily="34" charset="0"/>
              </a:rPr>
              <a:t> إِلَيْهَا كُل عَامٍ لِأَدَاءِ مَنَاسِك الْحَجِّ</a:t>
            </a:r>
            <a:r>
              <a:rPr lang="ar-EG" altLang="ar-SA" sz="3600" b="1" dirty="0">
                <a:solidFill>
                  <a:srgbClr val="0070C0"/>
                </a:solidFill>
                <a:latin typeface="Calibri" pitchFamily="34" charset="0"/>
              </a:rPr>
              <a:t>.</a:t>
            </a:r>
            <a:r>
              <a:rPr lang="en-US" altLang="ar-SA" sz="3600" b="1" dirty="0">
                <a:solidFill>
                  <a:srgbClr val="0070C0"/>
                </a:solidFill>
                <a:latin typeface="Calibri" pitchFamily="34" charset="0"/>
              </a:rPr>
              <a:t> </a:t>
            </a:r>
            <a:endParaRPr lang="en-US" altLang="ar-SA" sz="3600" dirty="0">
              <a:solidFill>
                <a:srgbClr val="0070C0"/>
              </a:solidFill>
              <a:latin typeface="Calibri" pitchFamily="34" charset="0"/>
            </a:endParaRPr>
          </a:p>
        </p:txBody>
      </p:sp>
      <p:grpSp>
        <p:nvGrpSpPr>
          <p:cNvPr id="10" name="مجموعة 12"/>
          <p:cNvGrpSpPr/>
          <p:nvPr/>
        </p:nvGrpSpPr>
        <p:grpSpPr>
          <a:xfrm>
            <a:off x="3071802" y="0"/>
            <a:ext cx="6072198" cy="2071678"/>
            <a:chOff x="2571736" y="357166"/>
            <a:chExt cx="6572264" cy="19431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lum bright="-15000" contrast="32000"/>
            </a:blip>
            <a:srcRect/>
            <a:stretch>
              <a:fillRect/>
            </a:stretch>
          </p:blipFill>
          <p:spPr bwMode="auto">
            <a:xfrm>
              <a:off x="2571736" y="357166"/>
              <a:ext cx="6572264" cy="194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مستطيل مستدير الزوايا 11"/>
            <p:cNvSpPr/>
            <p:nvPr/>
          </p:nvSpPr>
          <p:spPr>
            <a:xfrm>
              <a:off x="3357554" y="1142984"/>
              <a:ext cx="3071834" cy="5715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شكل بيضاوي 12"/>
            <p:cNvSpPr/>
            <p:nvPr/>
          </p:nvSpPr>
          <p:spPr>
            <a:xfrm>
              <a:off x="7429520" y="1000108"/>
              <a:ext cx="785818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2"/>
          <p:cNvGrpSpPr>
            <a:grpSpLocks/>
          </p:cNvGrpSpPr>
          <p:nvPr/>
        </p:nvGrpSpPr>
        <p:grpSpPr bwMode="auto">
          <a:xfrm>
            <a:off x="4714876" y="428604"/>
            <a:ext cx="4000526" cy="1143008"/>
            <a:chOff x="4257673" y="1285860"/>
            <a:chExt cx="4100541" cy="1143016"/>
          </a:xfrm>
          <a:noFill/>
        </p:grpSpPr>
        <p:grpSp>
          <p:nvGrpSpPr>
            <p:cNvPr id="15" name="Group 9"/>
            <p:cNvGrpSpPr>
              <a:grpSpLocks/>
            </p:cNvGrpSpPr>
            <p:nvPr/>
          </p:nvGrpSpPr>
          <p:grpSpPr bwMode="auto">
            <a:xfrm>
              <a:off x="4257673" y="1285860"/>
              <a:ext cx="2957257" cy="1143016"/>
              <a:chOff x="4257673" y="1285860"/>
              <a:chExt cx="2957257" cy="1143016"/>
            </a:xfrm>
            <a:grpFill/>
          </p:grpSpPr>
          <p:sp>
            <p:nvSpPr>
              <p:cNvPr id="19" name="Rounded Rectangle 7"/>
              <p:cNvSpPr/>
              <p:nvPr/>
            </p:nvSpPr>
            <p:spPr>
              <a:xfrm>
                <a:off x="5429256" y="1285860"/>
                <a:ext cx="1785674" cy="1143008"/>
              </a:xfrm>
              <a:prstGeom prst="round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TextBox 8"/>
              <p:cNvSpPr txBox="1">
                <a:spLocks noChangeArrowheads="1"/>
              </p:cNvSpPr>
              <p:nvPr/>
            </p:nvSpPr>
            <p:spPr bwMode="auto">
              <a:xfrm>
                <a:off x="4257673" y="1597873"/>
                <a:ext cx="1321568" cy="83100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rtl="1" eaLnBrk="1" hangingPunct="1">
                  <a:defRPr/>
                </a:pPr>
                <a:r>
                  <a:rPr lang="ar-EG" sz="4800" b="1" dirty="0">
                    <a:latin typeface="Calibri" pitchFamily="34" charset="0"/>
                    <a:cs typeface="+mn-cs"/>
                  </a:rPr>
                  <a:t>أ</a:t>
                </a:r>
                <a:r>
                  <a:rPr lang="ar-SA" sz="4800" b="1" dirty="0">
                    <a:latin typeface="Calibri" pitchFamily="34" charset="0"/>
                    <a:cs typeface="+mn-cs"/>
                  </a:rPr>
                  <a:t>ُجِيْبُ</a:t>
                </a:r>
                <a:endParaRPr lang="ar-EG" sz="4800" b="1" dirty="0">
                  <a:latin typeface="Calibri" pitchFamily="34" charset="0"/>
                  <a:cs typeface="+mn-cs"/>
                </a:endParaRPr>
              </a:p>
            </p:txBody>
          </p:sp>
        </p:grpSp>
        <p:grpSp>
          <p:nvGrpSpPr>
            <p:cNvPr id="16" name="Group 11"/>
            <p:cNvGrpSpPr>
              <a:grpSpLocks/>
            </p:cNvGrpSpPr>
            <p:nvPr/>
          </p:nvGrpSpPr>
          <p:grpSpPr bwMode="auto">
            <a:xfrm>
              <a:off x="6858016" y="1357298"/>
              <a:ext cx="1500198" cy="1000132"/>
              <a:chOff x="6858016" y="1428736"/>
              <a:chExt cx="1500198" cy="1000132"/>
            </a:xfrm>
            <a:grpFill/>
          </p:grpSpPr>
          <p:sp>
            <p:nvSpPr>
              <p:cNvPr id="17" name="Oval 5"/>
              <p:cNvSpPr/>
              <p:nvPr/>
            </p:nvSpPr>
            <p:spPr>
              <a:xfrm>
                <a:off x="6858016" y="1428736"/>
                <a:ext cx="1500198" cy="1000132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6"/>
              <p:cNvSpPr txBox="1"/>
              <p:nvPr/>
            </p:nvSpPr>
            <p:spPr>
              <a:xfrm>
                <a:off x="7143768" y="1571612"/>
                <a:ext cx="959754" cy="83100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rtlCol="1">
                <a:spAutoFit/>
              </a:bodyPr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800" b="1" dirty="0">
                    <a:solidFill>
                      <a:srgbClr val="C00000"/>
                    </a:solidFill>
                    <a:latin typeface="+mn-lt"/>
                    <a:cs typeface="+mn-cs"/>
                  </a:rPr>
                  <a:t>أولاً</a:t>
                </a:r>
              </a:p>
            </p:txBody>
          </p:sp>
        </p:grpSp>
      </p:grpSp>
    </p:spTree>
  </p:cSld>
  <p:clrMapOvr>
    <a:masterClrMapping/>
  </p:clrMapOvr>
  <p:transition spd="med">
    <p:randomBar dir="vert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لماذا يأتي الحجاج إلى مكة المكرمة في كلع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فد إليها الحجاج 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1029026" y="3000372"/>
            <a:ext cx="6927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1" eaLnBrk="1" hangingPunct="1"/>
            <a:r>
              <a:rPr lang="ar-SA" altLang="ar-SA" sz="3600" b="1" dirty="0">
                <a:solidFill>
                  <a:srgbClr val="C00000"/>
                </a:solidFill>
                <a:latin typeface="Calibri" pitchFamily="34" charset="0"/>
              </a:rPr>
              <a:t>إِلَى أَيْن هَاجَر الْرَّسُوْل </a:t>
            </a:r>
            <a:r>
              <a:rPr lang="ar-SA" altLang="ar-SA" sz="3600" b="1" dirty="0">
                <a:solidFill>
                  <a:srgbClr val="C00000"/>
                </a:solidFill>
                <a:latin typeface="Calibri" pitchFamily="34" charset="0"/>
                <a:cs typeface="+mj-cs"/>
              </a:rPr>
              <a:t>صَلَّى الْلَّه عَلَيْه </a:t>
            </a:r>
            <a:r>
              <a:rPr lang="ar-SA" altLang="ar-SA" sz="3600" b="1" dirty="0" smtClean="0">
                <a:solidFill>
                  <a:srgbClr val="C00000"/>
                </a:solidFill>
                <a:latin typeface="Calibri" pitchFamily="34" charset="0"/>
                <a:cs typeface="+mj-cs"/>
              </a:rPr>
              <a:t>وَسَلَّم</a:t>
            </a:r>
            <a:r>
              <a:rPr lang="ar-SA" altLang="ar-SA" sz="3600" b="1" dirty="0" smtClean="0">
                <a:solidFill>
                  <a:srgbClr val="C00000"/>
                </a:solidFill>
                <a:latin typeface="Calibri" pitchFamily="34" charset="0"/>
                <a:cs typeface="Diwani Bent" pitchFamily="2" charset="-78"/>
              </a:rPr>
              <a:t>؟</a:t>
            </a:r>
            <a:r>
              <a:rPr lang="en-US" altLang="ar-SA" sz="3600" b="1" dirty="0">
                <a:solidFill>
                  <a:srgbClr val="C00000"/>
                </a:solidFill>
                <a:latin typeface="Calibri" pitchFamily="34" charset="0"/>
              </a:rPr>
              <a:t> </a:t>
            </a:r>
            <a:endParaRPr lang="en-US" altLang="ar-SA" sz="36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2987824" y="4293096"/>
            <a:ext cx="332581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 eaLnBrk="1" hangingPunct="1"/>
            <a:r>
              <a:rPr lang="ar-SA" altLang="ar-SA" sz="3600" b="1" dirty="0">
                <a:solidFill>
                  <a:srgbClr val="0070C0"/>
                </a:solidFill>
                <a:latin typeface="Calibri" pitchFamily="34" charset="0"/>
              </a:rPr>
              <a:t>إلى الْمَدِيْنَةِ الْمُنَوَّرَةِ.</a:t>
            </a:r>
            <a:endParaRPr lang="en-US" altLang="ar-SA" sz="36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grpSp>
        <p:nvGrpSpPr>
          <p:cNvPr id="10" name="مجموعة 12"/>
          <p:cNvGrpSpPr/>
          <p:nvPr/>
        </p:nvGrpSpPr>
        <p:grpSpPr>
          <a:xfrm>
            <a:off x="3071802" y="0"/>
            <a:ext cx="6072198" cy="2071678"/>
            <a:chOff x="2571736" y="357166"/>
            <a:chExt cx="6572264" cy="19431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lum bright="-15000" contrast="32000"/>
            </a:blip>
            <a:srcRect/>
            <a:stretch>
              <a:fillRect/>
            </a:stretch>
          </p:blipFill>
          <p:spPr bwMode="auto">
            <a:xfrm>
              <a:off x="2571736" y="357166"/>
              <a:ext cx="6572264" cy="194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مستطيل مستدير الزوايا 11"/>
            <p:cNvSpPr/>
            <p:nvPr/>
          </p:nvSpPr>
          <p:spPr>
            <a:xfrm>
              <a:off x="3357554" y="1142984"/>
              <a:ext cx="3071834" cy="5715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شكل بيضاوي 12"/>
            <p:cNvSpPr/>
            <p:nvPr/>
          </p:nvSpPr>
          <p:spPr>
            <a:xfrm>
              <a:off x="7429520" y="1000108"/>
              <a:ext cx="785818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2"/>
          <p:cNvGrpSpPr>
            <a:grpSpLocks/>
          </p:cNvGrpSpPr>
          <p:nvPr/>
        </p:nvGrpSpPr>
        <p:grpSpPr bwMode="auto">
          <a:xfrm>
            <a:off x="4714876" y="428604"/>
            <a:ext cx="4000526" cy="1143008"/>
            <a:chOff x="4257673" y="1285860"/>
            <a:chExt cx="4100541" cy="1143016"/>
          </a:xfrm>
          <a:noFill/>
        </p:grpSpPr>
        <p:grpSp>
          <p:nvGrpSpPr>
            <p:cNvPr id="15" name="Group 9"/>
            <p:cNvGrpSpPr>
              <a:grpSpLocks/>
            </p:cNvGrpSpPr>
            <p:nvPr/>
          </p:nvGrpSpPr>
          <p:grpSpPr bwMode="auto">
            <a:xfrm>
              <a:off x="4257673" y="1285860"/>
              <a:ext cx="2957257" cy="1143016"/>
              <a:chOff x="4257673" y="1285860"/>
              <a:chExt cx="2957257" cy="1143016"/>
            </a:xfrm>
            <a:grpFill/>
          </p:grpSpPr>
          <p:sp>
            <p:nvSpPr>
              <p:cNvPr id="19" name="Rounded Rectangle 7"/>
              <p:cNvSpPr/>
              <p:nvPr/>
            </p:nvSpPr>
            <p:spPr>
              <a:xfrm>
                <a:off x="5429256" y="1285860"/>
                <a:ext cx="1785674" cy="1143008"/>
              </a:xfrm>
              <a:prstGeom prst="round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TextBox 8"/>
              <p:cNvSpPr txBox="1">
                <a:spLocks noChangeArrowheads="1"/>
              </p:cNvSpPr>
              <p:nvPr/>
            </p:nvSpPr>
            <p:spPr bwMode="auto">
              <a:xfrm>
                <a:off x="4257673" y="1597873"/>
                <a:ext cx="1321568" cy="83100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rtl="1" eaLnBrk="1" hangingPunct="1">
                  <a:defRPr/>
                </a:pPr>
                <a:r>
                  <a:rPr lang="ar-EG" sz="4800" b="1" dirty="0">
                    <a:latin typeface="Calibri" pitchFamily="34" charset="0"/>
                    <a:cs typeface="+mn-cs"/>
                  </a:rPr>
                  <a:t>أ</a:t>
                </a:r>
                <a:r>
                  <a:rPr lang="ar-SA" sz="4800" b="1" dirty="0">
                    <a:latin typeface="Calibri" pitchFamily="34" charset="0"/>
                    <a:cs typeface="+mn-cs"/>
                  </a:rPr>
                  <a:t>ُجِيْبُ</a:t>
                </a:r>
                <a:endParaRPr lang="ar-EG" sz="4800" b="1" dirty="0">
                  <a:latin typeface="Calibri" pitchFamily="34" charset="0"/>
                  <a:cs typeface="+mn-cs"/>
                </a:endParaRPr>
              </a:p>
            </p:txBody>
          </p:sp>
        </p:grpSp>
        <p:grpSp>
          <p:nvGrpSpPr>
            <p:cNvPr id="16" name="Group 11"/>
            <p:cNvGrpSpPr>
              <a:grpSpLocks/>
            </p:cNvGrpSpPr>
            <p:nvPr/>
          </p:nvGrpSpPr>
          <p:grpSpPr bwMode="auto">
            <a:xfrm>
              <a:off x="6858016" y="1357298"/>
              <a:ext cx="1500198" cy="1000132"/>
              <a:chOff x="6858016" y="1428736"/>
              <a:chExt cx="1500198" cy="1000132"/>
            </a:xfrm>
            <a:grpFill/>
          </p:grpSpPr>
          <p:sp>
            <p:nvSpPr>
              <p:cNvPr id="17" name="Oval 5"/>
              <p:cNvSpPr/>
              <p:nvPr/>
            </p:nvSpPr>
            <p:spPr>
              <a:xfrm>
                <a:off x="6858016" y="1428736"/>
                <a:ext cx="1500198" cy="1000132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6"/>
              <p:cNvSpPr txBox="1"/>
              <p:nvPr/>
            </p:nvSpPr>
            <p:spPr>
              <a:xfrm>
                <a:off x="7143768" y="1571612"/>
                <a:ext cx="959754" cy="83100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rtlCol="1">
                <a:spAutoFit/>
              </a:bodyPr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800" b="1" dirty="0">
                    <a:solidFill>
                      <a:srgbClr val="C00000"/>
                    </a:solidFill>
                    <a:latin typeface="+mn-lt"/>
                    <a:cs typeface="+mn-cs"/>
                  </a:rPr>
                  <a:t>أولاً</a:t>
                </a:r>
              </a:p>
            </p:txBody>
          </p:sp>
        </p:grpSp>
      </p:grpSp>
    </p:spTree>
  </p:cSld>
  <p:clrMapOvr>
    <a:masterClrMapping/>
  </p:clrMapOvr>
  <p:transition spd="med">
    <p:checker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لى أين هاجر الرسول صلى الله عليه وس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لى المدينة المنو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مجموعة 29"/>
          <p:cNvGrpSpPr/>
          <p:nvPr/>
        </p:nvGrpSpPr>
        <p:grpSpPr>
          <a:xfrm>
            <a:off x="642910" y="3500438"/>
            <a:ext cx="8120110" cy="2786082"/>
            <a:chOff x="3238500" y="2738436"/>
            <a:chExt cx="4476772" cy="233363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238500" y="2738436"/>
              <a:ext cx="4476772" cy="2333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مستطيل مستدير الزوايا 28"/>
            <p:cNvSpPr/>
            <p:nvPr/>
          </p:nvSpPr>
          <p:spPr>
            <a:xfrm>
              <a:off x="3500430" y="3429000"/>
              <a:ext cx="3500462" cy="1285884"/>
            </a:xfrm>
            <a:prstGeom prst="roundRect">
              <a:avLst>
                <a:gd name="adj" fmla="val 4545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grpSp>
        <p:nvGrpSpPr>
          <p:cNvPr id="19" name="مجموعة 12"/>
          <p:cNvGrpSpPr/>
          <p:nvPr/>
        </p:nvGrpSpPr>
        <p:grpSpPr>
          <a:xfrm>
            <a:off x="2643174" y="428604"/>
            <a:ext cx="6072198" cy="1785950"/>
            <a:chOff x="2571736" y="357166"/>
            <a:chExt cx="6572264" cy="1943100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lum bright="-15000" contrast="32000"/>
            </a:blip>
            <a:srcRect/>
            <a:stretch>
              <a:fillRect/>
            </a:stretch>
          </p:blipFill>
          <p:spPr bwMode="auto">
            <a:xfrm>
              <a:off x="2571736" y="357166"/>
              <a:ext cx="6572264" cy="194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مستطيل مستدير الزوايا 21"/>
            <p:cNvSpPr/>
            <p:nvPr/>
          </p:nvSpPr>
          <p:spPr>
            <a:xfrm>
              <a:off x="3357554" y="1142984"/>
              <a:ext cx="3071834" cy="5715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23" name="شكل بيضاوي 22"/>
            <p:cNvSpPr/>
            <p:nvPr/>
          </p:nvSpPr>
          <p:spPr>
            <a:xfrm>
              <a:off x="7429520" y="1000108"/>
              <a:ext cx="785818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</p:grpSp>
      <p:sp>
        <p:nvSpPr>
          <p:cNvPr id="12" name="مستطيل مستدير الزوايا 11"/>
          <p:cNvSpPr>
            <a:spLocks noChangeArrowheads="1"/>
          </p:cNvSpPr>
          <p:nvPr/>
        </p:nvSpPr>
        <p:spPr bwMode="auto">
          <a:xfrm>
            <a:off x="2214546" y="2357430"/>
            <a:ext cx="5493631" cy="796885"/>
          </a:xfrm>
          <a:prstGeom prst="roundRect">
            <a:avLst>
              <a:gd name="adj" fmla="val 19447"/>
            </a:avLst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 eaLnBrk="1" hangingPunct="1"/>
            <a:r>
              <a:rPr lang="ar-EG" altLang="ar-SA" sz="4000" b="1" dirty="0" smtClean="0">
                <a:solidFill>
                  <a:srgbClr val="C00000"/>
                </a:solidFill>
                <a:latin typeface="Calibri" pitchFamily="34" charset="0"/>
              </a:rPr>
              <a:t>1.</a:t>
            </a:r>
            <a:r>
              <a:rPr lang="ar-SA" altLang="ar-SA" sz="4000" b="1" dirty="0" smtClean="0">
                <a:solidFill>
                  <a:srgbClr val="C00000"/>
                </a:solidFill>
                <a:latin typeface="Calibri" pitchFamily="34" charset="0"/>
              </a:rPr>
              <a:t>أَصِلُ </a:t>
            </a:r>
            <a:r>
              <a:rPr lang="ar-SA" altLang="ar-SA" sz="4000" b="1" dirty="0">
                <a:solidFill>
                  <a:srgbClr val="C00000"/>
                </a:solidFill>
                <a:latin typeface="Calibri" pitchFamily="34" charset="0"/>
              </a:rPr>
              <a:t>الْكَلِمَة </a:t>
            </a:r>
            <a:r>
              <a:rPr lang="ar-SA" altLang="ar-SA" sz="4000" b="1" dirty="0" smtClean="0">
                <a:solidFill>
                  <a:srgbClr val="C00000"/>
                </a:solidFill>
                <a:latin typeface="Calibri" pitchFamily="34" charset="0"/>
              </a:rPr>
              <a:t>بِمَعْنَاهَا</a:t>
            </a:r>
            <a:r>
              <a:rPr lang="ar-EG" altLang="ar-SA" sz="4000" b="1" dirty="0" smtClean="0">
                <a:solidFill>
                  <a:srgbClr val="C00000"/>
                </a:solidFill>
                <a:latin typeface="Calibri" pitchFamily="34" charset="0"/>
              </a:rPr>
              <a:t> الصحيح</a:t>
            </a:r>
            <a:endParaRPr lang="ar-SA" altLang="ar-SA" sz="4000" dirty="0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24" name="Group 1"/>
          <p:cNvGrpSpPr>
            <a:grpSpLocks/>
          </p:cNvGrpSpPr>
          <p:nvPr/>
        </p:nvGrpSpPr>
        <p:grpSpPr bwMode="auto">
          <a:xfrm>
            <a:off x="2500313" y="857232"/>
            <a:ext cx="6072201" cy="1285892"/>
            <a:chOff x="2428860" y="2214536"/>
            <a:chExt cx="6072244" cy="1285902"/>
          </a:xfrm>
          <a:noFill/>
          <a:effectLst/>
        </p:grpSpPr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2428860" y="2357430"/>
              <a:ext cx="4143404" cy="1143008"/>
              <a:chOff x="2428860" y="2357430"/>
              <a:chExt cx="4143404" cy="1143008"/>
            </a:xfrm>
            <a:grpFill/>
          </p:grpSpPr>
          <p:sp>
            <p:nvSpPr>
              <p:cNvPr id="27" name="Rounded Rectangle 4"/>
              <p:cNvSpPr/>
              <p:nvPr/>
            </p:nvSpPr>
            <p:spPr>
              <a:xfrm>
                <a:off x="2428860" y="2357430"/>
                <a:ext cx="4143404" cy="1143008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368300">
                  <a:srgbClr val="FF0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TextBox 5"/>
              <p:cNvSpPr txBox="1"/>
              <p:nvPr/>
            </p:nvSpPr>
            <p:spPr>
              <a:xfrm>
                <a:off x="2857476" y="2428852"/>
                <a:ext cx="3357587" cy="83100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rtlCol="1">
                <a:spAutoFit/>
              </a:bodyPr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SA" sz="4800" b="1" dirty="0">
                    <a:latin typeface="+mn-lt"/>
                    <a:cs typeface="+mn-cs"/>
                  </a:rPr>
                  <a:t>أُنَمِّي لُغَتِي</a:t>
                </a:r>
                <a:r>
                  <a:rPr lang="en-US" sz="4800" b="1" dirty="0">
                    <a:latin typeface="+mn-lt"/>
                    <a:cs typeface="+mn-cs"/>
                  </a:rPr>
                  <a:t> </a:t>
                </a:r>
                <a:endParaRPr lang="ar-EG" sz="4800" b="1" dirty="0">
                  <a:latin typeface="+mn-lt"/>
                  <a:cs typeface="+mn-cs"/>
                </a:endParaRPr>
              </a:p>
            </p:txBody>
          </p:sp>
        </p:grpSp>
        <p:sp>
          <p:nvSpPr>
            <p:cNvPr id="26" name="Heptagon 3"/>
            <p:cNvSpPr/>
            <p:nvPr/>
          </p:nvSpPr>
          <p:spPr>
            <a:xfrm>
              <a:off x="6500840" y="2214536"/>
              <a:ext cx="2000264" cy="1143009"/>
            </a:xfrm>
            <a:prstGeom prst="heptagon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solidFill>
                    <a:srgbClr val="C00000"/>
                  </a:solidFill>
                </a:rPr>
                <a:t>ثاني</a:t>
              </a:r>
              <a:r>
                <a:rPr lang="ar-SA" sz="4800" b="1" dirty="0">
                  <a:solidFill>
                    <a:srgbClr val="C00000"/>
                  </a:solidFill>
                </a:rPr>
                <a:t>ً</a:t>
              </a:r>
              <a:r>
                <a:rPr lang="ar-EG" sz="4800" b="1" dirty="0">
                  <a:solidFill>
                    <a:srgbClr val="C00000"/>
                  </a:solidFill>
                </a:rPr>
                <a:t>ا</a:t>
              </a:r>
            </a:p>
          </p:txBody>
        </p:sp>
      </p:grpSp>
      <p:grpSp>
        <p:nvGrpSpPr>
          <p:cNvPr id="32" name="مجموعة 31"/>
          <p:cNvGrpSpPr/>
          <p:nvPr/>
        </p:nvGrpSpPr>
        <p:grpSpPr>
          <a:xfrm>
            <a:off x="928662" y="3786190"/>
            <a:ext cx="3214710" cy="1285884"/>
            <a:chOff x="785786" y="2643182"/>
            <a:chExt cx="3214710" cy="1285884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85786" y="2643182"/>
              <a:ext cx="3214710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مستطيل مستدير الزوايا 30"/>
            <p:cNvSpPr/>
            <p:nvPr/>
          </p:nvSpPr>
          <p:spPr>
            <a:xfrm>
              <a:off x="1785918" y="2857496"/>
              <a:ext cx="1214446" cy="50006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071670" y="4000504"/>
            <a:ext cx="135732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 eaLnBrk="1" hangingPunct="1"/>
            <a:r>
              <a:rPr lang="ar-SA" altLang="ar-SA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الْوَاسِعَةُ</a:t>
            </a:r>
            <a:endParaRPr lang="ar-SA" altLang="ar-SA" sz="3600" dirty="0"/>
          </a:p>
        </p:txBody>
      </p:sp>
      <p:grpSp>
        <p:nvGrpSpPr>
          <p:cNvPr id="36" name="مجموعة 35"/>
          <p:cNvGrpSpPr/>
          <p:nvPr/>
        </p:nvGrpSpPr>
        <p:grpSpPr>
          <a:xfrm>
            <a:off x="4857752" y="4429132"/>
            <a:ext cx="3214710" cy="1285884"/>
            <a:chOff x="776262" y="3848080"/>
            <a:chExt cx="3214710" cy="1285884"/>
          </a:xfrm>
        </p:grpSpPr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76262" y="3848080"/>
              <a:ext cx="3214710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مستطيل مستدير الزوايا 37"/>
            <p:cNvSpPr/>
            <p:nvPr/>
          </p:nvSpPr>
          <p:spPr>
            <a:xfrm>
              <a:off x="1776394" y="4133856"/>
              <a:ext cx="1214446" cy="50006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grpSp>
        <p:nvGrpSpPr>
          <p:cNvPr id="33" name="مجموعة 32"/>
          <p:cNvGrpSpPr/>
          <p:nvPr/>
        </p:nvGrpSpPr>
        <p:grpSpPr>
          <a:xfrm>
            <a:off x="714348" y="5000636"/>
            <a:ext cx="3214710" cy="1285884"/>
            <a:chOff x="785786" y="2643182"/>
            <a:chExt cx="3214710" cy="1285884"/>
          </a:xfrm>
        </p:grpSpPr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85786" y="2643182"/>
              <a:ext cx="3214710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5" name="مستطيل مستدير الزوايا 34"/>
            <p:cNvSpPr/>
            <p:nvPr/>
          </p:nvSpPr>
          <p:spPr>
            <a:xfrm>
              <a:off x="1785918" y="2857496"/>
              <a:ext cx="1214446" cy="50006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785918" y="5286388"/>
            <a:ext cx="1500199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 eaLnBrk="1" hangingPunct="1"/>
            <a:r>
              <a:rPr lang="ar-SA" altLang="ar-SA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الْمُطَهَّرَةُ</a:t>
            </a:r>
            <a:endParaRPr lang="ar-SA" altLang="ar-SA" sz="3600" dirty="0"/>
          </a:p>
        </p:txBody>
      </p:sp>
      <p:cxnSp>
        <p:nvCxnSpPr>
          <p:cNvPr id="20" name="رابط كسهم مستقيم 19"/>
          <p:cNvCxnSpPr>
            <a:endCxn id="18" idx="3"/>
          </p:cNvCxnSpPr>
          <p:nvPr/>
        </p:nvCxnSpPr>
        <p:spPr>
          <a:xfrm rot="10800000" flipV="1">
            <a:off x="3286118" y="4545025"/>
            <a:ext cx="2405077" cy="106442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357818" y="4640057"/>
            <a:ext cx="2071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 eaLnBrk="1" hangingPunct="1"/>
            <a:r>
              <a:rPr lang="ar-SA" altLang="ar-SA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الْمُقَدَّسَةُ</a:t>
            </a:r>
            <a:endParaRPr lang="ar-SA" altLang="ar-SA" sz="3600" dirty="0"/>
          </a:p>
        </p:txBody>
      </p:sp>
    </p:spTree>
  </p:cSld>
  <p:clrMapOvr>
    <a:masterClrMapping/>
  </p:clrMapOvr>
  <p:transition spd="med">
    <p:randomBar dir="vert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ثانيا - أنمي لغ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صِلُ الْكَلِمَة بِمَعْنَاهَا الصحي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قدس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واس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مطه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8" grpId="0"/>
      <p:bldP spid="2150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مجموعة 19"/>
          <p:cNvGrpSpPr/>
          <p:nvPr/>
        </p:nvGrpSpPr>
        <p:grpSpPr>
          <a:xfrm>
            <a:off x="1023890" y="785794"/>
            <a:ext cx="8120110" cy="3643338"/>
            <a:chOff x="3238500" y="2738436"/>
            <a:chExt cx="4476772" cy="2333638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7" cstate="print">
              <a:lum bright="-14000" contrast="28000"/>
            </a:blip>
            <a:srcRect/>
            <a:stretch>
              <a:fillRect/>
            </a:stretch>
          </p:blipFill>
          <p:spPr bwMode="auto">
            <a:xfrm>
              <a:off x="3238500" y="2738436"/>
              <a:ext cx="4476772" cy="2333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مستطيل مستدير الزوايا 21"/>
            <p:cNvSpPr/>
            <p:nvPr/>
          </p:nvSpPr>
          <p:spPr>
            <a:xfrm>
              <a:off x="3500430" y="3429000"/>
              <a:ext cx="3500462" cy="1285884"/>
            </a:xfrm>
            <a:prstGeom prst="roundRect">
              <a:avLst>
                <a:gd name="adj" fmla="val 4545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grpSp>
        <p:nvGrpSpPr>
          <p:cNvPr id="23" name="مجموعة 22"/>
          <p:cNvGrpSpPr/>
          <p:nvPr/>
        </p:nvGrpSpPr>
        <p:grpSpPr>
          <a:xfrm>
            <a:off x="4643438" y="1857364"/>
            <a:ext cx="3214710" cy="1285884"/>
            <a:chOff x="776262" y="3848080"/>
            <a:chExt cx="3214710" cy="1285884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76262" y="3848080"/>
              <a:ext cx="3214710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مستطيل مستدير الزوايا 24"/>
            <p:cNvSpPr/>
            <p:nvPr/>
          </p:nvSpPr>
          <p:spPr>
            <a:xfrm>
              <a:off x="1776394" y="4133856"/>
              <a:ext cx="1214446" cy="50006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643438" y="1928802"/>
            <a:ext cx="3143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 eaLnBrk="1" hangingPunct="1"/>
            <a:r>
              <a:rPr lang="ar-SA" altLang="ar-SA" sz="3600" b="1" dirty="0">
                <a:latin typeface="Calibri" pitchFamily="34" charset="0"/>
              </a:rPr>
              <a:t>مَنَاسِكُ الْحَجِّ</a:t>
            </a:r>
            <a:endParaRPr lang="ar-SA" altLang="ar-SA" sz="3600" dirty="0"/>
          </a:p>
        </p:txBody>
      </p:sp>
      <p:grpSp>
        <p:nvGrpSpPr>
          <p:cNvPr id="26" name="مجموعة 25"/>
          <p:cNvGrpSpPr/>
          <p:nvPr/>
        </p:nvGrpSpPr>
        <p:grpSpPr>
          <a:xfrm>
            <a:off x="1214414" y="1643050"/>
            <a:ext cx="3214710" cy="1285884"/>
            <a:chOff x="776262" y="3848080"/>
            <a:chExt cx="3214710" cy="1285884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76262" y="3848080"/>
              <a:ext cx="3214710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مستطيل مستدير الزوايا 27"/>
            <p:cNvSpPr/>
            <p:nvPr/>
          </p:nvSpPr>
          <p:spPr>
            <a:xfrm>
              <a:off x="1776394" y="4133856"/>
              <a:ext cx="1214446" cy="50006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714480" y="1643050"/>
            <a:ext cx="242887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 eaLnBrk="1" hangingPunct="1"/>
            <a:r>
              <a:rPr lang="ar-SA" altLang="ar-SA" sz="3200" b="1" dirty="0">
                <a:latin typeface="Calibri" pitchFamily="34" charset="0"/>
              </a:rPr>
              <a:t>عِبَادَاتُ الْحَجِّ وَأَعْمَالُه</a:t>
            </a:r>
            <a:endParaRPr lang="ar-SA" altLang="ar-SA" sz="3200" dirty="0"/>
          </a:p>
        </p:txBody>
      </p:sp>
      <p:grpSp>
        <p:nvGrpSpPr>
          <p:cNvPr id="29" name="مجموعة 28"/>
          <p:cNvGrpSpPr/>
          <p:nvPr/>
        </p:nvGrpSpPr>
        <p:grpSpPr>
          <a:xfrm>
            <a:off x="2357422" y="2857496"/>
            <a:ext cx="3214710" cy="1285884"/>
            <a:chOff x="776262" y="3848080"/>
            <a:chExt cx="3214710" cy="1285884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76262" y="3848080"/>
              <a:ext cx="3214710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مستطيل مستدير الزوايا 30"/>
            <p:cNvSpPr/>
            <p:nvPr/>
          </p:nvSpPr>
          <p:spPr>
            <a:xfrm>
              <a:off x="1776394" y="4133856"/>
              <a:ext cx="1214446" cy="50006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786050" y="2857496"/>
            <a:ext cx="22860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 eaLnBrk="1" hangingPunct="1"/>
            <a:r>
              <a:rPr lang="ar-SA" altLang="ar-SA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SA" altLang="ar-SA" sz="3600" b="1" dirty="0">
                <a:latin typeface="Calibri" pitchFamily="34" charset="0"/>
              </a:rPr>
              <a:t>مَنَافِعُ الْحَجِّ وَفَوَائِدُه</a:t>
            </a:r>
            <a:endParaRPr lang="ar-SA" altLang="ar-SA" sz="3600" dirty="0"/>
          </a:p>
        </p:txBody>
      </p:sp>
      <p:cxnSp>
        <p:nvCxnSpPr>
          <p:cNvPr id="19" name="رابط كسهم مستقيم 18"/>
          <p:cNvCxnSpPr>
            <a:endCxn id="16" idx="3"/>
          </p:cNvCxnSpPr>
          <p:nvPr/>
        </p:nvCxnSpPr>
        <p:spPr>
          <a:xfrm rot="10800000">
            <a:off x="4143350" y="2181660"/>
            <a:ext cx="1357344" cy="532961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cover dir="ru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ناسك الح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بادات الحج وأعمال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نافع الحج وفوائد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مجموعة 19"/>
          <p:cNvGrpSpPr/>
          <p:nvPr/>
        </p:nvGrpSpPr>
        <p:grpSpPr>
          <a:xfrm>
            <a:off x="1023890" y="785794"/>
            <a:ext cx="8120110" cy="3643338"/>
            <a:chOff x="3238500" y="2738436"/>
            <a:chExt cx="4476772" cy="2333638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7" cstate="print">
              <a:lum bright="-14000" contrast="28000"/>
            </a:blip>
            <a:srcRect/>
            <a:stretch>
              <a:fillRect/>
            </a:stretch>
          </p:blipFill>
          <p:spPr bwMode="auto">
            <a:xfrm>
              <a:off x="3238500" y="2738436"/>
              <a:ext cx="4476772" cy="2333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مستطيل مستدير الزوايا 21"/>
            <p:cNvSpPr/>
            <p:nvPr/>
          </p:nvSpPr>
          <p:spPr>
            <a:xfrm>
              <a:off x="3500430" y="3429000"/>
              <a:ext cx="3500462" cy="1285884"/>
            </a:xfrm>
            <a:prstGeom prst="roundRect">
              <a:avLst>
                <a:gd name="adj" fmla="val 4545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grpSp>
        <p:nvGrpSpPr>
          <p:cNvPr id="23" name="مجموعة 22"/>
          <p:cNvGrpSpPr/>
          <p:nvPr/>
        </p:nvGrpSpPr>
        <p:grpSpPr>
          <a:xfrm>
            <a:off x="4643438" y="1857364"/>
            <a:ext cx="3214710" cy="1285884"/>
            <a:chOff x="776262" y="3848080"/>
            <a:chExt cx="3214710" cy="1285884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76262" y="3848080"/>
              <a:ext cx="3214710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مستطيل مستدير الزوايا 24"/>
            <p:cNvSpPr/>
            <p:nvPr/>
          </p:nvSpPr>
          <p:spPr>
            <a:xfrm>
              <a:off x="1776394" y="4133856"/>
              <a:ext cx="1214446" cy="50006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grpSp>
        <p:nvGrpSpPr>
          <p:cNvPr id="26" name="مجموعة 25"/>
          <p:cNvGrpSpPr/>
          <p:nvPr/>
        </p:nvGrpSpPr>
        <p:grpSpPr>
          <a:xfrm>
            <a:off x="1214414" y="1643050"/>
            <a:ext cx="3214710" cy="1285884"/>
            <a:chOff x="776262" y="3848080"/>
            <a:chExt cx="3214710" cy="1285884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76262" y="3848080"/>
              <a:ext cx="3214710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مستطيل مستدير الزوايا 27"/>
            <p:cNvSpPr/>
            <p:nvPr/>
          </p:nvSpPr>
          <p:spPr>
            <a:xfrm>
              <a:off x="1776394" y="4133856"/>
              <a:ext cx="1214446" cy="50006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grpSp>
        <p:nvGrpSpPr>
          <p:cNvPr id="29" name="مجموعة 28"/>
          <p:cNvGrpSpPr/>
          <p:nvPr/>
        </p:nvGrpSpPr>
        <p:grpSpPr>
          <a:xfrm>
            <a:off x="2357422" y="2857496"/>
            <a:ext cx="3214710" cy="1285884"/>
            <a:chOff x="776262" y="3848080"/>
            <a:chExt cx="3214710" cy="1285884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76262" y="3848080"/>
              <a:ext cx="3214710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مستطيل مستدير الزوايا 30"/>
            <p:cNvSpPr/>
            <p:nvPr/>
          </p:nvSpPr>
          <p:spPr>
            <a:xfrm>
              <a:off x="1776394" y="4133856"/>
              <a:ext cx="1214446" cy="50006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500694" y="2214554"/>
            <a:ext cx="1643074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 eaLnBrk="1" hangingPunct="1"/>
            <a:r>
              <a:rPr lang="ar-SA" altLang="ar-SA" sz="3600" b="1" dirty="0">
                <a:latin typeface="Calibri" pitchFamily="34" charset="0"/>
              </a:rPr>
              <a:t>مَشَاعِرُ</a:t>
            </a:r>
            <a:endParaRPr lang="ar-SA" altLang="ar-SA" sz="3600" dirty="0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143108" y="1857364"/>
            <a:ext cx="1571636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 eaLnBrk="1" hangingPunct="1"/>
            <a:r>
              <a:rPr lang="ar-SA" altLang="ar-SA" sz="3600" b="1" dirty="0">
                <a:latin typeface="Calibri" pitchFamily="34" charset="0"/>
              </a:rPr>
              <a:t>أَوْقَاتٌ</a:t>
            </a:r>
            <a:endParaRPr lang="ar-SA" altLang="ar-SA" sz="3600" dirty="0"/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3000364" y="3071810"/>
            <a:ext cx="164304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 eaLnBrk="1" hangingPunct="1"/>
            <a:r>
              <a:rPr lang="ar-SA" altLang="ar-SA" sz="3600" b="1" dirty="0">
                <a:latin typeface="Calibri" pitchFamily="34" charset="0"/>
              </a:rPr>
              <a:t>أَمَاكِن</a:t>
            </a:r>
            <a:endParaRPr lang="ar-SA" altLang="ar-SA" sz="3600" dirty="0"/>
          </a:p>
        </p:txBody>
      </p:sp>
      <p:cxnSp>
        <p:nvCxnSpPr>
          <p:cNvPr id="19" name="رابط كسهم مستقيم 18"/>
          <p:cNvCxnSpPr>
            <a:stCxn id="21505" idx="1"/>
          </p:cNvCxnSpPr>
          <p:nvPr/>
        </p:nvCxnSpPr>
        <p:spPr>
          <a:xfrm rot="10800000" flipV="1">
            <a:off x="4857752" y="2537610"/>
            <a:ext cx="642942" cy="89139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randomBar dir="vert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شاع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وق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ماك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/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مجموعة 19"/>
          <p:cNvGrpSpPr/>
          <p:nvPr/>
        </p:nvGrpSpPr>
        <p:grpSpPr>
          <a:xfrm>
            <a:off x="1023890" y="785794"/>
            <a:ext cx="8120110" cy="3643338"/>
            <a:chOff x="3238500" y="2738436"/>
            <a:chExt cx="4476772" cy="2333638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7" cstate="print">
              <a:lum bright="-14000" contrast="28000"/>
            </a:blip>
            <a:srcRect/>
            <a:stretch>
              <a:fillRect/>
            </a:stretch>
          </p:blipFill>
          <p:spPr bwMode="auto">
            <a:xfrm>
              <a:off x="3238500" y="2738436"/>
              <a:ext cx="4476772" cy="2333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مستطيل مستدير الزوايا 21"/>
            <p:cNvSpPr/>
            <p:nvPr/>
          </p:nvSpPr>
          <p:spPr>
            <a:xfrm>
              <a:off x="3500430" y="3429000"/>
              <a:ext cx="3500462" cy="1285884"/>
            </a:xfrm>
            <a:prstGeom prst="roundRect">
              <a:avLst>
                <a:gd name="adj" fmla="val 4545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grpSp>
        <p:nvGrpSpPr>
          <p:cNvPr id="23" name="مجموعة 22"/>
          <p:cNvGrpSpPr/>
          <p:nvPr/>
        </p:nvGrpSpPr>
        <p:grpSpPr>
          <a:xfrm>
            <a:off x="4643438" y="1857364"/>
            <a:ext cx="3214710" cy="1285884"/>
            <a:chOff x="776262" y="3848080"/>
            <a:chExt cx="3214710" cy="1285884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76262" y="3848080"/>
              <a:ext cx="3214710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مستطيل مستدير الزوايا 24"/>
            <p:cNvSpPr/>
            <p:nvPr/>
          </p:nvSpPr>
          <p:spPr>
            <a:xfrm>
              <a:off x="1776394" y="4133856"/>
              <a:ext cx="1214446" cy="50006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grpSp>
        <p:nvGrpSpPr>
          <p:cNvPr id="26" name="مجموعة 25"/>
          <p:cNvGrpSpPr/>
          <p:nvPr/>
        </p:nvGrpSpPr>
        <p:grpSpPr>
          <a:xfrm>
            <a:off x="1214414" y="1643050"/>
            <a:ext cx="3214710" cy="1285884"/>
            <a:chOff x="776262" y="3848080"/>
            <a:chExt cx="3214710" cy="1285884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76262" y="3848080"/>
              <a:ext cx="3214710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مستطيل مستدير الزوايا 27"/>
            <p:cNvSpPr/>
            <p:nvPr/>
          </p:nvSpPr>
          <p:spPr>
            <a:xfrm>
              <a:off x="1776394" y="4133856"/>
              <a:ext cx="1214446" cy="50006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grpSp>
        <p:nvGrpSpPr>
          <p:cNvPr id="29" name="مجموعة 28"/>
          <p:cNvGrpSpPr/>
          <p:nvPr/>
        </p:nvGrpSpPr>
        <p:grpSpPr>
          <a:xfrm>
            <a:off x="2357422" y="2857496"/>
            <a:ext cx="3214710" cy="1285884"/>
            <a:chOff x="776262" y="3848080"/>
            <a:chExt cx="3214710" cy="1285884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76262" y="3848080"/>
              <a:ext cx="3214710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مستطيل مستدير الزوايا 30"/>
            <p:cNvSpPr/>
            <p:nvPr/>
          </p:nvSpPr>
          <p:spPr>
            <a:xfrm>
              <a:off x="1776394" y="4133856"/>
              <a:ext cx="1214446" cy="50006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500694" y="2000240"/>
            <a:ext cx="145258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 eaLnBrk="1" hangingPunct="1"/>
            <a:r>
              <a:rPr lang="ar-SA" altLang="ar-SA" sz="3600" b="1" dirty="0">
                <a:latin typeface="Calibri" pitchFamily="34" charset="0"/>
              </a:rPr>
              <a:t>ي</a:t>
            </a:r>
            <a:r>
              <a:rPr lang="ar-EG" altLang="ar-SA" sz="3600" b="1" dirty="0">
                <a:latin typeface="Calibri" pitchFamily="34" charset="0"/>
              </a:rPr>
              <a:t>َ</a:t>
            </a:r>
            <a:r>
              <a:rPr lang="ar-SA" altLang="ar-SA" sz="3600" b="1" dirty="0">
                <a:latin typeface="Calibri" pitchFamily="34" charset="0"/>
              </a:rPr>
              <a:t>فِدُ</a:t>
            </a:r>
            <a:endParaRPr lang="ar-SA" altLang="ar-SA" sz="3600" dirty="0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285984" y="1928802"/>
            <a:ext cx="114300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 eaLnBrk="1" hangingPunct="1"/>
            <a:r>
              <a:rPr lang="ar-SA" altLang="ar-SA" sz="3600" b="1" dirty="0">
                <a:latin typeface="Calibri" pitchFamily="34" charset="0"/>
              </a:rPr>
              <a:t>يَق</a:t>
            </a:r>
            <a:r>
              <a:rPr lang="ar-EG" altLang="ar-SA" sz="3600" b="1" dirty="0">
                <a:latin typeface="Calibri" pitchFamily="34" charset="0"/>
              </a:rPr>
              <a:t>ْ</a:t>
            </a:r>
            <a:r>
              <a:rPr lang="ar-SA" altLang="ar-SA" sz="3600" b="1" dirty="0">
                <a:latin typeface="Calibri" pitchFamily="34" charset="0"/>
              </a:rPr>
              <a:t>دُمُ</a:t>
            </a:r>
            <a:endParaRPr lang="ar-SA" altLang="ar-SA" sz="3600" dirty="0"/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3428992" y="3143248"/>
            <a:ext cx="121445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 eaLnBrk="1" hangingPunct="1"/>
            <a:r>
              <a:rPr lang="ar-SA" altLang="ar-SA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SA" altLang="ar-SA" sz="3600" b="1" dirty="0">
                <a:latin typeface="Calibri" pitchFamily="34" charset="0"/>
              </a:rPr>
              <a:t>يُسْرِعُ</a:t>
            </a:r>
            <a:endParaRPr lang="ar-SA" altLang="ar-SA" sz="3600" dirty="0"/>
          </a:p>
        </p:txBody>
      </p:sp>
      <p:cxnSp>
        <p:nvCxnSpPr>
          <p:cNvPr id="19" name="رابط كسهم مستقيم 18"/>
          <p:cNvCxnSpPr>
            <a:endCxn id="16" idx="3"/>
          </p:cNvCxnSpPr>
          <p:nvPr/>
        </p:nvCxnSpPr>
        <p:spPr>
          <a:xfrm rot="10800000">
            <a:off x="3428992" y="2251860"/>
            <a:ext cx="1428760" cy="177009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randomBar dir="vert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يف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قد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سر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2214546" y="3929066"/>
            <a:ext cx="44839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b="1" dirty="0">
                <a:solidFill>
                  <a:srgbClr val="FF0000"/>
                </a:solidFill>
                <a:latin typeface="+mn-lt"/>
                <a:cs typeface="+mn-cs"/>
              </a:rPr>
              <a:t>مَدِيْنَتَانِ مُقَدَّسَتَانِ</a:t>
            </a:r>
            <a:r>
              <a:rPr lang="en-US" sz="6000" b="1" dirty="0">
                <a:solidFill>
                  <a:srgbClr val="FF0000"/>
                </a:solidFill>
                <a:latin typeface="+mn-lt"/>
                <a:cs typeface="+mn-cs"/>
              </a:rPr>
              <a:t> </a:t>
            </a:r>
            <a:endParaRPr lang="ar-SA" sz="60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grpSp>
        <p:nvGrpSpPr>
          <p:cNvPr id="16" name="مجموعة 15"/>
          <p:cNvGrpSpPr/>
          <p:nvPr/>
        </p:nvGrpSpPr>
        <p:grpSpPr>
          <a:xfrm>
            <a:off x="2714612" y="1071546"/>
            <a:ext cx="4805382" cy="2295526"/>
            <a:chOff x="2714612" y="1071546"/>
            <a:chExt cx="4805382" cy="2295526"/>
          </a:xfrm>
        </p:grpSpPr>
        <p:grpSp>
          <p:nvGrpSpPr>
            <p:cNvPr id="8" name="مجموعة 15"/>
            <p:cNvGrpSpPr/>
            <p:nvPr/>
          </p:nvGrpSpPr>
          <p:grpSpPr>
            <a:xfrm>
              <a:off x="2714612" y="1071546"/>
              <a:ext cx="4242024" cy="2089492"/>
              <a:chOff x="2285984" y="2786058"/>
              <a:chExt cx="3263095" cy="2089492"/>
            </a:xfrm>
          </p:grpSpPr>
          <p:grpSp>
            <p:nvGrpSpPr>
              <p:cNvPr id="10" name="مجموعة 17"/>
              <p:cNvGrpSpPr/>
              <p:nvPr/>
            </p:nvGrpSpPr>
            <p:grpSpPr>
              <a:xfrm>
                <a:off x="2285984" y="3571875"/>
                <a:ext cx="3263095" cy="1071570"/>
                <a:chOff x="2357422" y="2983886"/>
                <a:chExt cx="4643470" cy="1730998"/>
              </a:xfrm>
            </p:grpSpPr>
            <p:sp>
              <p:nvSpPr>
                <p:cNvPr id="13" name="شارة رتبة 12"/>
                <p:cNvSpPr/>
                <p:nvPr/>
              </p:nvSpPr>
              <p:spPr>
                <a:xfrm>
                  <a:off x="2357422" y="2983886"/>
                  <a:ext cx="4643470" cy="1730998"/>
                </a:xfrm>
                <a:prstGeom prst="chevron">
                  <a:avLst>
                    <a:gd name="adj" fmla="val 36465"/>
                  </a:avLst>
                </a:prstGeom>
                <a:noFill/>
                <a:ln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شكل بيضاوي 13"/>
                <p:cNvSpPr/>
                <p:nvPr/>
              </p:nvSpPr>
              <p:spPr>
                <a:xfrm>
                  <a:off x="3357554" y="2983888"/>
                  <a:ext cx="1285884" cy="144524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CC66FF">
                        <a:tint val="66000"/>
                        <a:satMod val="160000"/>
                      </a:srgbClr>
                    </a:gs>
                    <a:gs pos="50000">
                      <a:srgbClr val="CC66FF">
                        <a:tint val="44500"/>
                        <a:satMod val="160000"/>
                      </a:srgbClr>
                    </a:gs>
                    <a:gs pos="100000">
                      <a:srgbClr val="CC66FF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TextBox 1"/>
              <p:cNvSpPr txBox="1"/>
              <p:nvPr/>
            </p:nvSpPr>
            <p:spPr bwMode="auto">
              <a:xfrm>
                <a:off x="2670650" y="2786058"/>
                <a:ext cx="1500198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000" b="1" dirty="0" smtClean="0"/>
                  <a:t>الــدرس</a:t>
                </a:r>
                <a:endParaRPr lang="ar-EG" sz="4000" b="1" dirty="0"/>
              </a:p>
            </p:txBody>
          </p:sp>
          <p:sp>
            <p:nvSpPr>
              <p:cNvPr id="12" name="مربع نص 11"/>
              <p:cNvSpPr txBox="1"/>
              <p:nvPr/>
            </p:nvSpPr>
            <p:spPr>
              <a:xfrm>
                <a:off x="3181706" y="3429000"/>
                <a:ext cx="64294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8800" b="1" dirty="0" smtClean="0">
                    <a:ln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</a:rPr>
                  <a:t>1</a:t>
                </a:r>
                <a:endParaRPr lang="en-US" sz="8800" b="1" dirty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 cstate="print">
              <a:lum bright="-7000" contrast="24000"/>
            </a:blip>
            <a:srcRect/>
            <a:stretch>
              <a:fillRect/>
            </a:stretch>
          </p:blipFill>
          <p:spPr bwMode="auto">
            <a:xfrm>
              <a:off x="5072066" y="1357298"/>
              <a:ext cx="2447928" cy="2009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med">
    <p:randomBar dir="vert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درس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دينتان مقدست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مجموعة 18"/>
          <p:cNvGrpSpPr/>
          <p:nvPr/>
        </p:nvGrpSpPr>
        <p:grpSpPr>
          <a:xfrm>
            <a:off x="23790" y="2154183"/>
            <a:ext cx="9120210" cy="3643338"/>
            <a:chOff x="3238500" y="2738436"/>
            <a:chExt cx="4476772" cy="2333638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8" cstate="print">
              <a:lum bright="-14000" contrast="28000"/>
            </a:blip>
            <a:srcRect/>
            <a:stretch>
              <a:fillRect/>
            </a:stretch>
          </p:blipFill>
          <p:spPr bwMode="auto">
            <a:xfrm>
              <a:off x="3238500" y="2738436"/>
              <a:ext cx="4476772" cy="2333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مستطيل مستدير الزوايا 20"/>
            <p:cNvSpPr/>
            <p:nvPr/>
          </p:nvSpPr>
          <p:spPr>
            <a:xfrm>
              <a:off x="3500430" y="3287527"/>
              <a:ext cx="3500462" cy="1285884"/>
            </a:xfrm>
            <a:prstGeom prst="roundRect">
              <a:avLst>
                <a:gd name="adj" fmla="val 4545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grpSp>
        <p:nvGrpSpPr>
          <p:cNvPr id="22" name="مجموعة 21"/>
          <p:cNvGrpSpPr/>
          <p:nvPr/>
        </p:nvGrpSpPr>
        <p:grpSpPr>
          <a:xfrm>
            <a:off x="3643338" y="3225753"/>
            <a:ext cx="3440965" cy="1285884"/>
            <a:chOff x="776262" y="3848080"/>
            <a:chExt cx="3214710" cy="1285884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76262" y="3848080"/>
              <a:ext cx="3214710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مستطيل مستدير الزوايا 23"/>
            <p:cNvSpPr/>
            <p:nvPr/>
          </p:nvSpPr>
          <p:spPr>
            <a:xfrm>
              <a:off x="1776394" y="4133856"/>
              <a:ext cx="1214446" cy="50006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grpSp>
        <p:nvGrpSpPr>
          <p:cNvPr id="25" name="مجموعة 24"/>
          <p:cNvGrpSpPr/>
          <p:nvPr/>
        </p:nvGrpSpPr>
        <p:grpSpPr>
          <a:xfrm>
            <a:off x="214314" y="3011439"/>
            <a:ext cx="3440965" cy="1285884"/>
            <a:chOff x="776262" y="3848080"/>
            <a:chExt cx="3214710" cy="1285884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76262" y="3848080"/>
              <a:ext cx="3214710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مستطيل مستدير الزوايا 26"/>
            <p:cNvSpPr/>
            <p:nvPr/>
          </p:nvSpPr>
          <p:spPr>
            <a:xfrm>
              <a:off x="1776394" y="4133856"/>
              <a:ext cx="1214446" cy="50006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grpSp>
        <p:nvGrpSpPr>
          <p:cNvPr id="28" name="مجموعة 27"/>
          <p:cNvGrpSpPr/>
          <p:nvPr/>
        </p:nvGrpSpPr>
        <p:grpSpPr>
          <a:xfrm>
            <a:off x="1357322" y="4225885"/>
            <a:ext cx="3440965" cy="1285884"/>
            <a:chOff x="776262" y="3848080"/>
            <a:chExt cx="3214710" cy="1285884"/>
          </a:xfrm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76262" y="3848080"/>
              <a:ext cx="3214710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" name="مستطيل مستدير الزوايا 29"/>
            <p:cNvSpPr/>
            <p:nvPr/>
          </p:nvSpPr>
          <p:spPr>
            <a:xfrm>
              <a:off x="1776394" y="4133856"/>
              <a:ext cx="1214446" cy="50006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572032" y="3511505"/>
            <a:ext cx="1376386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 eaLnBrk="1" hangingPunct="1"/>
            <a:r>
              <a:rPr lang="ar-SA" altLang="ar-SA" sz="3600" b="1" dirty="0">
                <a:latin typeface="Calibri" pitchFamily="34" charset="0"/>
              </a:rPr>
              <a:t>تُوُفِّيَ</a:t>
            </a:r>
            <a:endParaRPr lang="ar-SA" altLang="ar-SA" sz="3600" dirty="0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500198" y="3368629"/>
            <a:ext cx="99406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 eaLnBrk="1" hangingPunct="1"/>
            <a:r>
              <a:rPr lang="ar-SA" altLang="ar-SA" sz="3600" b="1" dirty="0">
                <a:latin typeface="Calibri" pitchFamily="34" charset="0"/>
              </a:rPr>
              <a:t>وُلِدَ</a:t>
            </a:r>
            <a:endParaRPr lang="ar-SA" altLang="ar-SA" sz="3600" dirty="0"/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428893" y="4368761"/>
            <a:ext cx="12234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 eaLnBrk="1" hangingPunct="1"/>
            <a:r>
              <a:rPr lang="ar-SA" altLang="ar-SA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SA" altLang="ar-SA" sz="3600" b="1" dirty="0">
                <a:latin typeface="Calibri" pitchFamily="34" charset="0"/>
              </a:rPr>
              <a:t>كَبُرَ</a:t>
            </a:r>
            <a:endParaRPr lang="ar-SA" altLang="ar-SA" sz="3600" dirty="0"/>
          </a:p>
        </p:txBody>
      </p:sp>
      <p:cxnSp>
        <p:nvCxnSpPr>
          <p:cNvPr id="15" name="رابط كسهم مستقيم 14"/>
          <p:cNvCxnSpPr>
            <a:endCxn id="12" idx="3"/>
          </p:cNvCxnSpPr>
          <p:nvPr/>
        </p:nvCxnSpPr>
        <p:spPr>
          <a:xfrm rot="10800000">
            <a:off x="2494264" y="3691687"/>
            <a:ext cx="1291951" cy="105575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مستطيل مستدير الزوايا 31"/>
          <p:cNvSpPr>
            <a:spLocks noChangeArrowheads="1"/>
          </p:cNvSpPr>
          <p:nvPr/>
        </p:nvSpPr>
        <p:spPr bwMode="auto">
          <a:xfrm>
            <a:off x="3078897" y="714356"/>
            <a:ext cx="5493631" cy="796885"/>
          </a:xfrm>
          <a:prstGeom prst="roundRect">
            <a:avLst>
              <a:gd name="adj" fmla="val 19447"/>
            </a:avLst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 eaLnBrk="1" hangingPunct="1"/>
            <a:r>
              <a:rPr lang="ar-EG" altLang="ar-SA" sz="4000" b="1" dirty="0" smtClean="0">
                <a:solidFill>
                  <a:srgbClr val="C00000"/>
                </a:solidFill>
                <a:latin typeface="Calibri" pitchFamily="34" charset="0"/>
              </a:rPr>
              <a:t>2.</a:t>
            </a:r>
            <a:r>
              <a:rPr lang="ar-SA" altLang="ar-SA" sz="4000" b="1" dirty="0" smtClean="0">
                <a:solidFill>
                  <a:srgbClr val="C00000"/>
                </a:solidFill>
                <a:latin typeface="Calibri" pitchFamily="34" charset="0"/>
              </a:rPr>
              <a:t>أَصِلُ </a:t>
            </a:r>
            <a:r>
              <a:rPr lang="ar-SA" altLang="ar-SA" sz="4000" b="1" dirty="0">
                <a:solidFill>
                  <a:srgbClr val="C00000"/>
                </a:solidFill>
                <a:latin typeface="Calibri" pitchFamily="34" charset="0"/>
              </a:rPr>
              <a:t>الْكَلِمَة </a:t>
            </a:r>
            <a:r>
              <a:rPr lang="ar-SA" altLang="ar-SA" sz="4000" b="1" dirty="0" err="1" smtClean="0">
                <a:solidFill>
                  <a:srgbClr val="C00000"/>
                </a:solidFill>
                <a:latin typeface="Calibri" pitchFamily="34" charset="0"/>
              </a:rPr>
              <a:t>بِ</a:t>
            </a:r>
            <a:r>
              <a:rPr lang="ar-EG" altLang="ar-SA" sz="4000" b="1" dirty="0" smtClean="0">
                <a:solidFill>
                  <a:srgbClr val="C00000"/>
                </a:solidFill>
                <a:latin typeface="Calibri" pitchFamily="34" charset="0"/>
              </a:rPr>
              <a:t>ضِدِّها</a:t>
            </a:r>
            <a:endParaRPr lang="ar-SA" altLang="ar-SA" sz="4000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wheel spokes="8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صل الكلمة بضد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و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ول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كب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/>
          <p:cNvGrpSpPr/>
          <p:nvPr/>
        </p:nvGrpSpPr>
        <p:grpSpPr>
          <a:xfrm>
            <a:off x="2285984" y="357166"/>
            <a:ext cx="4143404" cy="1143032"/>
            <a:chOff x="1071538" y="1500174"/>
            <a:chExt cx="6072230" cy="178595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6" cstate="print">
              <a:lum bright="-9000" contrast="26000"/>
            </a:blip>
            <a:srcRect/>
            <a:stretch>
              <a:fillRect/>
            </a:stretch>
          </p:blipFill>
          <p:spPr bwMode="auto">
            <a:xfrm>
              <a:off x="1071538" y="1500174"/>
              <a:ext cx="6072230" cy="17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مستطيل مستدير الزوايا 5"/>
            <p:cNvSpPr/>
            <p:nvPr/>
          </p:nvSpPr>
          <p:spPr>
            <a:xfrm>
              <a:off x="2071670" y="1928802"/>
              <a:ext cx="4143404" cy="928694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C00000"/>
                </a:solidFill>
              </a:endParaRPr>
            </a:p>
          </p:txBody>
        </p:sp>
      </p:grpSp>
      <p:sp>
        <p:nvSpPr>
          <p:cNvPr id="7" name="TextBox 1"/>
          <p:cNvSpPr txBox="1"/>
          <p:nvPr/>
        </p:nvSpPr>
        <p:spPr bwMode="auto">
          <a:xfrm>
            <a:off x="2285984" y="500042"/>
            <a:ext cx="4000500" cy="101565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dirty="0">
                <a:latin typeface="+mn-lt"/>
                <a:cs typeface="+mn-cs"/>
              </a:rPr>
              <a:t>ال</a:t>
            </a:r>
            <a:r>
              <a:rPr lang="ar-EG" sz="6000" dirty="0">
                <a:latin typeface="+mn-lt"/>
                <a:cs typeface="+mn-cs"/>
              </a:rPr>
              <a:t>أ</a:t>
            </a:r>
            <a:r>
              <a:rPr lang="ar-SA" sz="6000" dirty="0">
                <a:latin typeface="+mn-lt"/>
                <a:cs typeface="+mn-cs"/>
              </a:rPr>
              <a:t>دَاء الْقِرَائِي</a:t>
            </a:r>
            <a:r>
              <a:rPr lang="en-US" sz="6000" dirty="0">
                <a:latin typeface="+mn-lt"/>
                <a:cs typeface="+mn-cs"/>
              </a:rPr>
              <a:t> </a:t>
            </a:r>
            <a:endParaRPr lang="ar-EG" sz="6000" dirty="0">
              <a:latin typeface="+mn-lt"/>
              <a:cs typeface="+mn-cs"/>
            </a:endParaRPr>
          </a:p>
        </p:txBody>
      </p:sp>
      <p:grpSp>
        <p:nvGrpSpPr>
          <p:cNvPr id="8" name="مجموعة 12"/>
          <p:cNvGrpSpPr/>
          <p:nvPr/>
        </p:nvGrpSpPr>
        <p:grpSpPr>
          <a:xfrm>
            <a:off x="2786050" y="2643182"/>
            <a:ext cx="6072198" cy="2071678"/>
            <a:chOff x="2571736" y="357166"/>
            <a:chExt cx="6572264" cy="19431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7" cstate="print">
              <a:lum bright="-15000" contrast="32000"/>
            </a:blip>
            <a:srcRect/>
            <a:stretch>
              <a:fillRect/>
            </a:stretch>
          </p:blipFill>
          <p:spPr bwMode="auto">
            <a:xfrm>
              <a:off x="2571736" y="357166"/>
              <a:ext cx="6572264" cy="194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مستطيل مستدير الزوايا 9"/>
            <p:cNvSpPr/>
            <p:nvPr/>
          </p:nvSpPr>
          <p:spPr>
            <a:xfrm>
              <a:off x="3357554" y="1142984"/>
              <a:ext cx="3071834" cy="5715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شكل بيضاوي 10"/>
            <p:cNvSpPr/>
            <p:nvPr/>
          </p:nvSpPr>
          <p:spPr>
            <a:xfrm>
              <a:off x="7429520" y="1000108"/>
              <a:ext cx="785818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1581150" y="2571744"/>
            <a:ext cx="5491179" cy="2205036"/>
            <a:chOff x="1285852" y="3071810"/>
            <a:chExt cx="4206079" cy="2919884"/>
          </a:xfrm>
          <a:noFill/>
        </p:grpSpPr>
        <p:grpSp>
          <p:nvGrpSpPr>
            <p:cNvPr id="13" name="Group 15"/>
            <p:cNvGrpSpPr>
              <a:grpSpLocks/>
            </p:cNvGrpSpPr>
            <p:nvPr/>
          </p:nvGrpSpPr>
          <p:grpSpPr bwMode="auto">
            <a:xfrm>
              <a:off x="1285852" y="3071810"/>
              <a:ext cx="4206079" cy="2919884"/>
              <a:chOff x="3690805" y="3157126"/>
              <a:chExt cx="3595839" cy="2919884"/>
            </a:xfrm>
            <a:grpFill/>
          </p:grpSpPr>
          <p:grpSp>
            <p:nvGrpSpPr>
              <p:cNvPr id="15" name="Group 14"/>
              <p:cNvGrpSpPr>
                <a:grpSpLocks/>
              </p:cNvGrpSpPr>
              <p:nvPr/>
            </p:nvGrpSpPr>
            <p:grpSpPr bwMode="auto">
              <a:xfrm>
                <a:off x="3690805" y="4852850"/>
                <a:ext cx="3571405" cy="1224160"/>
                <a:chOff x="3690805" y="4852850"/>
                <a:chExt cx="3571405" cy="1224160"/>
              </a:xfrm>
              <a:grpFill/>
            </p:grpSpPr>
            <p:sp>
              <p:nvSpPr>
                <p:cNvPr id="21" name="Lightning Bolt 13"/>
                <p:cNvSpPr/>
                <p:nvPr/>
              </p:nvSpPr>
              <p:spPr>
                <a:xfrm rot="8136520">
                  <a:off x="5118824" y="4862377"/>
                  <a:ext cx="2143386" cy="1214633"/>
                </a:xfrm>
                <a:prstGeom prst="lightningBol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rtl="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22" name="Lightning Bolt 12"/>
                <p:cNvSpPr/>
                <p:nvPr/>
              </p:nvSpPr>
              <p:spPr>
                <a:xfrm rot="8136520">
                  <a:off x="3690805" y="4852850"/>
                  <a:ext cx="2143386" cy="1214633"/>
                </a:xfrm>
                <a:prstGeom prst="lightningBol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rtl="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0000FF"/>
                    </a:solidFill>
                  </a:endParaRPr>
                </a:p>
              </p:txBody>
            </p:sp>
          </p:grpSp>
          <p:grpSp>
            <p:nvGrpSpPr>
              <p:cNvPr id="16" name="Group 11"/>
              <p:cNvGrpSpPr>
                <a:grpSpLocks/>
              </p:cNvGrpSpPr>
              <p:nvPr/>
            </p:nvGrpSpPr>
            <p:grpSpPr bwMode="auto">
              <a:xfrm>
                <a:off x="3857620" y="3157126"/>
                <a:ext cx="3429024" cy="2629328"/>
                <a:chOff x="3857620" y="3157126"/>
                <a:chExt cx="3429024" cy="2629328"/>
              </a:xfrm>
              <a:grpFill/>
            </p:grpSpPr>
            <p:grpSp>
              <p:nvGrpSpPr>
                <p:cNvPr id="17" name="Group 10"/>
                <p:cNvGrpSpPr/>
                <p:nvPr/>
              </p:nvGrpSpPr>
              <p:grpSpPr>
                <a:xfrm>
                  <a:off x="4197322" y="3157126"/>
                  <a:ext cx="2937712" cy="2143140"/>
                  <a:chOff x="4197322" y="3286124"/>
                  <a:chExt cx="2937712" cy="2143140"/>
                </a:xfrm>
                <a:grpFill/>
              </p:grpSpPr>
              <p:sp>
                <p:nvSpPr>
                  <p:cNvPr id="19" name="Lightning Bolt 8"/>
                  <p:cNvSpPr/>
                  <p:nvPr/>
                </p:nvSpPr>
                <p:spPr>
                  <a:xfrm rot="18153524">
                    <a:off x="5456241" y="3750471"/>
                    <a:ext cx="2143140" cy="1214446"/>
                  </a:xfrm>
                  <a:prstGeom prst="lightningBol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rtl="1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ar-EG">
                      <a:ln>
                        <a:solidFill>
                          <a:srgbClr val="FF0000"/>
                        </a:solidFill>
                      </a:ln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0" name="Lightning Bolt 9"/>
                  <p:cNvSpPr/>
                  <p:nvPr/>
                </p:nvSpPr>
                <p:spPr>
                  <a:xfrm rot="8209697">
                    <a:off x="4197322" y="3746117"/>
                    <a:ext cx="2143140" cy="1214446"/>
                  </a:xfrm>
                  <a:prstGeom prst="lightningBol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rtl="1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ar-EG">
                      <a:ln>
                        <a:solidFill>
                          <a:srgbClr val="FF0000"/>
                        </a:solidFill>
                      </a:ln>
                      <a:solidFill>
                        <a:srgbClr val="0000FF"/>
                      </a:solidFill>
                    </a:endParaRPr>
                  </a:p>
                </p:txBody>
              </p:sp>
            </p:grpSp>
            <p:sp>
              <p:nvSpPr>
                <p:cNvPr id="18" name="Horizontal Scroll 7"/>
                <p:cNvSpPr/>
                <p:nvPr/>
              </p:nvSpPr>
              <p:spPr>
                <a:xfrm>
                  <a:off x="3857620" y="4000504"/>
                  <a:ext cx="3429024" cy="1785950"/>
                </a:xfrm>
                <a:prstGeom prst="horizontalScroll">
                  <a:avLst/>
                </a:prstGeom>
                <a:grpFill/>
                <a:ln w="57150">
                  <a:noFill/>
                  <a:prstDash val="sysDot"/>
                </a:ln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rtl="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ln>
                      <a:solidFill>
                        <a:srgbClr val="FF0000"/>
                      </a:solidFill>
                    </a:ln>
                    <a:solidFill>
                      <a:srgbClr val="0000FF"/>
                    </a:solidFill>
                  </a:endParaRPr>
                </a:p>
              </p:txBody>
            </p:sp>
          </p:grpSp>
        </p:grpSp>
        <p:sp>
          <p:nvSpPr>
            <p:cNvPr id="14" name="TextBox 2"/>
            <p:cNvSpPr txBox="1"/>
            <p:nvPr/>
          </p:nvSpPr>
          <p:spPr>
            <a:xfrm>
              <a:off x="1928794" y="4357694"/>
              <a:ext cx="3286148" cy="937375"/>
            </a:xfrm>
            <a:prstGeom prst="rect">
              <a:avLst/>
            </a:prstGeom>
            <a:grpFill/>
            <a:ln>
              <a:noFill/>
            </a:ln>
          </p:spPr>
          <p:txBody>
            <a:bodyPr rtlCol="1">
              <a:spAutoFit/>
            </a:bodyPr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4000" b="1" dirty="0">
                  <a:latin typeface="+mn-lt"/>
                  <a:cs typeface="+mn-cs"/>
                </a:rPr>
                <a:t>أَقْرَأُ وَأُل</a:t>
              </a:r>
              <a:r>
                <a:rPr lang="ar-EG" sz="4000" b="1" dirty="0">
                  <a:latin typeface="+mn-lt"/>
                  <a:cs typeface="+mn-cs"/>
                </a:rPr>
                <a:t>ا</a:t>
              </a:r>
              <a:r>
                <a:rPr lang="ar-SA" sz="4000" b="1" dirty="0">
                  <a:latin typeface="+mn-lt"/>
                  <a:cs typeface="+mn-cs"/>
                </a:rPr>
                <a:t>حِظُ</a:t>
              </a:r>
              <a:endParaRPr lang="ar-EG" sz="4000" b="1" dirty="0">
                <a:latin typeface="+mn-lt"/>
                <a:cs typeface="+mn-cs"/>
              </a:endParaRPr>
            </a:p>
          </p:txBody>
        </p:sp>
      </p:grpSp>
    </p:spTree>
  </p:cSld>
  <p:clrMapOvr>
    <a:masterClrMapping/>
  </p:clrMapOvr>
  <p:transition spd="med">
    <p:randomBar dir="vert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آداء القرائ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قرأ وألاح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2746359" y="2071678"/>
            <a:ext cx="55499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 eaLnBrk="1" hangingPunct="1"/>
            <a:r>
              <a:rPr lang="ar-SA" altLang="ar-SA" sz="3600" b="1" dirty="0">
                <a:solidFill>
                  <a:srgbClr val="C00000"/>
                </a:solidFill>
                <a:latin typeface="Calibri" pitchFamily="34" charset="0"/>
              </a:rPr>
              <a:t>أَقْرَأُ </a:t>
            </a:r>
            <a:r>
              <a:rPr lang="ar-EG" altLang="ar-SA" sz="3600" b="1" dirty="0" smtClean="0">
                <a:solidFill>
                  <a:srgbClr val="C00000"/>
                </a:solidFill>
                <a:latin typeface="Calibri" pitchFamily="34" charset="0"/>
              </a:rPr>
              <a:t>الجملة </a:t>
            </a:r>
            <a:r>
              <a:rPr lang="ar-SA" altLang="ar-SA" sz="3600" b="1" dirty="0" smtClean="0">
                <a:solidFill>
                  <a:srgbClr val="C00000"/>
                </a:solidFill>
                <a:latin typeface="Calibri" pitchFamily="34" charset="0"/>
              </a:rPr>
              <a:t>وَأُلَاحِظُ </a:t>
            </a:r>
            <a:r>
              <a:rPr lang="ar-SA" altLang="ar-SA" sz="3600" b="1" dirty="0">
                <a:solidFill>
                  <a:srgbClr val="C00000"/>
                </a:solidFill>
                <a:latin typeface="Calibri" pitchFamily="34" charset="0"/>
              </a:rPr>
              <a:t>الْكَلَمَاتِ الْمُلَوَّنَةَ</a:t>
            </a:r>
            <a:r>
              <a:rPr lang="en-US" altLang="ar-SA" sz="3600" b="1" dirty="0">
                <a:solidFill>
                  <a:srgbClr val="C00000"/>
                </a:solidFill>
                <a:latin typeface="Calibri" pitchFamily="34" charset="0"/>
              </a:rPr>
              <a:t>: </a:t>
            </a:r>
            <a:endParaRPr lang="ar-SA" altLang="ar-SA" sz="36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428596" y="3786190"/>
            <a:ext cx="8215313" cy="13239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atin typeface="+mn-lt"/>
                <a:cs typeface="+mn-cs"/>
              </a:rPr>
              <a:t>فِي مَكَّةَ الْمُكَرَّمَةِ </a:t>
            </a:r>
            <a:r>
              <a:rPr lang="ar-SA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الْمَشَاعِر الْمُقَدَّسَة </a:t>
            </a:r>
            <a:r>
              <a:rPr lang="ar-SA" sz="4000" b="1" dirty="0">
                <a:latin typeface="+mn-lt"/>
                <a:cs typeface="+mn-cs"/>
              </a:rPr>
              <a:t>الَّتِي </a:t>
            </a:r>
            <a:r>
              <a:rPr lang="ar-SA" sz="4000" b="1" dirty="0">
                <a:solidFill>
                  <a:srgbClr val="00B0F0"/>
                </a:solidFill>
                <a:latin typeface="+mn-lt"/>
                <a:cs typeface="+mn-cs"/>
              </a:rPr>
              <a:t>ي</a:t>
            </a:r>
            <a:r>
              <a:rPr lang="ar-EG" sz="4000" b="1" dirty="0">
                <a:solidFill>
                  <a:srgbClr val="00B0F0"/>
                </a:solidFill>
                <a:latin typeface="+mn-lt"/>
                <a:cs typeface="+mn-cs"/>
              </a:rPr>
              <a:t>َ</a:t>
            </a:r>
            <a:r>
              <a:rPr lang="ar-SA" sz="4000" b="1" dirty="0">
                <a:solidFill>
                  <a:srgbClr val="00B0F0"/>
                </a:solidFill>
                <a:latin typeface="+mn-lt"/>
                <a:cs typeface="+mn-cs"/>
              </a:rPr>
              <a:t>فِد</a:t>
            </a:r>
            <a:r>
              <a:rPr lang="ar-SA" sz="4000" b="1" dirty="0">
                <a:latin typeface="+mn-lt"/>
                <a:cs typeface="+mn-cs"/>
              </a:rPr>
              <a:t> </a:t>
            </a:r>
            <a:r>
              <a:rPr lang="ar-EG" sz="4000" b="1" dirty="0">
                <a:latin typeface="+mn-lt"/>
                <a:cs typeface="+mn-cs"/>
              </a:rPr>
              <a:t>إ</a:t>
            </a:r>
            <a:r>
              <a:rPr lang="ar-SA" sz="4000" b="1" dirty="0">
                <a:latin typeface="+mn-lt"/>
                <a:cs typeface="+mn-cs"/>
              </a:rPr>
              <a:t>لْيِهَا الْحُجَّاجُ لِأَدَاءِ </a:t>
            </a:r>
            <a:r>
              <a:rPr lang="ar-SA" sz="4000" b="1" dirty="0">
                <a:solidFill>
                  <a:srgbClr val="FF0000"/>
                </a:solidFill>
                <a:latin typeface="+mn-lt"/>
                <a:cs typeface="+mn-cs"/>
              </a:rPr>
              <a:t>مَنَاسِك</a:t>
            </a:r>
            <a:r>
              <a:rPr lang="ar-SA" sz="4000" b="1" dirty="0">
                <a:latin typeface="+mn-lt"/>
                <a:cs typeface="+mn-cs"/>
              </a:rPr>
              <a:t> الْحَجِّ</a:t>
            </a:r>
            <a:r>
              <a:rPr lang="en-US" sz="4000" b="1" dirty="0">
                <a:latin typeface="+mn-lt"/>
                <a:cs typeface="+mn-cs"/>
              </a:rPr>
              <a:t>. </a:t>
            </a:r>
            <a:endParaRPr lang="en-US" sz="4000" dirty="0">
              <a:latin typeface="+mn-lt"/>
              <a:cs typeface="+mn-cs"/>
            </a:endParaRP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2500298" y="3802567"/>
            <a:ext cx="34289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 eaLnBrk="1" hangingPunct="1"/>
            <a:r>
              <a:rPr lang="ar-SA" altLang="ar-SA" sz="4000" b="1" dirty="0">
                <a:solidFill>
                  <a:srgbClr val="FF0000"/>
                </a:solidFill>
                <a:latin typeface="Calibri" pitchFamily="34" charset="0"/>
              </a:rPr>
              <a:t>الْمَشَاعِرُ الْمُقَدَّسَةُ</a:t>
            </a:r>
            <a:endParaRPr lang="en-US" altLang="ar-SA" sz="4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1061992" y="3830640"/>
            <a:ext cx="1152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ar-SA" altLang="ar-SA" sz="4000" b="1" dirty="0">
                <a:solidFill>
                  <a:srgbClr val="FF0000"/>
                </a:solidFill>
                <a:latin typeface="Calibri" pitchFamily="34" charset="0"/>
              </a:rPr>
              <a:t>ي</a:t>
            </a:r>
            <a:r>
              <a:rPr lang="ar-EG" altLang="ar-SA" sz="4000" b="1" dirty="0">
                <a:solidFill>
                  <a:srgbClr val="FF0000"/>
                </a:solidFill>
                <a:latin typeface="Calibri" pitchFamily="34" charset="0"/>
              </a:rPr>
              <a:t>َ</a:t>
            </a:r>
            <a:r>
              <a:rPr lang="ar-SA" altLang="ar-SA" sz="4000" b="1" dirty="0">
                <a:solidFill>
                  <a:srgbClr val="FF0000"/>
                </a:solidFill>
                <a:latin typeface="Calibri" pitchFamily="34" charset="0"/>
              </a:rPr>
              <a:t>فِدُ</a:t>
            </a:r>
            <a:endParaRPr lang="en-US" altLang="ar-SA" sz="4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5062509" y="4395790"/>
            <a:ext cx="13668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ar-SA" altLang="ar-SA" sz="4000" b="1" dirty="0">
                <a:solidFill>
                  <a:srgbClr val="FF0000"/>
                </a:solidFill>
                <a:latin typeface="Calibri" pitchFamily="34" charset="0"/>
              </a:rPr>
              <a:t>مَنَاسِكِ</a:t>
            </a:r>
            <a:endParaRPr lang="en-US" altLang="ar-SA" sz="4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grpSp>
        <p:nvGrpSpPr>
          <p:cNvPr id="12" name="مجموعة 11"/>
          <p:cNvGrpSpPr/>
          <p:nvPr/>
        </p:nvGrpSpPr>
        <p:grpSpPr>
          <a:xfrm>
            <a:off x="2571736" y="1785926"/>
            <a:ext cx="5715040" cy="1071570"/>
            <a:chOff x="1785918" y="1285860"/>
            <a:chExt cx="5715040" cy="1071570"/>
          </a:xfrm>
        </p:grpSpPr>
        <p:cxnSp>
          <p:nvCxnSpPr>
            <p:cNvPr id="13" name="رابط مستقيم 12"/>
            <p:cNvCxnSpPr/>
            <p:nvPr/>
          </p:nvCxnSpPr>
          <p:spPr>
            <a:xfrm rot="10800000" flipV="1">
              <a:off x="1785918" y="1285860"/>
              <a:ext cx="5643602" cy="7143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رابط مستقيم 13"/>
            <p:cNvCxnSpPr/>
            <p:nvPr/>
          </p:nvCxnSpPr>
          <p:spPr>
            <a:xfrm rot="10800000" flipV="1">
              <a:off x="1785918" y="2285992"/>
              <a:ext cx="5715040" cy="7143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27302" y="221182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cover dir="r"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في مكة المكرمة المشاعر المقدسة التي يفد .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p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673507" y="1928802"/>
            <a:ext cx="83423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 eaLnBrk="1" hangingPunct="1"/>
            <a:r>
              <a:rPr lang="ar-SA" altLang="ar-SA" sz="3600" b="1" dirty="0" smtClean="0">
                <a:solidFill>
                  <a:srgbClr val="C00000"/>
                </a:solidFill>
                <a:latin typeface="Calibri" pitchFamily="34" charset="0"/>
              </a:rPr>
              <a:t>أَقْرَأُ</a:t>
            </a:r>
            <a:r>
              <a:rPr lang="ar-EG" altLang="ar-SA" sz="3600" b="1" dirty="0" smtClean="0">
                <a:solidFill>
                  <a:srgbClr val="C00000"/>
                </a:solidFill>
                <a:latin typeface="Calibri" pitchFamily="34" charset="0"/>
              </a:rPr>
              <a:t> الجملة </a:t>
            </a:r>
            <a:r>
              <a:rPr lang="ar-SA" altLang="ar-SA" sz="3600" b="1" dirty="0" smtClean="0">
                <a:solidFill>
                  <a:srgbClr val="C00000"/>
                </a:solidFill>
                <a:latin typeface="Calibri" pitchFamily="34" charset="0"/>
              </a:rPr>
              <a:t>، </a:t>
            </a:r>
            <a:r>
              <a:rPr lang="ar-SA" altLang="ar-SA" sz="3600" b="1" dirty="0">
                <a:solidFill>
                  <a:srgbClr val="C00000"/>
                </a:solidFill>
                <a:latin typeface="Calibri" pitchFamily="34" charset="0"/>
              </a:rPr>
              <a:t>وَأُلَاحِظُ الْفِرَق بَيْن الْكَسْرَة وَتَنْوِين الْكَسْر</a:t>
            </a:r>
            <a:r>
              <a:rPr lang="en-US" altLang="ar-SA" sz="3600" b="1" dirty="0">
                <a:solidFill>
                  <a:srgbClr val="C00000"/>
                </a:solidFill>
                <a:latin typeface="Calibri" pitchFamily="34" charset="0"/>
              </a:rPr>
              <a:t>: </a:t>
            </a:r>
            <a:endParaRPr lang="ar-SA" altLang="ar-SA" sz="36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642910" y="4214818"/>
            <a:ext cx="82153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ar-SA" altLang="ar-SA" sz="4000" b="1" dirty="0">
                <a:latin typeface="Calibri" pitchFamily="34" charset="0"/>
              </a:rPr>
              <a:t>ي</a:t>
            </a:r>
            <a:r>
              <a:rPr lang="ar-EG" altLang="ar-SA" sz="4000" b="1" dirty="0">
                <a:latin typeface="Calibri" pitchFamily="34" charset="0"/>
              </a:rPr>
              <a:t>َ</a:t>
            </a:r>
            <a:r>
              <a:rPr lang="ar-SA" altLang="ar-SA" sz="4000" b="1" dirty="0">
                <a:latin typeface="Calibri" pitchFamily="34" charset="0"/>
              </a:rPr>
              <a:t>فِدُ الْحُجَّاجُ إِلَى مَكَّةَ كُلَّ عَا</a:t>
            </a:r>
            <a:r>
              <a:rPr lang="ar-SA" altLang="ar-SA" sz="4000" b="1" dirty="0">
                <a:solidFill>
                  <a:srgbClr val="FF0000"/>
                </a:solidFill>
                <a:latin typeface="Calibri" pitchFamily="34" charset="0"/>
              </a:rPr>
              <a:t>مٍ</a:t>
            </a:r>
            <a:r>
              <a:rPr lang="ar-SA" altLang="ar-SA" sz="4000" b="1" dirty="0">
                <a:latin typeface="Calibri" pitchFamily="34" charset="0"/>
              </a:rPr>
              <a:t> </a:t>
            </a:r>
            <a:r>
              <a:rPr lang="ar-SA" altLang="ar-SA" sz="4000" b="1" dirty="0" smtClean="0">
                <a:latin typeface="Calibri" pitchFamily="34" charset="0"/>
              </a:rPr>
              <a:t>لِأَدَا</a:t>
            </a:r>
            <a:r>
              <a:rPr lang="ar-SA" altLang="ar-SA" sz="4000" b="1" dirty="0" smtClean="0">
                <a:solidFill>
                  <a:srgbClr val="9933FF"/>
                </a:solidFill>
                <a:latin typeface="Calibri" pitchFamily="34" charset="0"/>
              </a:rPr>
              <a:t>ء</a:t>
            </a:r>
            <a:r>
              <a:rPr lang="ar-EG" altLang="ar-SA" sz="4000" b="1" dirty="0" smtClean="0">
                <a:solidFill>
                  <a:srgbClr val="9933FF"/>
                </a:solidFill>
                <a:latin typeface="Calibri" pitchFamily="34" charset="0"/>
              </a:rPr>
              <a:t>ِ</a:t>
            </a:r>
            <a:r>
              <a:rPr lang="ar-SA" altLang="ar-SA" sz="4000" b="1" dirty="0" smtClean="0">
                <a:latin typeface="Calibri" pitchFamily="34" charset="0"/>
              </a:rPr>
              <a:t> </a:t>
            </a:r>
            <a:r>
              <a:rPr lang="ar-SA" altLang="ar-SA" sz="4000" b="1" dirty="0">
                <a:latin typeface="Calibri" pitchFamily="34" charset="0"/>
              </a:rPr>
              <a:t>مَنَاسِ</a:t>
            </a:r>
            <a:r>
              <a:rPr lang="ar-SA" altLang="ar-SA" sz="4000" b="1" dirty="0">
                <a:solidFill>
                  <a:srgbClr val="00B050"/>
                </a:solidFill>
                <a:latin typeface="Calibri" pitchFamily="34" charset="0"/>
              </a:rPr>
              <a:t>كِ</a:t>
            </a:r>
            <a:r>
              <a:rPr lang="ar-SA" altLang="ar-SA" sz="4000" b="1" dirty="0">
                <a:latin typeface="Calibri" pitchFamily="34" charset="0"/>
              </a:rPr>
              <a:t> الْحَجِّ</a:t>
            </a:r>
            <a:r>
              <a:rPr lang="en-US" altLang="ar-SA" sz="4000" b="1" dirty="0">
                <a:latin typeface="Calibri" pitchFamily="34" charset="0"/>
              </a:rPr>
              <a:t>. </a:t>
            </a:r>
            <a:endParaRPr lang="en-US" altLang="ar-SA" sz="4000" dirty="0">
              <a:latin typeface="Calibri" pitchFamily="34" charset="0"/>
            </a:endParaRPr>
          </a:p>
        </p:txBody>
      </p:sp>
      <p:grpSp>
        <p:nvGrpSpPr>
          <p:cNvPr id="8" name="مجموعة 7"/>
          <p:cNvGrpSpPr/>
          <p:nvPr/>
        </p:nvGrpSpPr>
        <p:grpSpPr>
          <a:xfrm>
            <a:off x="1357290" y="1714488"/>
            <a:ext cx="6929486" cy="1071570"/>
            <a:chOff x="1785918" y="1214422"/>
            <a:chExt cx="5715040" cy="1071570"/>
          </a:xfrm>
        </p:grpSpPr>
        <p:cxnSp>
          <p:nvCxnSpPr>
            <p:cNvPr id="9" name="رابط مستقيم 8"/>
            <p:cNvCxnSpPr/>
            <p:nvPr/>
          </p:nvCxnSpPr>
          <p:spPr>
            <a:xfrm rot="10800000">
              <a:off x="1785918" y="1214422"/>
              <a:ext cx="5643602" cy="7143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رابط مستقيم 9"/>
            <p:cNvCxnSpPr/>
            <p:nvPr/>
          </p:nvCxnSpPr>
          <p:spPr>
            <a:xfrm rot="10800000">
              <a:off x="1844836" y="2214554"/>
              <a:ext cx="5656122" cy="7143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6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1785938" y="2357438"/>
            <a:ext cx="67976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 eaLnBrk="1" hangingPunct="1"/>
            <a:r>
              <a:rPr lang="ar-SA" altLang="ar-SA" sz="3600" b="1" dirty="0">
                <a:solidFill>
                  <a:srgbClr val="C00000"/>
                </a:solidFill>
                <a:latin typeface="Calibri" pitchFamily="34" charset="0"/>
              </a:rPr>
              <a:t>أَقْرَأُ وَأَنْطِقُ الْتَّاءَ الْمَرْبُوْطَةَ </a:t>
            </a:r>
            <a:r>
              <a:rPr lang="ar-SA" altLang="ar-SA" sz="3600" b="1" dirty="0" smtClean="0">
                <a:solidFill>
                  <a:srgbClr val="C00000"/>
                </a:solidFill>
                <a:latin typeface="Calibri" pitchFamily="34" charset="0"/>
              </a:rPr>
              <a:t>هَاء </a:t>
            </a:r>
            <a:r>
              <a:rPr lang="ar-SA" altLang="ar-SA" sz="3600" b="1" dirty="0">
                <a:solidFill>
                  <a:srgbClr val="C00000"/>
                </a:solidFill>
                <a:latin typeface="Calibri" pitchFamily="34" charset="0"/>
              </a:rPr>
              <a:t>عِنْدَ الْوَقْفِ</a:t>
            </a:r>
            <a:r>
              <a:rPr lang="ar-EG" altLang="ar-SA" sz="3600" b="1" dirty="0">
                <a:solidFill>
                  <a:srgbClr val="C00000"/>
                </a:solidFill>
                <a:latin typeface="Calibri" pitchFamily="34" charset="0"/>
              </a:rPr>
              <a:t>:</a:t>
            </a:r>
            <a:r>
              <a:rPr lang="en-US" altLang="ar-SA" sz="3600" b="1" dirty="0">
                <a:solidFill>
                  <a:srgbClr val="C00000"/>
                </a:solidFill>
                <a:latin typeface="Calibri" pitchFamily="34" charset="0"/>
              </a:rPr>
              <a:t>  </a:t>
            </a:r>
            <a:endParaRPr lang="ar-SA" altLang="ar-SA" sz="36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571472" y="4071942"/>
            <a:ext cx="82153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 rtl="1" eaLnBrk="1" hangingPunct="1"/>
            <a:r>
              <a:rPr lang="ar-SA" altLang="ar-SA" sz="4000" b="1" dirty="0">
                <a:latin typeface="Calibri" pitchFamily="34" charset="0"/>
              </a:rPr>
              <a:t>فِي وَطَنِي مَدِيْنَتَانِ مُقَدَّسَتَانِ هُمَا: مَكَّ</a:t>
            </a:r>
            <a:r>
              <a:rPr lang="ar-SA" altLang="ar-SA" sz="4000" b="1" dirty="0">
                <a:solidFill>
                  <a:srgbClr val="66FF33"/>
                </a:solidFill>
                <a:latin typeface="Calibri" pitchFamily="34" charset="0"/>
              </a:rPr>
              <a:t>ةُ</a:t>
            </a:r>
            <a:r>
              <a:rPr lang="ar-SA" altLang="ar-SA" sz="4000" b="1" dirty="0">
                <a:latin typeface="Calibri" pitchFamily="34" charset="0"/>
              </a:rPr>
              <a:t> الْمُكَرَّمَ</a:t>
            </a:r>
            <a:r>
              <a:rPr lang="ar-SA" altLang="ar-SA" sz="4000" b="1" dirty="0">
                <a:solidFill>
                  <a:srgbClr val="00B0F0"/>
                </a:solidFill>
                <a:latin typeface="Calibri" pitchFamily="34" charset="0"/>
              </a:rPr>
              <a:t>ةُ</a:t>
            </a:r>
            <a:r>
              <a:rPr lang="ar-SA" altLang="ar-SA" sz="4000" b="1" dirty="0">
                <a:latin typeface="Calibri" pitchFamily="34" charset="0"/>
              </a:rPr>
              <a:t> وَالْمَدِيْنَ</a:t>
            </a:r>
            <a:r>
              <a:rPr lang="ar-SA" altLang="ar-SA" sz="4000" b="1" dirty="0">
                <a:solidFill>
                  <a:srgbClr val="FF0000"/>
                </a:solidFill>
                <a:latin typeface="Calibri" pitchFamily="34" charset="0"/>
              </a:rPr>
              <a:t>ةُ</a:t>
            </a:r>
            <a:r>
              <a:rPr lang="ar-SA" altLang="ar-SA" sz="4000" b="1" dirty="0">
                <a:latin typeface="Calibri" pitchFamily="34" charset="0"/>
              </a:rPr>
              <a:t> الْمُنَوَّرَ</a:t>
            </a:r>
            <a:r>
              <a:rPr lang="ar-SA" altLang="ar-SA" sz="4000" b="1" dirty="0">
                <a:solidFill>
                  <a:srgbClr val="9933FF"/>
                </a:solidFill>
                <a:latin typeface="Calibri" pitchFamily="34" charset="0"/>
              </a:rPr>
              <a:t>ةُ</a:t>
            </a:r>
            <a:r>
              <a:rPr lang="en-US" altLang="ar-SA" sz="4000" b="1" dirty="0">
                <a:latin typeface="Calibri" pitchFamily="34" charset="0"/>
              </a:rPr>
              <a:t>.</a:t>
            </a:r>
            <a:endParaRPr lang="en-US" altLang="ar-SA" sz="4000" dirty="0">
              <a:latin typeface="Calibri" pitchFamily="34" charset="0"/>
            </a:endParaRPr>
          </a:p>
        </p:txBody>
      </p:sp>
      <p:grpSp>
        <p:nvGrpSpPr>
          <p:cNvPr id="8" name="مجموعة 7"/>
          <p:cNvGrpSpPr/>
          <p:nvPr/>
        </p:nvGrpSpPr>
        <p:grpSpPr>
          <a:xfrm>
            <a:off x="2428860" y="2071678"/>
            <a:ext cx="5857916" cy="1000132"/>
            <a:chOff x="1643042" y="1285860"/>
            <a:chExt cx="5857916" cy="1000132"/>
          </a:xfrm>
        </p:grpSpPr>
        <p:cxnSp>
          <p:nvCxnSpPr>
            <p:cNvPr id="9" name="رابط مستقيم 8"/>
            <p:cNvCxnSpPr/>
            <p:nvPr/>
          </p:nvCxnSpPr>
          <p:spPr>
            <a:xfrm rot="10800000">
              <a:off x="1857356" y="1285860"/>
              <a:ext cx="5572164" cy="158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رابط مستقيم 9"/>
            <p:cNvCxnSpPr/>
            <p:nvPr/>
          </p:nvCxnSpPr>
          <p:spPr>
            <a:xfrm rot="10800000">
              <a:off x="1643042" y="2214554"/>
              <a:ext cx="5857916" cy="7143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1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7664" y="26122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checker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في وطني مدينتان مقدستان - الأخي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357188" y="2286000"/>
            <a:ext cx="814705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rtl="1" eaLnBrk="1" hangingPunct="1"/>
            <a:r>
              <a:rPr lang="ar-SA" altLang="ar-SA" sz="4000" b="1" dirty="0">
                <a:solidFill>
                  <a:srgbClr val="C00000"/>
                </a:solidFill>
                <a:latin typeface="Calibri" pitchFamily="34" charset="0"/>
              </a:rPr>
              <a:t>طَلَبْتِ الْمُعَلِّمَةُ </a:t>
            </a:r>
            <a:r>
              <a:rPr lang="ar-SA" altLang="ar-SA" sz="4000" b="1" dirty="0" smtClean="0">
                <a:solidFill>
                  <a:srgbClr val="C00000"/>
                </a:solidFill>
                <a:latin typeface="Calibri" pitchFamily="34" charset="0"/>
              </a:rPr>
              <a:t>إِلَى</a:t>
            </a:r>
            <a:r>
              <a:rPr lang="en-US" altLang="ar-SA" sz="40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ar-EG" altLang="ar-SA" sz="4000" b="1" dirty="0" smtClean="0">
                <a:solidFill>
                  <a:srgbClr val="C00000"/>
                </a:solidFill>
                <a:latin typeface="Calibri" pitchFamily="34" charset="0"/>
              </a:rPr>
              <a:t>نورة</a:t>
            </a:r>
            <a:r>
              <a:rPr lang="ar-SA" altLang="ar-SA" sz="40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ar-SA" altLang="ar-SA" sz="4000" b="1" dirty="0">
                <a:solidFill>
                  <a:srgbClr val="C00000"/>
                </a:solidFill>
                <a:latin typeface="Calibri" pitchFamily="34" charset="0"/>
              </a:rPr>
              <a:t>أَن تُشَارِكَ فِي صَحِيْفَة الْحَائِط، فَكَتَبْت أَحْلَامُ هَذَا الْمَوْضُوْعَ:</a:t>
            </a:r>
          </a:p>
          <a:p>
            <a:pPr algn="just" rtl="1" eaLnBrk="1" hangingPunct="1"/>
            <a:r>
              <a:rPr lang="ar-SA" altLang="ar-SA" sz="4000" b="1" dirty="0">
                <a:solidFill>
                  <a:srgbClr val="C00000"/>
                </a:solidFill>
                <a:latin typeface="Calibri" pitchFamily="34" charset="0"/>
              </a:rPr>
              <a:t> فِي وَطَنِي مَدِيْنَتَانِ مُقَدَّسَتَانِ هُمَا: مَكَّةُ الْمُكَرَّمَةُ وَالْمَدِيْنَةُ الْمُنَوَّرَةُ</a:t>
            </a:r>
            <a:r>
              <a:rPr lang="en-US" altLang="ar-SA" sz="4000" b="1" dirty="0">
                <a:solidFill>
                  <a:srgbClr val="C00000"/>
                </a:solidFill>
                <a:latin typeface="Calibri" pitchFamily="34" charset="0"/>
              </a:rPr>
              <a:t>. </a:t>
            </a:r>
            <a:endParaRPr lang="en-US" altLang="ar-SA" sz="40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" name="9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5816" y="12687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randomBar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428596" y="1928802"/>
            <a:ext cx="814705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rtl="1" eaLnBrk="1" hangingPunct="1"/>
            <a:r>
              <a:rPr lang="ar-SA" altLang="ar-SA" sz="4000" b="1" dirty="0">
                <a:solidFill>
                  <a:srgbClr val="C00000"/>
                </a:solidFill>
                <a:latin typeface="Calibri" pitchFamily="34" charset="0"/>
              </a:rPr>
              <a:t>فَ</a:t>
            </a:r>
            <a:r>
              <a:rPr lang="ar-EG" altLang="ar-SA" sz="4000" b="1" dirty="0">
                <a:solidFill>
                  <a:srgbClr val="C00000"/>
                </a:solidFill>
                <a:latin typeface="Calibri" pitchFamily="34" charset="0"/>
              </a:rPr>
              <a:t>أ</a:t>
            </a:r>
            <a:r>
              <a:rPr lang="ar-SA" altLang="ar-SA" sz="4000" b="1" dirty="0">
                <a:solidFill>
                  <a:srgbClr val="C00000"/>
                </a:solidFill>
                <a:latin typeface="Calibri" pitchFamily="34" charset="0"/>
              </a:rPr>
              <a:t>مَّا مَكَّةُ فَهِيَ الْبَلَدُ الْأَمِيْنُ، وُلِدَ فِيْـهَا الْرَّسُوْلُ </a:t>
            </a:r>
            <a:r>
              <a:rPr lang="ar-SA" altLang="ar-SA" sz="4000" b="1" dirty="0" smtClean="0">
                <a:solidFill>
                  <a:srgbClr val="C00000"/>
                </a:solidFill>
                <a:latin typeface="Calibri" pitchFamily="34" charset="0"/>
                <a:cs typeface="Diwani Bent" pitchFamily="2" charset="-78"/>
              </a:rPr>
              <a:t>صَلَّى </a:t>
            </a:r>
            <a:endParaRPr lang="ar-SA" altLang="ar-SA" sz="4000" b="1" dirty="0">
              <a:solidFill>
                <a:srgbClr val="C00000"/>
              </a:solidFill>
              <a:latin typeface="Calibri" pitchFamily="34" charset="0"/>
              <a:cs typeface="Diwani Bent" pitchFamily="2" charset="-78"/>
            </a:endParaRPr>
          </a:p>
          <a:p>
            <a:pPr algn="just" rtl="1" eaLnBrk="1" hangingPunct="1"/>
            <a:r>
              <a:rPr lang="ar-SA" altLang="ar-SA" sz="4000" b="1" dirty="0">
                <a:solidFill>
                  <a:srgbClr val="C00000"/>
                </a:solidFill>
                <a:latin typeface="Calibri" pitchFamily="34" charset="0"/>
                <a:cs typeface="Diwani Bent" pitchFamily="2" charset="-78"/>
              </a:rPr>
              <a:t>الْلَّه عَلَيْه وَسَلَّم</a:t>
            </a:r>
            <a:r>
              <a:rPr lang="ar-SA" altLang="ar-SA" sz="4000" b="1" dirty="0">
                <a:solidFill>
                  <a:srgbClr val="C00000"/>
                </a:solidFill>
                <a:latin typeface="Calibri" pitchFamily="34" charset="0"/>
              </a:rPr>
              <a:t>، وَمِنْهَا بَدَأَت الْدَعَوَةُ إِلَى </a:t>
            </a:r>
            <a:r>
              <a:rPr lang="ar-SA" altLang="ar-SA" sz="4000" b="1" dirty="0" smtClean="0">
                <a:solidFill>
                  <a:srgbClr val="C00000"/>
                </a:solidFill>
                <a:latin typeface="Calibri" pitchFamily="34" charset="0"/>
              </a:rPr>
              <a:t>الْإِسْلَامِ</a:t>
            </a:r>
            <a:r>
              <a:rPr lang="en-US" altLang="ar-SA" sz="4000" b="1" dirty="0" smtClean="0">
                <a:solidFill>
                  <a:srgbClr val="C00000"/>
                </a:solidFill>
                <a:latin typeface="Calibri" pitchFamily="34" charset="0"/>
              </a:rPr>
              <a:t>.</a:t>
            </a:r>
            <a:endParaRPr lang="ar-EG" altLang="ar-SA" sz="4000" b="1" dirty="0" smtClean="0">
              <a:solidFill>
                <a:srgbClr val="C00000"/>
              </a:solidFill>
              <a:latin typeface="Calibri" pitchFamily="34" charset="0"/>
            </a:endParaRPr>
          </a:p>
          <a:p>
            <a:pPr algn="just" rtl="1" eaLnBrk="1" hangingPunct="1"/>
            <a:r>
              <a:rPr lang="ar-SA" altLang="ar-SA" sz="4000" b="1" dirty="0" smtClean="0">
                <a:solidFill>
                  <a:srgbClr val="C00000"/>
                </a:solidFill>
                <a:latin typeface="Calibri" pitchFamily="34" charset="0"/>
              </a:rPr>
              <a:t>فِي مَكَـّة </a:t>
            </a:r>
            <a:r>
              <a:rPr lang="ar-SA" altLang="ar-SA" sz="4000" b="1" dirty="0">
                <a:solidFill>
                  <a:srgbClr val="C00000"/>
                </a:solidFill>
                <a:latin typeface="Calibri" pitchFamily="34" charset="0"/>
              </a:rPr>
              <a:t>الْمَسْجـِدُ الْحَرَامُ وَالْكَعْـبَةُ الْمُشَرَّفَةُ قِبْلَةُ </a:t>
            </a:r>
          </a:p>
          <a:p>
            <a:pPr algn="just" rtl="1" eaLnBrk="1" hangingPunct="1"/>
            <a:r>
              <a:rPr lang="ar-SA" altLang="ar-SA" sz="4000" b="1" dirty="0">
                <a:solidFill>
                  <a:srgbClr val="C00000"/>
                </a:solidFill>
                <a:latin typeface="Calibri" pitchFamily="34" charset="0"/>
              </a:rPr>
              <a:t>الْمُسْلِمِيْنَ فِي صَلَاتِهِمْ</a:t>
            </a:r>
            <a:r>
              <a:rPr lang="en-US" altLang="ar-SA" sz="4000" b="1" dirty="0">
                <a:solidFill>
                  <a:srgbClr val="C00000"/>
                </a:solidFill>
                <a:latin typeface="Calibri" pitchFamily="34" charset="0"/>
              </a:rPr>
              <a:t>.</a:t>
            </a:r>
            <a:endParaRPr lang="en-US" altLang="ar-SA" sz="4000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blinds dir="vert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أما مكه فهي البلد الأمين ........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أما مكه فهي البلد الأمين ........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أما مكه فهي البلد الأمين ........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أما مكه فهي البلد الأمين ........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lum bright="-9000" contrast="35000"/>
          </a:blip>
          <a:srcRect/>
          <a:stretch>
            <a:fillRect/>
          </a:stretch>
        </p:blipFill>
        <p:spPr bwMode="auto">
          <a:xfrm>
            <a:off x="1285853" y="1214422"/>
            <a:ext cx="692948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randomBar dir="vert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357158" y="2714620"/>
            <a:ext cx="81470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rtl="1" eaLnBrk="1" hangingPunct="1"/>
            <a:r>
              <a:rPr lang="ar-SA" altLang="ar-SA" sz="4000" b="1" dirty="0">
                <a:solidFill>
                  <a:srgbClr val="C00000"/>
                </a:solidFill>
                <a:latin typeface="Calibri" pitchFamily="34" charset="0"/>
              </a:rPr>
              <a:t>وَفِيْهَا الْمَشَاعِرُ الْمُقَدَّسَةُ:</a:t>
            </a:r>
          </a:p>
          <a:p>
            <a:pPr algn="just" rtl="1" eaLnBrk="1" hangingPunct="1"/>
            <a:r>
              <a:rPr lang="ar-SA" altLang="ar-SA" sz="4000" b="1" dirty="0">
                <a:solidFill>
                  <a:srgbClr val="C00000"/>
                </a:solidFill>
                <a:latin typeface="Calibri" pitchFamily="34" charset="0"/>
              </a:rPr>
              <a:t> عَرَفَاتُ، وَمِنى، وَمُزْدَلِفَةُ، الَّتِي </a:t>
            </a:r>
            <a:r>
              <a:rPr lang="ar-SA" altLang="ar-SA" sz="4000" b="1" dirty="0" err="1">
                <a:solidFill>
                  <a:srgbClr val="C00000"/>
                </a:solidFill>
                <a:latin typeface="Calibri" pitchFamily="34" charset="0"/>
              </a:rPr>
              <a:t>ي</a:t>
            </a:r>
            <a:r>
              <a:rPr lang="ar-EG" altLang="ar-SA" sz="4000" b="1" dirty="0">
                <a:solidFill>
                  <a:srgbClr val="C00000"/>
                </a:solidFill>
                <a:latin typeface="Calibri" pitchFamily="34" charset="0"/>
              </a:rPr>
              <a:t>َ</a:t>
            </a:r>
            <a:r>
              <a:rPr lang="ar-SA" altLang="ar-SA" sz="4000" b="1" dirty="0">
                <a:solidFill>
                  <a:srgbClr val="C00000"/>
                </a:solidFill>
                <a:latin typeface="Calibri" pitchFamily="34" charset="0"/>
              </a:rPr>
              <a:t>فِدُ الْحُجَّاجُ إِلَيْهَا كُلَّ عَامٍ لِأَدَاءِ مَنَاسِكِ الْحَجِّ</a:t>
            </a:r>
            <a:r>
              <a:rPr lang="en-US" altLang="ar-SA" sz="4000" b="1" dirty="0">
                <a:solidFill>
                  <a:srgbClr val="C00000"/>
                </a:solidFill>
                <a:latin typeface="Calibri" pitchFamily="34" charset="0"/>
              </a:rPr>
              <a:t>. </a:t>
            </a:r>
            <a:endParaRPr lang="en-US" altLang="ar-SA" sz="40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lum bright="-14000" contrast="32000"/>
          </a:blip>
          <a:srcRect/>
          <a:stretch>
            <a:fillRect/>
          </a:stretch>
        </p:blipFill>
        <p:spPr bwMode="auto">
          <a:xfrm>
            <a:off x="0" y="0"/>
            <a:ext cx="4857752" cy="29790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Bar dir="vert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فيها المشاعر المقدسة ....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فيها المشاعر المقدسة ....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فيها المشاعر المقدسة ....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357188" y="2071688"/>
            <a:ext cx="81470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 rtl="1" eaLnBrk="1" hangingPunct="1"/>
            <a:r>
              <a:rPr lang="ar-SA" altLang="ar-SA" sz="4000" b="1" dirty="0">
                <a:solidFill>
                  <a:srgbClr val="C00000"/>
                </a:solidFill>
                <a:latin typeface="Calibri" pitchFamily="34" charset="0"/>
              </a:rPr>
              <a:t>وَأَمَّا الْمَدِيْنَةُ الْمُنَوَّرَةُ:</a:t>
            </a:r>
          </a:p>
          <a:p>
            <a:pPr algn="justLow" rtl="1" eaLnBrk="1" hangingPunct="1"/>
            <a:r>
              <a:rPr lang="ar-SA" altLang="ar-SA" sz="4000" b="1" dirty="0">
                <a:solidFill>
                  <a:srgbClr val="C00000"/>
                </a:solidFill>
                <a:latin typeface="Calibri" pitchFamily="34" charset="0"/>
              </a:rPr>
              <a:t> فَهِي طَيْبَةُ الْطَّيِّبَةُ، دَارُ الْإِسْلَامِ الْأُوْلَى. هَاجَرَ إِلَيْهَا الْرَّسُوْلُ </a:t>
            </a:r>
            <a:r>
              <a:rPr lang="ar-SA" altLang="ar-SA" sz="4000" b="1" dirty="0">
                <a:solidFill>
                  <a:srgbClr val="C00000"/>
                </a:solidFill>
                <a:latin typeface="Calibri" pitchFamily="34" charset="0"/>
                <a:cs typeface="Diwani Bent" pitchFamily="2" charset="-78"/>
              </a:rPr>
              <a:t>صَلَّى الْلَّه عَلَيْه وَسَلَّم</a:t>
            </a:r>
            <a:r>
              <a:rPr lang="ar-SA" altLang="ar-SA" sz="4000" b="1" dirty="0">
                <a:solidFill>
                  <a:srgbClr val="C00000"/>
                </a:solidFill>
                <a:latin typeface="Calibri" pitchFamily="34" charset="0"/>
              </a:rPr>
              <a:t>، </a:t>
            </a:r>
            <a:r>
              <a:rPr lang="ar-SA" altLang="ar-SA" sz="4000" b="1" dirty="0" err="1">
                <a:solidFill>
                  <a:srgbClr val="C00000"/>
                </a:solidFill>
                <a:latin typeface="Calibri" pitchFamily="34" charset="0"/>
              </a:rPr>
              <a:t>وَبَنـَى</a:t>
            </a:r>
            <a:r>
              <a:rPr lang="ar-SA" altLang="ar-SA" sz="4000" b="1" dirty="0">
                <a:solidFill>
                  <a:srgbClr val="C00000"/>
                </a:solidFill>
                <a:latin typeface="Calibri" pitchFamily="34" charset="0"/>
              </a:rPr>
              <a:t> مَسْجِد</a:t>
            </a:r>
            <a:r>
              <a:rPr lang="ar-EG" altLang="ar-SA" sz="4000" b="1" dirty="0">
                <a:solidFill>
                  <a:srgbClr val="C00000"/>
                </a:solidFill>
                <a:latin typeface="Calibri" pitchFamily="34" charset="0"/>
              </a:rPr>
              <a:t>َ</a:t>
            </a:r>
            <a:r>
              <a:rPr lang="ar-SA" altLang="ar-SA" sz="4000" b="1" dirty="0">
                <a:solidFill>
                  <a:srgbClr val="C00000"/>
                </a:solidFill>
                <a:latin typeface="Calibri" pitchFamily="34" charset="0"/>
              </a:rPr>
              <a:t>هُ الْشَّرِيفَ عَـلَى أَرْضِـهَا، وَفِيـْهَا تُوُفِّيَ وَدُفِنَ فِي حُجْرَتِهِ</a:t>
            </a:r>
            <a:r>
              <a:rPr lang="ar-EG" altLang="ar-SA" sz="4000" b="1" dirty="0">
                <a:solidFill>
                  <a:srgbClr val="C00000"/>
                </a:solidFill>
                <a:latin typeface="Calibri" pitchFamily="34" charset="0"/>
              </a:rPr>
              <a:t>.</a:t>
            </a:r>
            <a:r>
              <a:rPr lang="en-US" altLang="ar-SA" sz="4000" b="1" dirty="0">
                <a:solidFill>
                  <a:srgbClr val="C00000"/>
                </a:solidFill>
                <a:latin typeface="Calibri" pitchFamily="34" charset="0"/>
              </a:rPr>
              <a:t> </a:t>
            </a:r>
            <a:br>
              <a:rPr lang="en-US" altLang="ar-SA" sz="4000" b="1" dirty="0">
                <a:solidFill>
                  <a:srgbClr val="C00000"/>
                </a:solidFill>
                <a:latin typeface="Calibri" pitchFamily="34" charset="0"/>
              </a:rPr>
            </a:br>
            <a:endParaRPr lang="en-US" altLang="ar-SA" sz="40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lum bright="-14000" contrast="32000"/>
          </a:blip>
          <a:srcRect/>
          <a:stretch>
            <a:fillRect/>
          </a:stretch>
        </p:blipFill>
        <p:spPr bwMode="auto">
          <a:xfrm>
            <a:off x="71406" y="-71462"/>
            <a:ext cx="4429125" cy="2790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over dir="ru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َأَمَّا الْمَدِيْنَةُ الْمُنَوَّرَ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َهِي طَيْبَةُ الْطَّيِّبَةُ، دَارُ الْإِسْلَامِ الْأُوْلَ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1571604" y="1428736"/>
            <a:ext cx="664688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 eaLnBrk="1" hangingPunct="1"/>
            <a:r>
              <a:rPr lang="ar-SA" altLang="ar-SA" sz="4000" b="1" dirty="0">
                <a:solidFill>
                  <a:srgbClr val="C00000"/>
                </a:solidFill>
                <a:latin typeface="Calibri" pitchFamily="34" charset="0"/>
              </a:rPr>
              <a:t>انْتَشَر الْإِسْلَامُ من المدينة المنورة </a:t>
            </a:r>
            <a:r>
              <a:rPr lang="ar-SA" altLang="ar-SA" sz="4000" b="1" dirty="0" smtClean="0">
                <a:solidFill>
                  <a:srgbClr val="C00000"/>
                </a:solidFill>
                <a:latin typeface="Calibri" pitchFamily="34" charset="0"/>
              </a:rPr>
              <a:t>إلى</a:t>
            </a:r>
            <a:r>
              <a:rPr lang="ar-EG" altLang="ar-SA" sz="40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ar-SA" altLang="ar-SA" sz="4000" b="1" dirty="0" smtClean="0">
                <a:solidFill>
                  <a:srgbClr val="C00000"/>
                </a:solidFill>
                <a:latin typeface="Calibri" pitchFamily="34" charset="0"/>
              </a:rPr>
              <a:t>جَمِيْعِ </a:t>
            </a:r>
            <a:r>
              <a:rPr lang="ar-SA" altLang="ar-SA" sz="4000" b="1" dirty="0">
                <a:solidFill>
                  <a:srgbClr val="C00000"/>
                </a:solidFill>
                <a:latin typeface="Calibri" pitchFamily="34" charset="0"/>
              </a:rPr>
              <a:t>أَنْحَاءِ الْأَرْضِ بِالْخَيْرِ وَالْقُوَّةِ، وَالْعَدْلِ وَالْإِحْسَانِ</a:t>
            </a:r>
            <a:r>
              <a:rPr lang="en-US" altLang="ar-SA" sz="4000" b="1" dirty="0">
                <a:solidFill>
                  <a:srgbClr val="C00000"/>
                </a:solidFill>
                <a:latin typeface="Calibri" pitchFamily="34" charset="0"/>
              </a:rPr>
              <a:t>.</a:t>
            </a:r>
            <a:endParaRPr lang="en-US" altLang="ar-SA" sz="40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lum bright="14000" contrast="29000"/>
          </a:blip>
          <a:srcRect/>
          <a:stretch>
            <a:fillRect/>
          </a:stretch>
        </p:blipFill>
        <p:spPr bwMode="auto">
          <a:xfrm>
            <a:off x="1142976" y="3429000"/>
            <a:ext cx="685804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randomBar dir="vert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نْتَشَر الْإِسْلَامُ من المدينة المنورة إلى جَمِيْع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/>
          <p:cNvGrpSpPr/>
          <p:nvPr/>
        </p:nvGrpSpPr>
        <p:grpSpPr>
          <a:xfrm>
            <a:off x="2214546" y="428604"/>
            <a:ext cx="5214974" cy="1785950"/>
            <a:chOff x="1071538" y="1500174"/>
            <a:chExt cx="6072230" cy="178595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-9000" contrast="26000"/>
            </a:blip>
            <a:srcRect/>
            <a:stretch>
              <a:fillRect/>
            </a:stretch>
          </p:blipFill>
          <p:spPr bwMode="auto">
            <a:xfrm>
              <a:off x="1071538" y="1500174"/>
              <a:ext cx="6072230" cy="17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مستطيل مستدير الزوايا 5"/>
            <p:cNvSpPr/>
            <p:nvPr/>
          </p:nvSpPr>
          <p:spPr>
            <a:xfrm>
              <a:off x="2071670" y="1928802"/>
              <a:ext cx="4143404" cy="928694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C00000"/>
                </a:solidFill>
              </a:endParaRPr>
            </a:p>
          </p:txBody>
        </p:sp>
      </p:grp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2500298" y="500042"/>
            <a:ext cx="4686318" cy="1307281"/>
            <a:chOff x="3500412" y="581006"/>
            <a:chExt cx="4686351" cy="2519253"/>
          </a:xfrm>
        </p:grpSpPr>
        <p:sp>
          <p:nvSpPr>
            <p:cNvPr id="8" name="Freeform 6"/>
            <p:cNvSpPr/>
            <p:nvPr/>
          </p:nvSpPr>
          <p:spPr bwMode="auto">
            <a:xfrm>
              <a:off x="3584568" y="581006"/>
              <a:ext cx="4602195" cy="1762137"/>
            </a:xfrm>
            <a:custGeom>
              <a:avLst/>
              <a:gdLst>
                <a:gd name="connsiteX0" fmla="*/ 4286250 w 4339349"/>
                <a:gd name="connsiteY0" fmla="*/ 611147 h 1648487"/>
                <a:gd name="connsiteX1" fmla="*/ 4286250 w 4339349"/>
                <a:gd name="connsiteY1" fmla="*/ 353972 h 1648487"/>
                <a:gd name="connsiteX2" fmla="*/ 4271962 w 4339349"/>
                <a:gd name="connsiteY2" fmla="*/ 311110 h 1648487"/>
                <a:gd name="connsiteX3" fmla="*/ 4229100 w 4339349"/>
                <a:gd name="connsiteY3" fmla="*/ 282535 h 1648487"/>
                <a:gd name="connsiteX4" fmla="*/ 4200525 w 4339349"/>
                <a:gd name="connsiteY4" fmla="*/ 239672 h 1648487"/>
                <a:gd name="connsiteX5" fmla="*/ 4157662 w 4339349"/>
                <a:gd name="connsiteY5" fmla="*/ 225385 h 1648487"/>
                <a:gd name="connsiteX6" fmla="*/ 4114800 w 4339349"/>
                <a:gd name="connsiteY6" fmla="*/ 196810 h 1648487"/>
                <a:gd name="connsiteX7" fmla="*/ 4029075 w 4339349"/>
                <a:gd name="connsiteY7" fmla="*/ 153947 h 1648487"/>
                <a:gd name="connsiteX8" fmla="*/ 4000500 w 4339349"/>
                <a:gd name="connsiteY8" fmla="*/ 111085 h 1648487"/>
                <a:gd name="connsiteX9" fmla="*/ 3914775 w 4339349"/>
                <a:gd name="connsiteY9" fmla="*/ 53935 h 1648487"/>
                <a:gd name="connsiteX10" fmla="*/ 3800475 w 4339349"/>
                <a:gd name="connsiteY10" fmla="*/ 68222 h 1648487"/>
                <a:gd name="connsiteX11" fmla="*/ 3714750 w 4339349"/>
                <a:gd name="connsiteY11" fmla="*/ 125372 h 1648487"/>
                <a:gd name="connsiteX12" fmla="*/ 3586162 w 4339349"/>
                <a:gd name="connsiteY12" fmla="*/ 139660 h 1648487"/>
                <a:gd name="connsiteX13" fmla="*/ 3543300 w 4339349"/>
                <a:gd name="connsiteY13" fmla="*/ 168235 h 1648487"/>
                <a:gd name="connsiteX14" fmla="*/ 3586162 w 4339349"/>
                <a:gd name="connsiteY14" fmla="*/ 339685 h 1648487"/>
                <a:gd name="connsiteX15" fmla="*/ 3643312 w 4339349"/>
                <a:gd name="connsiteY15" fmla="*/ 353972 h 1648487"/>
                <a:gd name="connsiteX16" fmla="*/ 3771900 w 4339349"/>
                <a:gd name="connsiteY16" fmla="*/ 382547 h 1648487"/>
                <a:gd name="connsiteX17" fmla="*/ 3786187 w 4339349"/>
                <a:gd name="connsiteY17" fmla="*/ 425410 h 1648487"/>
                <a:gd name="connsiteX18" fmla="*/ 3700462 w 4339349"/>
                <a:gd name="connsiteY18" fmla="*/ 468272 h 1648487"/>
                <a:gd name="connsiteX19" fmla="*/ 3529012 w 4339349"/>
                <a:gd name="connsiteY19" fmla="*/ 439697 h 1648487"/>
                <a:gd name="connsiteX20" fmla="*/ 3429000 w 4339349"/>
                <a:gd name="connsiteY20" fmla="*/ 396835 h 1648487"/>
                <a:gd name="connsiteX21" fmla="*/ 3386137 w 4339349"/>
                <a:gd name="connsiteY21" fmla="*/ 368260 h 1648487"/>
                <a:gd name="connsiteX22" fmla="*/ 3343275 w 4339349"/>
                <a:gd name="connsiteY22" fmla="*/ 353972 h 1648487"/>
                <a:gd name="connsiteX23" fmla="*/ 3286125 w 4339349"/>
                <a:gd name="connsiteY23" fmla="*/ 325397 h 1648487"/>
                <a:gd name="connsiteX24" fmla="*/ 3257550 w 4339349"/>
                <a:gd name="connsiteY24" fmla="*/ 282535 h 1648487"/>
                <a:gd name="connsiteX25" fmla="*/ 3171825 w 4339349"/>
                <a:gd name="connsiteY25" fmla="*/ 253960 h 1648487"/>
                <a:gd name="connsiteX26" fmla="*/ 3128962 w 4339349"/>
                <a:gd name="connsiteY26" fmla="*/ 225385 h 1648487"/>
                <a:gd name="connsiteX27" fmla="*/ 3028950 w 4339349"/>
                <a:gd name="connsiteY27" fmla="*/ 196810 h 1648487"/>
                <a:gd name="connsiteX28" fmla="*/ 2986087 w 4339349"/>
                <a:gd name="connsiteY28" fmla="*/ 168235 h 1648487"/>
                <a:gd name="connsiteX29" fmla="*/ 2857500 w 4339349"/>
                <a:gd name="connsiteY29" fmla="*/ 182522 h 1648487"/>
                <a:gd name="connsiteX30" fmla="*/ 2843212 w 4339349"/>
                <a:gd name="connsiteY30" fmla="*/ 225385 h 1648487"/>
                <a:gd name="connsiteX31" fmla="*/ 2828925 w 4339349"/>
                <a:gd name="connsiteY31" fmla="*/ 296822 h 1648487"/>
                <a:gd name="connsiteX32" fmla="*/ 2786062 w 4339349"/>
                <a:gd name="connsiteY32" fmla="*/ 325397 h 1648487"/>
                <a:gd name="connsiteX33" fmla="*/ 2586037 w 4339349"/>
                <a:gd name="connsiteY33" fmla="*/ 311110 h 1648487"/>
                <a:gd name="connsiteX34" fmla="*/ 2500312 w 4339349"/>
                <a:gd name="connsiteY34" fmla="*/ 282535 h 1648487"/>
                <a:gd name="connsiteX35" fmla="*/ 2443162 w 4339349"/>
                <a:gd name="connsiteY35" fmla="*/ 239672 h 1648487"/>
                <a:gd name="connsiteX36" fmla="*/ 2386012 w 4339349"/>
                <a:gd name="connsiteY36" fmla="*/ 211097 h 1648487"/>
                <a:gd name="connsiteX37" fmla="*/ 2314575 w 4339349"/>
                <a:gd name="connsiteY37" fmla="*/ 125372 h 1648487"/>
                <a:gd name="connsiteX38" fmla="*/ 2257425 w 4339349"/>
                <a:gd name="connsiteY38" fmla="*/ 82510 h 1648487"/>
                <a:gd name="connsiteX39" fmla="*/ 2171700 w 4339349"/>
                <a:gd name="connsiteY39" fmla="*/ 11072 h 1648487"/>
                <a:gd name="connsiteX40" fmla="*/ 1943100 w 4339349"/>
                <a:gd name="connsiteY40" fmla="*/ 25360 h 1648487"/>
                <a:gd name="connsiteX41" fmla="*/ 1900237 w 4339349"/>
                <a:gd name="connsiteY41" fmla="*/ 39647 h 1648487"/>
                <a:gd name="connsiteX42" fmla="*/ 1871662 w 4339349"/>
                <a:gd name="connsiteY42" fmla="*/ 82510 h 1648487"/>
                <a:gd name="connsiteX43" fmla="*/ 1957387 w 4339349"/>
                <a:gd name="connsiteY43" fmla="*/ 253960 h 1648487"/>
                <a:gd name="connsiteX44" fmla="*/ 1985962 w 4339349"/>
                <a:gd name="connsiteY44" fmla="*/ 296822 h 1648487"/>
                <a:gd name="connsiteX45" fmla="*/ 2071687 w 4339349"/>
                <a:gd name="connsiteY45" fmla="*/ 353972 h 1648487"/>
                <a:gd name="connsiteX46" fmla="*/ 2014537 w 4339349"/>
                <a:gd name="connsiteY46" fmla="*/ 439697 h 1648487"/>
                <a:gd name="connsiteX47" fmla="*/ 1957387 w 4339349"/>
                <a:gd name="connsiteY47" fmla="*/ 453985 h 1648487"/>
                <a:gd name="connsiteX48" fmla="*/ 1771650 w 4339349"/>
                <a:gd name="connsiteY48" fmla="*/ 439697 h 1648487"/>
                <a:gd name="connsiteX49" fmla="*/ 1714500 w 4339349"/>
                <a:gd name="connsiteY49" fmla="*/ 396835 h 1648487"/>
                <a:gd name="connsiteX50" fmla="*/ 1571625 w 4339349"/>
                <a:gd name="connsiteY50" fmla="*/ 353972 h 1648487"/>
                <a:gd name="connsiteX51" fmla="*/ 1485900 w 4339349"/>
                <a:gd name="connsiteY51" fmla="*/ 311110 h 1648487"/>
                <a:gd name="connsiteX52" fmla="*/ 1400175 w 4339349"/>
                <a:gd name="connsiteY52" fmla="*/ 268247 h 1648487"/>
                <a:gd name="connsiteX53" fmla="*/ 1171575 w 4339349"/>
                <a:gd name="connsiteY53" fmla="*/ 325397 h 1648487"/>
                <a:gd name="connsiteX54" fmla="*/ 1157287 w 4339349"/>
                <a:gd name="connsiteY54" fmla="*/ 368260 h 1648487"/>
                <a:gd name="connsiteX55" fmla="*/ 1171575 w 4339349"/>
                <a:gd name="connsiteY55" fmla="*/ 411122 h 1648487"/>
                <a:gd name="connsiteX56" fmla="*/ 1128712 w 4339349"/>
                <a:gd name="connsiteY56" fmla="*/ 439697 h 1648487"/>
                <a:gd name="connsiteX57" fmla="*/ 1014412 w 4339349"/>
                <a:gd name="connsiteY57" fmla="*/ 482560 h 1648487"/>
                <a:gd name="connsiteX58" fmla="*/ 971550 w 4339349"/>
                <a:gd name="connsiteY58" fmla="*/ 468272 h 1648487"/>
                <a:gd name="connsiteX59" fmla="*/ 814387 w 4339349"/>
                <a:gd name="connsiteY59" fmla="*/ 439697 h 1648487"/>
                <a:gd name="connsiteX60" fmla="*/ 700087 w 4339349"/>
                <a:gd name="connsiteY60" fmla="*/ 411122 h 1648487"/>
                <a:gd name="connsiteX61" fmla="*/ 628650 w 4339349"/>
                <a:gd name="connsiteY61" fmla="*/ 396835 h 1648487"/>
                <a:gd name="connsiteX62" fmla="*/ 400050 w 4339349"/>
                <a:gd name="connsiteY62" fmla="*/ 439697 h 1648487"/>
                <a:gd name="connsiteX63" fmla="*/ 385762 w 4339349"/>
                <a:gd name="connsiteY63" fmla="*/ 482560 h 1648487"/>
                <a:gd name="connsiteX64" fmla="*/ 400050 w 4339349"/>
                <a:gd name="connsiteY64" fmla="*/ 553997 h 1648487"/>
                <a:gd name="connsiteX65" fmla="*/ 485775 w 4339349"/>
                <a:gd name="connsiteY65" fmla="*/ 582572 h 1648487"/>
                <a:gd name="connsiteX66" fmla="*/ 557212 w 4339349"/>
                <a:gd name="connsiteY66" fmla="*/ 611147 h 1648487"/>
                <a:gd name="connsiteX67" fmla="*/ 300037 w 4339349"/>
                <a:gd name="connsiteY67" fmla="*/ 639722 h 1648487"/>
                <a:gd name="connsiteX68" fmla="*/ 257175 w 4339349"/>
                <a:gd name="connsiteY68" fmla="*/ 654010 h 1648487"/>
                <a:gd name="connsiteX69" fmla="*/ 200025 w 4339349"/>
                <a:gd name="connsiteY69" fmla="*/ 668297 h 1648487"/>
                <a:gd name="connsiteX70" fmla="*/ 71437 w 4339349"/>
                <a:gd name="connsiteY70" fmla="*/ 711160 h 1648487"/>
                <a:gd name="connsiteX71" fmla="*/ 28575 w 4339349"/>
                <a:gd name="connsiteY71" fmla="*/ 725447 h 1648487"/>
                <a:gd name="connsiteX72" fmla="*/ 57150 w 4339349"/>
                <a:gd name="connsiteY72" fmla="*/ 882610 h 1648487"/>
                <a:gd name="connsiteX73" fmla="*/ 71437 w 4339349"/>
                <a:gd name="connsiteY73" fmla="*/ 925472 h 1648487"/>
                <a:gd name="connsiteX74" fmla="*/ 114300 w 4339349"/>
                <a:gd name="connsiteY74" fmla="*/ 954047 h 1648487"/>
                <a:gd name="connsiteX75" fmla="*/ 200025 w 4339349"/>
                <a:gd name="connsiteY75" fmla="*/ 1039772 h 1648487"/>
                <a:gd name="connsiteX76" fmla="*/ 185737 w 4339349"/>
                <a:gd name="connsiteY76" fmla="*/ 1196935 h 1648487"/>
                <a:gd name="connsiteX77" fmla="*/ 171450 w 4339349"/>
                <a:gd name="connsiteY77" fmla="*/ 1239797 h 1648487"/>
                <a:gd name="connsiteX78" fmla="*/ 128587 w 4339349"/>
                <a:gd name="connsiteY78" fmla="*/ 1254085 h 1648487"/>
                <a:gd name="connsiteX79" fmla="*/ 0 w 4339349"/>
                <a:gd name="connsiteY79" fmla="*/ 1154072 h 1648487"/>
                <a:gd name="connsiteX80" fmla="*/ 57150 w 4339349"/>
                <a:gd name="connsiteY80" fmla="*/ 1154072 h 1648487"/>
                <a:gd name="connsiteX81" fmla="*/ 100012 w 4339349"/>
                <a:gd name="connsiteY81" fmla="*/ 1182647 h 1648487"/>
                <a:gd name="connsiteX82" fmla="*/ 114300 w 4339349"/>
                <a:gd name="connsiteY82" fmla="*/ 1225510 h 1648487"/>
                <a:gd name="connsiteX83" fmla="*/ 142875 w 4339349"/>
                <a:gd name="connsiteY83" fmla="*/ 1268372 h 1648487"/>
                <a:gd name="connsiteX84" fmla="*/ 157162 w 4339349"/>
                <a:gd name="connsiteY84" fmla="*/ 1368385 h 1648487"/>
                <a:gd name="connsiteX85" fmla="*/ 214312 w 4339349"/>
                <a:gd name="connsiteY85" fmla="*/ 1411247 h 1648487"/>
                <a:gd name="connsiteX86" fmla="*/ 300037 w 4339349"/>
                <a:gd name="connsiteY86" fmla="*/ 1439822 h 1648487"/>
                <a:gd name="connsiteX87" fmla="*/ 385762 w 4339349"/>
                <a:gd name="connsiteY87" fmla="*/ 1496972 h 1648487"/>
                <a:gd name="connsiteX88" fmla="*/ 428625 w 4339349"/>
                <a:gd name="connsiteY88" fmla="*/ 1525547 h 1648487"/>
                <a:gd name="connsiteX89" fmla="*/ 828675 w 4339349"/>
                <a:gd name="connsiteY89" fmla="*/ 1511260 h 1648487"/>
                <a:gd name="connsiteX90" fmla="*/ 814387 w 4339349"/>
                <a:gd name="connsiteY90" fmla="*/ 1468397 h 1648487"/>
                <a:gd name="connsiteX91" fmla="*/ 728662 w 4339349"/>
                <a:gd name="connsiteY91" fmla="*/ 1411247 h 1648487"/>
                <a:gd name="connsiteX92" fmla="*/ 728662 w 4339349"/>
                <a:gd name="connsiteY92" fmla="*/ 1568410 h 1648487"/>
                <a:gd name="connsiteX93" fmla="*/ 771525 w 4339349"/>
                <a:gd name="connsiteY93" fmla="*/ 1596985 h 1648487"/>
                <a:gd name="connsiteX94" fmla="*/ 1028700 w 4339349"/>
                <a:gd name="connsiteY94" fmla="*/ 1582697 h 1648487"/>
                <a:gd name="connsiteX95" fmla="*/ 1071562 w 4339349"/>
                <a:gd name="connsiteY95" fmla="*/ 1568410 h 1648487"/>
                <a:gd name="connsiteX96" fmla="*/ 1171575 w 4339349"/>
                <a:gd name="connsiteY96" fmla="*/ 1539835 h 1648487"/>
                <a:gd name="connsiteX97" fmla="*/ 1157287 w 4339349"/>
                <a:gd name="connsiteY97" fmla="*/ 1482685 h 1648487"/>
                <a:gd name="connsiteX98" fmla="*/ 1128712 w 4339349"/>
                <a:gd name="connsiteY98" fmla="*/ 1439822 h 1648487"/>
                <a:gd name="connsiteX99" fmla="*/ 1514475 w 4339349"/>
                <a:gd name="connsiteY99" fmla="*/ 1454110 h 1648487"/>
                <a:gd name="connsiteX100" fmla="*/ 1528762 w 4339349"/>
                <a:gd name="connsiteY100" fmla="*/ 1539835 h 1648487"/>
                <a:gd name="connsiteX101" fmla="*/ 1485900 w 4339349"/>
                <a:gd name="connsiteY101" fmla="*/ 1525547 h 1648487"/>
                <a:gd name="connsiteX102" fmla="*/ 1457325 w 4339349"/>
                <a:gd name="connsiteY102" fmla="*/ 1482685 h 1648487"/>
                <a:gd name="connsiteX103" fmla="*/ 1500187 w 4339349"/>
                <a:gd name="connsiteY103" fmla="*/ 1454110 h 1648487"/>
                <a:gd name="connsiteX104" fmla="*/ 1657350 w 4339349"/>
                <a:gd name="connsiteY104" fmla="*/ 1468397 h 1648487"/>
                <a:gd name="connsiteX105" fmla="*/ 1785937 w 4339349"/>
                <a:gd name="connsiteY105" fmla="*/ 1525547 h 1648487"/>
                <a:gd name="connsiteX106" fmla="*/ 1828800 w 4339349"/>
                <a:gd name="connsiteY106" fmla="*/ 1539835 h 1648487"/>
                <a:gd name="connsiteX107" fmla="*/ 1871662 w 4339349"/>
                <a:gd name="connsiteY107" fmla="*/ 1525547 h 1648487"/>
                <a:gd name="connsiteX108" fmla="*/ 1943100 w 4339349"/>
                <a:gd name="connsiteY108" fmla="*/ 1511260 h 1648487"/>
                <a:gd name="connsiteX109" fmla="*/ 1985962 w 4339349"/>
                <a:gd name="connsiteY109" fmla="*/ 1468397 h 1648487"/>
                <a:gd name="connsiteX110" fmla="*/ 2028825 w 4339349"/>
                <a:gd name="connsiteY110" fmla="*/ 1454110 h 1648487"/>
                <a:gd name="connsiteX111" fmla="*/ 2057400 w 4339349"/>
                <a:gd name="connsiteY111" fmla="*/ 1411247 h 1648487"/>
                <a:gd name="connsiteX112" fmla="*/ 1985962 w 4339349"/>
                <a:gd name="connsiteY112" fmla="*/ 1425535 h 1648487"/>
                <a:gd name="connsiteX113" fmla="*/ 2000250 w 4339349"/>
                <a:gd name="connsiteY113" fmla="*/ 1468397 h 1648487"/>
                <a:gd name="connsiteX114" fmla="*/ 2185987 w 4339349"/>
                <a:gd name="connsiteY114" fmla="*/ 1482685 h 1648487"/>
                <a:gd name="connsiteX115" fmla="*/ 2300287 w 4339349"/>
                <a:gd name="connsiteY115" fmla="*/ 1511260 h 1648487"/>
                <a:gd name="connsiteX116" fmla="*/ 2414587 w 4339349"/>
                <a:gd name="connsiteY116" fmla="*/ 1554122 h 1648487"/>
                <a:gd name="connsiteX117" fmla="*/ 2443162 w 4339349"/>
                <a:gd name="connsiteY117" fmla="*/ 1596985 h 1648487"/>
                <a:gd name="connsiteX118" fmla="*/ 2400300 w 4339349"/>
                <a:gd name="connsiteY118" fmla="*/ 1611272 h 1648487"/>
                <a:gd name="connsiteX119" fmla="*/ 2314575 w 4339349"/>
                <a:gd name="connsiteY119" fmla="*/ 1596985 h 1648487"/>
                <a:gd name="connsiteX120" fmla="*/ 2257425 w 4339349"/>
                <a:gd name="connsiteY120" fmla="*/ 1525547 h 1648487"/>
                <a:gd name="connsiteX121" fmla="*/ 2286000 w 4339349"/>
                <a:gd name="connsiteY121" fmla="*/ 1482685 h 1648487"/>
                <a:gd name="connsiteX122" fmla="*/ 2657475 w 4339349"/>
                <a:gd name="connsiteY122" fmla="*/ 1496972 h 1648487"/>
                <a:gd name="connsiteX123" fmla="*/ 2700337 w 4339349"/>
                <a:gd name="connsiteY123" fmla="*/ 1511260 h 1648487"/>
                <a:gd name="connsiteX124" fmla="*/ 2757487 w 4339349"/>
                <a:gd name="connsiteY124" fmla="*/ 1525547 h 1648487"/>
                <a:gd name="connsiteX125" fmla="*/ 2871787 w 4339349"/>
                <a:gd name="connsiteY125" fmla="*/ 1539835 h 1648487"/>
                <a:gd name="connsiteX126" fmla="*/ 2957512 w 4339349"/>
                <a:gd name="connsiteY126" fmla="*/ 1554122 h 1648487"/>
                <a:gd name="connsiteX127" fmla="*/ 3143250 w 4339349"/>
                <a:gd name="connsiteY127" fmla="*/ 1554122 h 1648487"/>
                <a:gd name="connsiteX128" fmla="*/ 3100387 w 4339349"/>
                <a:gd name="connsiteY128" fmla="*/ 1525547 h 1648487"/>
                <a:gd name="connsiteX129" fmla="*/ 2971800 w 4339349"/>
                <a:gd name="connsiteY129" fmla="*/ 1596985 h 1648487"/>
                <a:gd name="connsiteX130" fmla="*/ 3400425 w 4339349"/>
                <a:gd name="connsiteY130" fmla="*/ 1596985 h 1648487"/>
                <a:gd name="connsiteX131" fmla="*/ 3414712 w 4339349"/>
                <a:gd name="connsiteY131" fmla="*/ 1554122 h 1648487"/>
                <a:gd name="connsiteX132" fmla="*/ 3400425 w 4339349"/>
                <a:gd name="connsiteY132" fmla="*/ 1511260 h 1648487"/>
                <a:gd name="connsiteX133" fmla="*/ 3657600 w 4339349"/>
                <a:gd name="connsiteY133" fmla="*/ 1554122 h 1648487"/>
                <a:gd name="connsiteX134" fmla="*/ 3829050 w 4339349"/>
                <a:gd name="connsiteY134" fmla="*/ 1539835 h 1648487"/>
                <a:gd name="connsiteX135" fmla="*/ 3843337 w 4339349"/>
                <a:gd name="connsiteY135" fmla="*/ 1454110 h 1648487"/>
                <a:gd name="connsiteX136" fmla="*/ 3757612 w 4339349"/>
                <a:gd name="connsiteY136" fmla="*/ 1439822 h 1648487"/>
                <a:gd name="connsiteX137" fmla="*/ 3786187 w 4339349"/>
                <a:gd name="connsiteY137" fmla="*/ 1396960 h 1648487"/>
                <a:gd name="connsiteX138" fmla="*/ 4143375 w 4339349"/>
                <a:gd name="connsiteY138" fmla="*/ 1354097 h 1648487"/>
                <a:gd name="connsiteX139" fmla="*/ 4186237 w 4339349"/>
                <a:gd name="connsiteY139" fmla="*/ 1311235 h 1648487"/>
                <a:gd name="connsiteX140" fmla="*/ 4186237 w 4339349"/>
                <a:gd name="connsiteY140" fmla="*/ 1225510 h 1648487"/>
                <a:gd name="connsiteX141" fmla="*/ 4143375 w 4339349"/>
                <a:gd name="connsiteY141" fmla="*/ 1196935 h 1648487"/>
                <a:gd name="connsiteX142" fmla="*/ 4029075 w 4339349"/>
                <a:gd name="connsiteY142" fmla="*/ 1182647 h 1648487"/>
                <a:gd name="connsiteX143" fmla="*/ 4043362 w 4339349"/>
                <a:gd name="connsiteY143" fmla="*/ 1111210 h 1648487"/>
                <a:gd name="connsiteX144" fmla="*/ 4086225 w 4339349"/>
                <a:gd name="connsiteY144" fmla="*/ 1068347 h 1648487"/>
                <a:gd name="connsiteX145" fmla="*/ 4243387 w 4339349"/>
                <a:gd name="connsiteY145" fmla="*/ 1011197 h 1648487"/>
                <a:gd name="connsiteX146" fmla="*/ 4286250 w 4339349"/>
                <a:gd name="connsiteY146" fmla="*/ 996910 h 1648487"/>
                <a:gd name="connsiteX147" fmla="*/ 4300537 w 4339349"/>
                <a:gd name="connsiteY147" fmla="*/ 811172 h 1648487"/>
                <a:gd name="connsiteX148" fmla="*/ 4286250 w 4339349"/>
                <a:gd name="connsiteY148" fmla="*/ 754022 h 1648487"/>
                <a:gd name="connsiteX149" fmla="*/ 4157662 w 4339349"/>
                <a:gd name="connsiteY149" fmla="*/ 711160 h 1648487"/>
                <a:gd name="connsiteX150" fmla="*/ 4114800 w 4339349"/>
                <a:gd name="connsiteY150" fmla="*/ 696872 h 1648487"/>
                <a:gd name="connsiteX151" fmla="*/ 4086225 w 4339349"/>
                <a:gd name="connsiteY151" fmla="*/ 654010 h 1648487"/>
                <a:gd name="connsiteX152" fmla="*/ 4129087 w 4339349"/>
                <a:gd name="connsiteY152" fmla="*/ 625435 h 1648487"/>
                <a:gd name="connsiteX153" fmla="*/ 4286250 w 4339349"/>
                <a:gd name="connsiteY153" fmla="*/ 611147 h 1648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4339349" h="1648487">
                  <a:moveTo>
                    <a:pt x="4286250" y="611147"/>
                  </a:moveTo>
                  <a:cubicBezTo>
                    <a:pt x="4312444" y="565903"/>
                    <a:pt x="4309184" y="560376"/>
                    <a:pt x="4286250" y="353972"/>
                  </a:cubicBezTo>
                  <a:cubicBezTo>
                    <a:pt x="4284587" y="339004"/>
                    <a:pt x="4281370" y="322870"/>
                    <a:pt x="4271962" y="311110"/>
                  </a:cubicBezTo>
                  <a:cubicBezTo>
                    <a:pt x="4261235" y="297702"/>
                    <a:pt x="4243387" y="292060"/>
                    <a:pt x="4229100" y="282535"/>
                  </a:cubicBezTo>
                  <a:cubicBezTo>
                    <a:pt x="4219575" y="268247"/>
                    <a:pt x="4213934" y="250399"/>
                    <a:pt x="4200525" y="239672"/>
                  </a:cubicBezTo>
                  <a:cubicBezTo>
                    <a:pt x="4188765" y="230264"/>
                    <a:pt x="4171133" y="232120"/>
                    <a:pt x="4157662" y="225385"/>
                  </a:cubicBezTo>
                  <a:cubicBezTo>
                    <a:pt x="4142303" y="217706"/>
                    <a:pt x="4130158" y="204489"/>
                    <a:pt x="4114800" y="196810"/>
                  </a:cubicBezTo>
                  <a:cubicBezTo>
                    <a:pt x="3996495" y="137657"/>
                    <a:pt x="4151910" y="235838"/>
                    <a:pt x="4029075" y="153947"/>
                  </a:cubicBezTo>
                  <a:cubicBezTo>
                    <a:pt x="4019550" y="139660"/>
                    <a:pt x="4013423" y="122392"/>
                    <a:pt x="4000500" y="111085"/>
                  </a:cubicBezTo>
                  <a:cubicBezTo>
                    <a:pt x="3974654" y="88470"/>
                    <a:pt x="3914775" y="53935"/>
                    <a:pt x="3914775" y="53935"/>
                  </a:cubicBezTo>
                  <a:cubicBezTo>
                    <a:pt x="3876675" y="58697"/>
                    <a:pt x="3836635" y="55308"/>
                    <a:pt x="3800475" y="68222"/>
                  </a:cubicBezTo>
                  <a:cubicBezTo>
                    <a:pt x="3768133" y="79773"/>
                    <a:pt x="3748883" y="121579"/>
                    <a:pt x="3714750" y="125372"/>
                  </a:cubicBezTo>
                  <a:lnTo>
                    <a:pt x="3586162" y="139660"/>
                  </a:lnTo>
                  <a:cubicBezTo>
                    <a:pt x="3571875" y="149185"/>
                    <a:pt x="3546372" y="151341"/>
                    <a:pt x="3543300" y="168235"/>
                  </a:cubicBezTo>
                  <a:cubicBezTo>
                    <a:pt x="3539247" y="190525"/>
                    <a:pt x="3541723" y="310059"/>
                    <a:pt x="3586162" y="339685"/>
                  </a:cubicBezTo>
                  <a:cubicBezTo>
                    <a:pt x="3602500" y="350577"/>
                    <a:pt x="3624431" y="348578"/>
                    <a:pt x="3643312" y="353972"/>
                  </a:cubicBezTo>
                  <a:cubicBezTo>
                    <a:pt x="3741800" y="382111"/>
                    <a:pt x="3617187" y="356762"/>
                    <a:pt x="3771900" y="382547"/>
                  </a:cubicBezTo>
                  <a:cubicBezTo>
                    <a:pt x="3776662" y="396835"/>
                    <a:pt x="3791780" y="411427"/>
                    <a:pt x="3786187" y="425410"/>
                  </a:cubicBezTo>
                  <a:cubicBezTo>
                    <a:pt x="3777665" y="446716"/>
                    <a:pt x="3718506" y="462257"/>
                    <a:pt x="3700462" y="468272"/>
                  </a:cubicBezTo>
                  <a:cubicBezTo>
                    <a:pt x="3643312" y="458747"/>
                    <a:pt x="3585825" y="451060"/>
                    <a:pt x="3529012" y="439697"/>
                  </a:cubicBezTo>
                  <a:cubicBezTo>
                    <a:pt x="3498186" y="433532"/>
                    <a:pt x="3454023" y="411134"/>
                    <a:pt x="3429000" y="396835"/>
                  </a:cubicBezTo>
                  <a:cubicBezTo>
                    <a:pt x="3414091" y="388316"/>
                    <a:pt x="3401496" y="375939"/>
                    <a:pt x="3386137" y="368260"/>
                  </a:cubicBezTo>
                  <a:cubicBezTo>
                    <a:pt x="3372667" y="361525"/>
                    <a:pt x="3357118" y="359905"/>
                    <a:pt x="3343275" y="353972"/>
                  </a:cubicBezTo>
                  <a:cubicBezTo>
                    <a:pt x="3323699" y="345582"/>
                    <a:pt x="3305175" y="334922"/>
                    <a:pt x="3286125" y="325397"/>
                  </a:cubicBezTo>
                  <a:cubicBezTo>
                    <a:pt x="3276600" y="311110"/>
                    <a:pt x="3272111" y="291636"/>
                    <a:pt x="3257550" y="282535"/>
                  </a:cubicBezTo>
                  <a:cubicBezTo>
                    <a:pt x="3232008" y="266571"/>
                    <a:pt x="3171825" y="253960"/>
                    <a:pt x="3171825" y="253960"/>
                  </a:cubicBezTo>
                  <a:cubicBezTo>
                    <a:pt x="3157537" y="244435"/>
                    <a:pt x="3144321" y="233064"/>
                    <a:pt x="3128962" y="225385"/>
                  </a:cubicBezTo>
                  <a:cubicBezTo>
                    <a:pt x="3108460" y="215134"/>
                    <a:pt x="3047267" y="201389"/>
                    <a:pt x="3028950" y="196810"/>
                  </a:cubicBezTo>
                  <a:cubicBezTo>
                    <a:pt x="3014662" y="187285"/>
                    <a:pt x="3003199" y="169661"/>
                    <a:pt x="2986087" y="168235"/>
                  </a:cubicBezTo>
                  <a:cubicBezTo>
                    <a:pt x="2943110" y="164653"/>
                    <a:pt x="2897542" y="166505"/>
                    <a:pt x="2857500" y="182522"/>
                  </a:cubicBezTo>
                  <a:cubicBezTo>
                    <a:pt x="2843517" y="188115"/>
                    <a:pt x="2846865" y="210774"/>
                    <a:pt x="2843212" y="225385"/>
                  </a:cubicBezTo>
                  <a:cubicBezTo>
                    <a:pt x="2837322" y="248944"/>
                    <a:pt x="2840973" y="275738"/>
                    <a:pt x="2828925" y="296822"/>
                  </a:cubicBezTo>
                  <a:cubicBezTo>
                    <a:pt x="2820405" y="311731"/>
                    <a:pt x="2800350" y="315872"/>
                    <a:pt x="2786062" y="325397"/>
                  </a:cubicBezTo>
                  <a:cubicBezTo>
                    <a:pt x="2719387" y="320635"/>
                    <a:pt x="2652142" y="321026"/>
                    <a:pt x="2586037" y="311110"/>
                  </a:cubicBezTo>
                  <a:cubicBezTo>
                    <a:pt x="2556250" y="306642"/>
                    <a:pt x="2500312" y="282535"/>
                    <a:pt x="2500312" y="282535"/>
                  </a:cubicBezTo>
                  <a:cubicBezTo>
                    <a:pt x="2481262" y="268247"/>
                    <a:pt x="2463355" y="252293"/>
                    <a:pt x="2443162" y="239672"/>
                  </a:cubicBezTo>
                  <a:cubicBezTo>
                    <a:pt x="2425101" y="228384"/>
                    <a:pt x="2403343" y="223477"/>
                    <a:pt x="2386012" y="211097"/>
                  </a:cubicBezTo>
                  <a:cubicBezTo>
                    <a:pt x="2304090" y="152581"/>
                    <a:pt x="2377234" y="188031"/>
                    <a:pt x="2314575" y="125372"/>
                  </a:cubicBezTo>
                  <a:cubicBezTo>
                    <a:pt x="2297737" y="108534"/>
                    <a:pt x="2275505" y="98007"/>
                    <a:pt x="2257425" y="82510"/>
                  </a:cubicBezTo>
                  <a:cubicBezTo>
                    <a:pt x="2161163" y="0"/>
                    <a:pt x="2266436" y="74230"/>
                    <a:pt x="2171700" y="11072"/>
                  </a:cubicBezTo>
                  <a:cubicBezTo>
                    <a:pt x="2095500" y="15835"/>
                    <a:pt x="2019029" y="17367"/>
                    <a:pt x="1943100" y="25360"/>
                  </a:cubicBezTo>
                  <a:cubicBezTo>
                    <a:pt x="1928122" y="26937"/>
                    <a:pt x="1911997" y="30239"/>
                    <a:pt x="1900237" y="39647"/>
                  </a:cubicBezTo>
                  <a:cubicBezTo>
                    <a:pt x="1886828" y="50374"/>
                    <a:pt x="1881187" y="68222"/>
                    <a:pt x="1871662" y="82510"/>
                  </a:cubicBezTo>
                  <a:cubicBezTo>
                    <a:pt x="1893381" y="256257"/>
                    <a:pt x="1853070" y="149643"/>
                    <a:pt x="1957387" y="253960"/>
                  </a:cubicBezTo>
                  <a:cubicBezTo>
                    <a:pt x="1969529" y="266102"/>
                    <a:pt x="1973039" y="285515"/>
                    <a:pt x="1985962" y="296822"/>
                  </a:cubicBezTo>
                  <a:cubicBezTo>
                    <a:pt x="2011808" y="319437"/>
                    <a:pt x="2071687" y="353972"/>
                    <a:pt x="2071687" y="353972"/>
                  </a:cubicBezTo>
                  <a:cubicBezTo>
                    <a:pt x="2058049" y="394889"/>
                    <a:pt x="2058607" y="414514"/>
                    <a:pt x="2014537" y="439697"/>
                  </a:cubicBezTo>
                  <a:cubicBezTo>
                    <a:pt x="1997488" y="449439"/>
                    <a:pt x="1976437" y="449222"/>
                    <a:pt x="1957387" y="453985"/>
                  </a:cubicBezTo>
                  <a:cubicBezTo>
                    <a:pt x="1895475" y="449222"/>
                    <a:pt x="1832095" y="453919"/>
                    <a:pt x="1771650" y="439697"/>
                  </a:cubicBezTo>
                  <a:cubicBezTo>
                    <a:pt x="1748471" y="434243"/>
                    <a:pt x="1735798" y="407484"/>
                    <a:pt x="1714500" y="396835"/>
                  </a:cubicBezTo>
                  <a:cubicBezTo>
                    <a:pt x="1679717" y="379444"/>
                    <a:pt x="1612641" y="364226"/>
                    <a:pt x="1571625" y="353972"/>
                  </a:cubicBezTo>
                  <a:cubicBezTo>
                    <a:pt x="1448784" y="272079"/>
                    <a:pt x="1604206" y="370262"/>
                    <a:pt x="1485900" y="311110"/>
                  </a:cubicBezTo>
                  <a:cubicBezTo>
                    <a:pt x="1375106" y="255713"/>
                    <a:pt x="1507916" y="304162"/>
                    <a:pt x="1400175" y="268247"/>
                  </a:cubicBezTo>
                  <a:cubicBezTo>
                    <a:pt x="1249284" y="279025"/>
                    <a:pt x="1220208" y="228133"/>
                    <a:pt x="1171575" y="325397"/>
                  </a:cubicBezTo>
                  <a:cubicBezTo>
                    <a:pt x="1164840" y="338868"/>
                    <a:pt x="1162050" y="353972"/>
                    <a:pt x="1157287" y="368260"/>
                  </a:cubicBezTo>
                  <a:cubicBezTo>
                    <a:pt x="1162050" y="382547"/>
                    <a:pt x="1177168" y="397139"/>
                    <a:pt x="1171575" y="411122"/>
                  </a:cubicBezTo>
                  <a:cubicBezTo>
                    <a:pt x="1165198" y="427065"/>
                    <a:pt x="1143621" y="431178"/>
                    <a:pt x="1128712" y="439697"/>
                  </a:cubicBezTo>
                  <a:cubicBezTo>
                    <a:pt x="1070602" y="472903"/>
                    <a:pt x="1076917" y="466933"/>
                    <a:pt x="1014412" y="482560"/>
                  </a:cubicBezTo>
                  <a:cubicBezTo>
                    <a:pt x="1000125" y="477797"/>
                    <a:pt x="986161" y="471925"/>
                    <a:pt x="971550" y="468272"/>
                  </a:cubicBezTo>
                  <a:cubicBezTo>
                    <a:pt x="924513" y="456513"/>
                    <a:pt x="861070" y="448185"/>
                    <a:pt x="814387" y="439697"/>
                  </a:cubicBezTo>
                  <a:cubicBezTo>
                    <a:pt x="621277" y="404586"/>
                    <a:pt x="832289" y="444172"/>
                    <a:pt x="700087" y="411122"/>
                  </a:cubicBezTo>
                  <a:cubicBezTo>
                    <a:pt x="676528" y="405232"/>
                    <a:pt x="652462" y="401597"/>
                    <a:pt x="628650" y="396835"/>
                  </a:cubicBezTo>
                  <a:cubicBezTo>
                    <a:pt x="595775" y="399364"/>
                    <a:pt x="447573" y="380293"/>
                    <a:pt x="400050" y="439697"/>
                  </a:cubicBezTo>
                  <a:cubicBezTo>
                    <a:pt x="390642" y="451457"/>
                    <a:pt x="390525" y="468272"/>
                    <a:pt x="385762" y="482560"/>
                  </a:cubicBezTo>
                  <a:cubicBezTo>
                    <a:pt x="390525" y="506372"/>
                    <a:pt x="382879" y="536826"/>
                    <a:pt x="400050" y="553997"/>
                  </a:cubicBezTo>
                  <a:cubicBezTo>
                    <a:pt x="421349" y="575295"/>
                    <a:pt x="457809" y="571385"/>
                    <a:pt x="485775" y="582572"/>
                  </a:cubicBezTo>
                  <a:lnTo>
                    <a:pt x="557212" y="611147"/>
                  </a:lnTo>
                  <a:cubicBezTo>
                    <a:pt x="436780" y="651293"/>
                    <a:pt x="575244" y="609143"/>
                    <a:pt x="300037" y="639722"/>
                  </a:cubicBezTo>
                  <a:cubicBezTo>
                    <a:pt x="285069" y="641385"/>
                    <a:pt x="271656" y="649873"/>
                    <a:pt x="257175" y="654010"/>
                  </a:cubicBezTo>
                  <a:cubicBezTo>
                    <a:pt x="238294" y="659405"/>
                    <a:pt x="218793" y="662522"/>
                    <a:pt x="200025" y="668297"/>
                  </a:cubicBezTo>
                  <a:cubicBezTo>
                    <a:pt x="156842" y="681584"/>
                    <a:pt x="114300" y="696872"/>
                    <a:pt x="71437" y="711160"/>
                  </a:cubicBezTo>
                  <a:lnTo>
                    <a:pt x="28575" y="725447"/>
                  </a:lnTo>
                  <a:cubicBezTo>
                    <a:pt x="40139" y="806398"/>
                    <a:pt x="37901" y="815239"/>
                    <a:pt x="57150" y="882610"/>
                  </a:cubicBezTo>
                  <a:cubicBezTo>
                    <a:pt x="61287" y="897091"/>
                    <a:pt x="62029" y="913712"/>
                    <a:pt x="71437" y="925472"/>
                  </a:cubicBezTo>
                  <a:cubicBezTo>
                    <a:pt x="82164" y="938881"/>
                    <a:pt x="101466" y="942639"/>
                    <a:pt x="114300" y="954047"/>
                  </a:cubicBezTo>
                  <a:cubicBezTo>
                    <a:pt x="144504" y="980895"/>
                    <a:pt x="200025" y="1039772"/>
                    <a:pt x="200025" y="1039772"/>
                  </a:cubicBezTo>
                  <a:cubicBezTo>
                    <a:pt x="195262" y="1092160"/>
                    <a:pt x="193176" y="1144860"/>
                    <a:pt x="185737" y="1196935"/>
                  </a:cubicBezTo>
                  <a:cubicBezTo>
                    <a:pt x="183607" y="1211844"/>
                    <a:pt x="182099" y="1229148"/>
                    <a:pt x="171450" y="1239797"/>
                  </a:cubicBezTo>
                  <a:cubicBezTo>
                    <a:pt x="160801" y="1250446"/>
                    <a:pt x="142875" y="1249322"/>
                    <a:pt x="128587" y="1254085"/>
                  </a:cubicBezTo>
                  <a:cubicBezTo>
                    <a:pt x="26050" y="1185727"/>
                    <a:pt x="67146" y="1221219"/>
                    <a:pt x="0" y="1154072"/>
                  </a:cubicBezTo>
                  <a:cubicBezTo>
                    <a:pt x="45720" y="1085493"/>
                    <a:pt x="11430" y="1108352"/>
                    <a:pt x="57150" y="1154072"/>
                  </a:cubicBezTo>
                  <a:cubicBezTo>
                    <a:pt x="69292" y="1166214"/>
                    <a:pt x="85725" y="1173122"/>
                    <a:pt x="100012" y="1182647"/>
                  </a:cubicBezTo>
                  <a:cubicBezTo>
                    <a:pt x="104775" y="1196935"/>
                    <a:pt x="107565" y="1212039"/>
                    <a:pt x="114300" y="1225510"/>
                  </a:cubicBezTo>
                  <a:cubicBezTo>
                    <a:pt x="121979" y="1240868"/>
                    <a:pt x="137941" y="1251925"/>
                    <a:pt x="142875" y="1268372"/>
                  </a:cubicBezTo>
                  <a:cubicBezTo>
                    <a:pt x="152552" y="1300628"/>
                    <a:pt x="142102" y="1338264"/>
                    <a:pt x="157162" y="1368385"/>
                  </a:cubicBezTo>
                  <a:cubicBezTo>
                    <a:pt x="167811" y="1389683"/>
                    <a:pt x="193014" y="1400598"/>
                    <a:pt x="214312" y="1411247"/>
                  </a:cubicBezTo>
                  <a:cubicBezTo>
                    <a:pt x="241253" y="1424717"/>
                    <a:pt x="300037" y="1439822"/>
                    <a:pt x="300037" y="1439822"/>
                  </a:cubicBezTo>
                  <a:lnTo>
                    <a:pt x="385762" y="1496972"/>
                  </a:lnTo>
                  <a:lnTo>
                    <a:pt x="428625" y="1525547"/>
                  </a:lnTo>
                  <a:cubicBezTo>
                    <a:pt x="561975" y="1520785"/>
                    <a:pt x="696681" y="1530815"/>
                    <a:pt x="828675" y="1511260"/>
                  </a:cubicBezTo>
                  <a:cubicBezTo>
                    <a:pt x="843573" y="1509053"/>
                    <a:pt x="822741" y="1480928"/>
                    <a:pt x="814387" y="1468397"/>
                  </a:cubicBezTo>
                  <a:cubicBezTo>
                    <a:pt x="783809" y="1422530"/>
                    <a:pt x="773599" y="1426226"/>
                    <a:pt x="728662" y="1411247"/>
                  </a:cubicBezTo>
                  <a:cubicBezTo>
                    <a:pt x="708570" y="1471525"/>
                    <a:pt x="696352" y="1487634"/>
                    <a:pt x="728662" y="1568410"/>
                  </a:cubicBezTo>
                  <a:cubicBezTo>
                    <a:pt x="735039" y="1584353"/>
                    <a:pt x="757237" y="1587460"/>
                    <a:pt x="771525" y="1596985"/>
                  </a:cubicBezTo>
                  <a:cubicBezTo>
                    <a:pt x="857250" y="1592222"/>
                    <a:pt x="943230" y="1590837"/>
                    <a:pt x="1028700" y="1582697"/>
                  </a:cubicBezTo>
                  <a:cubicBezTo>
                    <a:pt x="1043692" y="1581269"/>
                    <a:pt x="1057081" y="1572547"/>
                    <a:pt x="1071562" y="1568410"/>
                  </a:cubicBezTo>
                  <a:cubicBezTo>
                    <a:pt x="1197151" y="1532527"/>
                    <a:pt x="1068798" y="1574092"/>
                    <a:pt x="1171575" y="1539835"/>
                  </a:cubicBezTo>
                  <a:cubicBezTo>
                    <a:pt x="1166812" y="1520785"/>
                    <a:pt x="1165022" y="1500734"/>
                    <a:pt x="1157287" y="1482685"/>
                  </a:cubicBezTo>
                  <a:cubicBezTo>
                    <a:pt x="1150523" y="1466902"/>
                    <a:pt x="1111595" y="1441191"/>
                    <a:pt x="1128712" y="1439822"/>
                  </a:cubicBezTo>
                  <a:cubicBezTo>
                    <a:pt x="1256978" y="1429561"/>
                    <a:pt x="1385887" y="1449347"/>
                    <a:pt x="1514475" y="1454110"/>
                  </a:cubicBezTo>
                  <a:cubicBezTo>
                    <a:pt x="1523303" y="1467351"/>
                    <a:pt x="1573127" y="1517652"/>
                    <a:pt x="1528762" y="1539835"/>
                  </a:cubicBezTo>
                  <a:cubicBezTo>
                    <a:pt x="1515292" y="1546570"/>
                    <a:pt x="1500187" y="1530310"/>
                    <a:pt x="1485900" y="1525547"/>
                  </a:cubicBezTo>
                  <a:cubicBezTo>
                    <a:pt x="1476375" y="1511260"/>
                    <a:pt x="1453958" y="1499523"/>
                    <a:pt x="1457325" y="1482685"/>
                  </a:cubicBezTo>
                  <a:cubicBezTo>
                    <a:pt x="1460692" y="1465847"/>
                    <a:pt x="1483059" y="1455333"/>
                    <a:pt x="1500187" y="1454110"/>
                  </a:cubicBezTo>
                  <a:cubicBezTo>
                    <a:pt x="1552657" y="1450362"/>
                    <a:pt x="1604962" y="1463635"/>
                    <a:pt x="1657350" y="1468397"/>
                  </a:cubicBezTo>
                  <a:cubicBezTo>
                    <a:pt x="1725274" y="1513680"/>
                    <a:pt x="1683921" y="1491541"/>
                    <a:pt x="1785937" y="1525547"/>
                  </a:cubicBezTo>
                  <a:lnTo>
                    <a:pt x="1828800" y="1539835"/>
                  </a:lnTo>
                  <a:cubicBezTo>
                    <a:pt x="1843087" y="1535072"/>
                    <a:pt x="1857051" y="1529200"/>
                    <a:pt x="1871662" y="1525547"/>
                  </a:cubicBezTo>
                  <a:cubicBezTo>
                    <a:pt x="1895221" y="1519657"/>
                    <a:pt x="1921380" y="1522120"/>
                    <a:pt x="1943100" y="1511260"/>
                  </a:cubicBezTo>
                  <a:cubicBezTo>
                    <a:pt x="1961172" y="1502224"/>
                    <a:pt x="1969150" y="1479605"/>
                    <a:pt x="1985962" y="1468397"/>
                  </a:cubicBezTo>
                  <a:cubicBezTo>
                    <a:pt x="1998493" y="1460043"/>
                    <a:pt x="2014537" y="1458872"/>
                    <a:pt x="2028825" y="1454110"/>
                  </a:cubicBezTo>
                  <a:cubicBezTo>
                    <a:pt x="2038350" y="1439822"/>
                    <a:pt x="2071688" y="1420772"/>
                    <a:pt x="2057400" y="1411247"/>
                  </a:cubicBezTo>
                  <a:cubicBezTo>
                    <a:pt x="2037194" y="1397777"/>
                    <a:pt x="2003134" y="1408363"/>
                    <a:pt x="1985962" y="1425535"/>
                  </a:cubicBezTo>
                  <a:cubicBezTo>
                    <a:pt x="1975313" y="1436184"/>
                    <a:pt x="1985769" y="1464260"/>
                    <a:pt x="2000250" y="1468397"/>
                  </a:cubicBezTo>
                  <a:cubicBezTo>
                    <a:pt x="2059956" y="1485456"/>
                    <a:pt x="2124075" y="1477922"/>
                    <a:pt x="2185987" y="1482685"/>
                  </a:cubicBezTo>
                  <a:cubicBezTo>
                    <a:pt x="2224087" y="1492210"/>
                    <a:pt x="2265161" y="1493697"/>
                    <a:pt x="2300287" y="1511260"/>
                  </a:cubicBezTo>
                  <a:cubicBezTo>
                    <a:pt x="2375000" y="1548617"/>
                    <a:pt x="2336774" y="1534670"/>
                    <a:pt x="2414587" y="1554122"/>
                  </a:cubicBezTo>
                  <a:cubicBezTo>
                    <a:pt x="2424112" y="1568410"/>
                    <a:pt x="2447327" y="1580326"/>
                    <a:pt x="2443162" y="1596985"/>
                  </a:cubicBezTo>
                  <a:cubicBezTo>
                    <a:pt x="2439510" y="1611596"/>
                    <a:pt x="2415360" y="1611272"/>
                    <a:pt x="2400300" y="1611272"/>
                  </a:cubicBezTo>
                  <a:cubicBezTo>
                    <a:pt x="2371331" y="1611272"/>
                    <a:pt x="2343150" y="1601747"/>
                    <a:pt x="2314575" y="1596985"/>
                  </a:cubicBezTo>
                  <a:cubicBezTo>
                    <a:pt x="2289531" y="1580289"/>
                    <a:pt x="2250523" y="1566955"/>
                    <a:pt x="2257425" y="1525547"/>
                  </a:cubicBezTo>
                  <a:cubicBezTo>
                    <a:pt x="2260248" y="1508609"/>
                    <a:pt x="2276475" y="1496972"/>
                    <a:pt x="2286000" y="1482685"/>
                  </a:cubicBezTo>
                  <a:cubicBezTo>
                    <a:pt x="2409825" y="1487447"/>
                    <a:pt x="2533852" y="1488446"/>
                    <a:pt x="2657475" y="1496972"/>
                  </a:cubicBezTo>
                  <a:cubicBezTo>
                    <a:pt x="2672500" y="1498008"/>
                    <a:pt x="2685856" y="1507123"/>
                    <a:pt x="2700337" y="1511260"/>
                  </a:cubicBezTo>
                  <a:cubicBezTo>
                    <a:pt x="2719218" y="1516655"/>
                    <a:pt x="2738118" y="1522319"/>
                    <a:pt x="2757487" y="1525547"/>
                  </a:cubicBezTo>
                  <a:cubicBezTo>
                    <a:pt x="2795361" y="1531859"/>
                    <a:pt x="2833776" y="1534405"/>
                    <a:pt x="2871787" y="1539835"/>
                  </a:cubicBezTo>
                  <a:cubicBezTo>
                    <a:pt x="2900465" y="1543932"/>
                    <a:pt x="2928937" y="1549360"/>
                    <a:pt x="2957512" y="1554122"/>
                  </a:cubicBezTo>
                  <a:cubicBezTo>
                    <a:pt x="3024360" y="1576405"/>
                    <a:pt x="3053466" y="1592601"/>
                    <a:pt x="3143250" y="1554122"/>
                  </a:cubicBezTo>
                  <a:cubicBezTo>
                    <a:pt x="3159033" y="1547358"/>
                    <a:pt x="3114675" y="1535072"/>
                    <a:pt x="3100387" y="1525547"/>
                  </a:cubicBezTo>
                  <a:cubicBezTo>
                    <a:pt x="2995493" y="1560512"/>
                    <a:pt x="3035960" y="1532823"/>
                    <a:pt x="2971800" y="1596985"/>
                  </a:cubicBezTo>
                  <a:cubicBezTo>
                    <a:pt x="3126310" y="1648487"/>
                    <a:pt x="3088684" y="1641519"/>
                    <a:pt x="3400425" y="1596985"/>
                  </a:cubicBezTo>
                  <a:cubicBezTo>
                    <a:pt x="3415334" y="1594855"/>
                    <a:pt x="3409950" y="1568410"/>
                    <a:pt x="3414712" y="1554122"/>
                  </a:cubicBezTo>
                  <a:cubicBezTo>
                    <a:pt x="3409950" y="1539835"/>
                    <a:pt x="3385516" y="1513390"/>
                    <a:pt x="3400425" y="1511260"/>
                  </a:cubicBezTo>
                  <a:cubicBezTo>
                    <a:pt x="3571967" y="1486754"/>
                    <a:pt x="3569533" y="1495411"/>
                    <a:pt x="3657600" y="1554122"/>
                  </a:cubicBezTo>
                  <a:cubicBezTo>
                    <a:pt x="3714750" y="1549360"/>
                    <a:pt x="3773908" y="1555590"/>
                    <a:pt x="3829050" y="1539835"/>
                  </a:cubicBezTo>
                  <a:cubicBezTo>
                    <a:pt x="3854598" y="1532536"/>
                    <a:pt x="3873037" y="1471081"/>
                    <a:pt x="3843337" y="1454110"/>
                  </a:cubicBezTo>
                  <a:cubicBezTo>
                    <a:pt x="3818185" y="1439737"/>
                    <a:pt x="3786187" y="1444585"/>
                    <a:pt x="3757612" y="1439822"/>
                  </a:cubicBezTo>
                  <a:cubicBezTo>
                    <a:pt x="3767137" y="1425535"/>
                    <a:pt x="3774045" y="1409102"/>
                    <a:pt x="3786187" y="1396960"/>
                  </a:cubicBezTo>
                  <a:cubicBezTo>
                    <a:pt x="3870876" y="1312272"/>
                    <a:pt x="4089457" y="1356548"/>
                    <a:pt x="4143375" y="1354097"/>
                  </a:cubicBezTo>
                  <a:cubicBezTo>
                    <a:pt x="4157662" y="1339810"/>
                    <a:pt x="4175029" y="1328047"/>
                    <a:pt x="4186237" y="1311235"/>
                  </a:cubicBezTo>
                  <a:cubicBezTo>
                    <a:pt x="4203556" y="1285257"/>
                    <a:pt x="4207020" y="1251488"/>
                    <a:pt x="4186237" y="1225510"/>
                  </a:cubicBezTo>
                  <a:cubicBezTo>
                    <a:pt x="4175510" y="1212102"/>
                    <a:pt x="4157662" y="1206460"/>
                    <a:pt x="4143375" y="1196935"/>
                  </a:cubicBezTo>
                  <a:cubicBezTo>
                    <a:pt x="4041360" y="1230940"/>
                    <a:pt x="4074358" y="1250572"/>
                    <a:pt x="4029075" y="1182647"/>
                  </a:cubicBezTo>
                  <a:cubicBezTo>
                    <a:pt x="4033837" y="1158835"/>
                    <a:pt x="4032502" y="1132930"/>
                    <a:pt x="4043362" y="1111210"/>
                  </a:cubicBezTo>
                  <a:cubicBezTo>
                    <a:pt x="4052398" y="1093137"/>
                    <a:pt x="4070703" y="1081282"/>
                    <a:pt x="4086225" y="1068347"/>
                  </a:cubicBezTo>
                  <a:cubicBezTo>
                    <a:pt x="4141628" y="1022178"/>
                    <a:pt x="4158481" y="1034353"/>
                    <a:pt x="4243387" y="1011197"/>
                  </a:cubicBezTo>
                  <a:cubicBezTo>
                    <a:pt x="4257917" y="1007234"/>
                    <a:pt x="4271962" y="1001672"/>
                    <a:pt x="4286250" y="996910"/>
                  </a:cubicBezTo>
                  <a:cubicBezTo>
                    <a:pt x="4339349" y="917261"/>
                    <a:pt x="4322179" y="962665"/>
                    <a:pt x="4300537" y="811172"/>
                  </a:cubicBezTo>
                  <a:cubicBezTo>
                    <a:pt x="4297760" y="791733"/>
                    <a:pt x="4301159" y="766801"/>
                    <a:pt x="4286250" y="754022"/>
                  </a:cubicBezTo>
                  <a:cubicBezTo>
                    <a:pt x="4286246" y="754018"/>
                    <a:pt x="4179096" y="718305"/>
                    <a:pt x="4157662" y="711160"/>
                  </a:cubicBezTo>
                  <a:lnTo>
                    <a:pt x="4114800" y="696872"/>
                  </a:lnTo>
                  <a:cubicBezTo>
                    <a:pt x="4105275" y="682585"/>
                    <a:pt x="4082858" y="670848"/>
                    <a:pt x="4086225" y="654010"/>
                  </a:cubicBezTo>
                  <a:cubicBezTo>
                    <a:pt x="4089592" y="637172"/>
                    <a:pt x="4112048" y="627565"/>
                    <a:pt x="4129087" y="625435"/>
                  </a:cubicBezTo>
                  <a:cubicBezTo>
                    <a:pt x="4190522" y="617756"/>
                    <a:pt x="4260056" y="656391"/>
                    <a:pt x="4286250" y="61114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endParaRPr>
            </a:p>
          </p:txBody>
        </p:sp>
        <p:sp>
          <p:nvSpPr>
            <p:cNvPr id="9" name="Rectangle 2"/>
            <p:cNvSpPr/>
            <p:nvPr/>
          </p:nvSpPr>
          <p:spPr>
            <a:xfrm>
              <a:off x="3500412" y="1142981"/>
              <a:ext cx="4527233" cy="19572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6000" dirty="0">
                  <a:solidFill>
                    <a:srgbClr val="C00000"/>
                  </a:solidFill>
                  <a:latin typeface="+mn-lt"/>
                  <a:cs typeface="+mn-cs"/>
                </a:rPr>
                <a:t>الْفَهْم وَالاسْتِيْعَاب</a:t>
              </a:r>
              <a:r>
                <a:rPr lang="en-US" sz="6000" dirty="0">
                  <a:solidFill>
                    <a:srgbClr val="C00000"/>
                  </a:solidFill>
                  <a:latin typeface="+mn-lt"/>
                  <a:cs typeface="+mn-cs"/>
                </a:rPr>
                <a:t> </a:t>
              </a:r>
              <a:endParaRPr lang="ar-EG" sz="6000" dirty="0">
                <a:solidFill>
                  <a:srgbClr val="C00000"/>
                </a:solidFill>
                <a:latin typeface="+mn-lt"/>
                <a:cs typeface="+mn-cs"/>
              </a:endParaRPr>
            </a:p>
          </p:txBody>
        </p:sp>
      </p:grpSp>
    </p:spTree>
  </p:cSld>
  <p:clrMapOvr>
    <a:masterClrMapping/>
  </p:clrMapOvr>
  <p:transition spd="med">
    <p:cover dir="ld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هم والاستيع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1_سمة Office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 كلاسيكي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384</Words>
  <Application>Microsoft Office PowerPoint</Application>
  <PresentationFormat>On-screen Show (4:3)</PresentationFormat>
  <Paragraphs>72</Paragraphs>
  <Slides>24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Diwani Bent</vt:lpstr>
      <vt:lpstr>Times New Roman</vt:lpstr>
      <vt:lpstr>11_سمة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لغتي - الصف الثاني الابتدائي - الفصل الدراسي الأول</dc:title>
  <dc:subject>3- مدينتان مقدستان</dc:subject>
  <dc:creator>أ/ بندر الحازمي</dc:creator>
  <cp:keywords>حقيبة إنجاز المعلم والمعلمة</cp:keywords>
  <cp:lastModifiedBy>omer</cp:lastModifiedBy>
  <cp:revision>83</cp:revision>
  <dcterms:modified xsi:type="dcterms:W3CDTF">2018-08-26T22:52:49Z</dcterms:modified>
</cp:coreProperties>
</file>