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391" r:id="rId2"/>
    <p:sldId id="263" r:id="rId3"/>
    <p:sldId id="380" r:id="rId4"/>
    <p:sldId id="381" r:id="rId5"/>
    <p:sldId id="370" r:id="rId6"/>
    <p:sldId id="383" r:id="rId7"/>
    <p:sldId id="395" r:id="rId8"/>
    <p:sldId id="384" r:id="rId9"/>
    <p:sldId id="387" r:id="rId10"/>
    <p:sldId id="386" r:id="rId11"/>
    <p:sldId id="388" r:id="rId12"/>
    <p:sldId id="389" r:id="rId13"/>
  </p:sldIdLst>
  <p:sldSz cx="9144000" cy="6858000" type="screen4x3"/>
  <p:notesSz cx="6858000" cy="9144000"/>
  <p:custDataLst>
    <p:tags r:id="rId14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877" autoAdjust="0"/>
    <p:restoredTop sz="94660"/>
  </p:normalViewPr>
  <p:slideViewPr>
    <p:cSldViewPr>
      <p:cViewPr varScale="1">
        <p:scale>
          <a:sx n="52" d="100"/>
          <a:sy n="52" d="100"/>
        </p:scale>
        <p:origin x="-96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مستطيل 8"/>
          <p:cNvSpPr/>
          <p:nvPr userDrawn="1"/>
        </p:nvSpPr>
        <p:spPr>
          <a:xfrm>
            <a:off x="683568" y="764704"/>
            <a:ext cx="7776864" cy="50405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 descr="C:\Users\NORALMOALEM\Documents\1277831833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5" y="548680"/>
            <a:ext cx="8676710" cy="579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37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7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عنوان 14"/>
          <p:cNvSpPr>
            <a:spLocks noGrp="1"/>
          </p:cNvSpPr>
          <p:nvPr>
            <p:ph type="title"/>
          </p:nvPr>
        </p:nvSpPr>
        <p:spPr>
          <a:xfrm>
            <a:off x="4139952" y="476672"/>
            <a:ext cx="4176464" cy="86409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54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عنوان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36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19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1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7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0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3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46122" y="511176"/>
            <a:ext cx="3744416" cy="8843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/>
              <a:t>عنوان الدرس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7" name="خماسي 6">
            <a:hlinkClick r:id="" action="ppaction://hlinkshowjump?jump=previousslide"/>
          </p:cNvPr>
          <p:cNvSpPr/>
          <p:nvPr/>
        </p:nvSpPr>
        <p:spPr>
          <a:xfrm>
            <a:off x="5940152" y="6021288"/>
            <a:ext cx="2016224" cy="504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السابق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شارة رتبة 7"/>
          <p:cNvSpPr/>
          <p:nvPr/>
        </p:nvSpPr>
        <p:spPr>
          <a:xfrm>
            <a:off x="7714474" y="6012662"/>
            <a:ext cx="504056" cy="5040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خماسي 8">
            <a:hlinkClick r:id="" action="ppaction://hlinkshowjump?jump=nextslide"/>
          </p:cNvPr>
          <p:cNvSpPr/>
          <p:nvPr/>
        </p:nvSpPr>
        <p:spPr>
          <a:xfrm flipH="1">
            <a:off x="1259632" y="6021288"/>
            <a:ext cx="2016224" cy="504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شارة رتبة 9"/>
          <p:cNvSpPr/>
          <p:nvPr/>
        </p:nvSpPr>
        <p:spPr>
          <a:xfrm flipH="1">
            <a:off x="1006104" y="6023200"/>
            <a:ext cx="504056" cy="5040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75856" y="6029914"/>
            <a:ext cx="2664296" cy="497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9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203848" y="448004"/>
            <a:ext cx="2592288" cy="940966"/>
          </a:xfrm>
        </p:spPr>
        <p:txBody>
          <a:bodyPr/>
          <a:lstStyle/>
          <a:p>
            <a:r>
              <a:rPr lang="ar-SA" sz="4000" b="0" dirty="0"/>
              <a:t>تقليم </a:t>
            </a:r>
            <a:r>
              <a:rPr lang="ar-SA" sz="4000" b="0" dirty="0" smtClean="0"/>
              <a:t>الأظافر</a:t>
            </a:r>
            <a:endParaRPr lang="ar-SA" sz="4000" dirty="0"/>
          </a:p>
        </p:txBody>
      </p:sp>
      <p:grpSp>
        <p:nvGrpSpPr>
          <p:cNvPr id="9" name="مجموعة 8"/>
          <p:cNvGrpSpPr/>
          <p:nvPr/>
        </p:nvGrpSpPr>
        <p:grpSpPr>
          <a:xfrm>
            <a:off x="789271" y="1705305"/>
            <a:ext cx="7704856" cy="3744416"/>
            <a:chOff x="1312978" y="1556792"/>
            <a:chExt cx="7366118" cy="1080120"/>
          </a:xfrm>
        </p:grpSpPr>
        <p:sp>
          <p:nvSpPr>
            <p:cNvPr id="10" name="شكل بيضاوي 9"/>
            <p:cNvSpPr/>
            <p:nvPr/>
          </p:nvSpPr>
          <p:spPr>
            <a:xfrm>
              <a:off x="1961050" y="1556792"/>
              <a:ext cx="6048672" cy="108012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ar-SA" sz="5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11" name="قمر 10"/>
            <p:cNvSpPr/>
            <p:nvPr/>
          </p:nvSpPr>
          <p:spPr>
            <a:xfrm>
              <a:off x="1312978" y="1682806"/>
              <a:ext cx="1728192" cy="828092"/>
            </a:xfrm>
            <a:prstGeom prst="mo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200"/>
            </a:p>
          </p:txBody>
        </p:sp>
        <p:sp>
          <p:nvSpPr>
            <p:cNvPr id="13" name="قمر 12"/>
            <p:cNvSpPr/>
            <p:nvPr/>
          </p:nvSpPr>
          <p:spPr>
            <a:xfrm flipH="1">
              <a:off x="6950904" y="1682806"/>
              <a:ext cx="1728192" cy="828092"/>
            </a:xfrm>
            <a:prstGeom prst="mo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200"/>
            </a:p>
          </p:txBody>
        </p:sp>
      </p:grpSp>
      <p:sp>
        <p:nvSpPr>
          <p:cNvPr id="2" name="مستطيل 1"/>
          <p:cNvSpPr/>
          <p:nvPr/>
        </p:nvSpPr>
        <p:spPr>
          <a:xfrm>
            <a:off x="2448272" y="256490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</a:rPr>
              <a:t>لماذا تطول الأظافر؟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ar-EG" sz="3200" b="1" dirty="0" smtClean="0">
                <a:solidFill>
                  <a:srgbClr val="0070C0"/>
                </a:solidFill>
              </a:rPr>
              <a:t>لأنها تنتج من خلايا موجودة في البشرة، وتتجدد مثلما يتجدد الجلد تمامًا.</a:t>
            </a:r>
            <a:endParaRPr lang="ar-SA" sz="3200" dirty="0">
              <a:solidFill>
                <a:srgbClr val="0070C0"/>
              </a:solidFill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7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عنوان 2"/>
          <p:cNvSpPr txBox="1">
            <a:spLocks/>
          </p:cNvSpPr>
          <p:nvPr/>
        </p:nvSpPr>
        <p:spPr>
          <a:xfrm>
            <a:off x="5948536" y="584132"/>
            <a:ext cx="3015952" cy="1265554"/>
          </a:xfrm>
          <a:prstGeom prst="rect">
            <a:avLst/>
          </a:prstGeom>
          <a:gradFill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r>
              <a:rPr lang="ar-SA" b="0" dirty="0" smtClean="0">
                <a:solidFill>
                  <a:srgbClr val="FF0000"/>
                </a:solidFill>
              </a:rPr>
              <a:t>المفاهيم الأساسية </a:t>
            </a:r>
          </a:p>
          <a:p>
            <a:r>
              <a:rPr lang="ar-SA" b="0" dirty="0" smtClean="0">
                <a:solidFill>
                  <a:srgbClr val="FF0000"/>
                </a:solidFill>
              </a:rPr>
              <a:t>-الظفر</a:t>
            </a:r>
          </a:p>
          <a:p>
            <a:r>
              <a:rPr lang="ar-SA" b="0" dirty="0" smtClean="0">
                <a:solidFill>
                  <a:srgbClr val="FF0000"/>
                </a:solidFill>
              </a:rPr>
              <a:t>التقليم</a:t>
            </a:r>
            <a:endParaRPr lang="ar-SA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5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2"/>
          <p:cNvSpPr>
            <a:spLocks noGrp="1"/>
          </p:cNvSpPr>
          <p:nvPr>
            <p:ph type="title"/>
          </p:nvPr>
        </p:nvSpPr>
        <p:spPr>
          <a:xfrm>
            <a:off x="4509323" y="522622"/>
            <a:ext cx="3816424" cy="851485"/>
          </a:xfrm>
        </p:spPr>
        <p:txBody>
          <a:bodyPr/>
          <a:lstStyle/>
          <a:p>
            <a:pPr algn="r"/>
            <a:r>
              <a:rPr lang="ar-SA" sz="4000" b="0" dirty="0"/>
              <a:t>تقليم الأظافر</a:t>
            </a:r>
            <a:endParaRPr lang="ar-SA" sz="4000" dirty="0"/>
          </a:p>
        </p:txBody>
      </p:sp>
      <p:sp>
        <p:nvSpPr>
          <p:cNvPr id="8" name="سحابة 7"/>
          <p:cNvSpPr/>
          <p:nvPr/>
        </p:nvSpPr>
        <p:spPr>
          <a:xfrm>
            <a:off x="1331640" y="466164"/>
            <a:ext cx="2125940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</a:t>
            </a:r>
            <a:endParaRPr lang="ar-EG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789271" y="1705305"/>
            <a:ext cx="7704856" cy="3744416"/>
            <a:chOff x="1312978" y="1556792"/>
            <a:chExt cx="7366118" cy="1080120"/>
          </a:xfrm>
        </p:grpSpPr>
        <p:sp>
          <p:nvSpPr>
            <p:cNvPr id="6" name="شكل بيضاوي 5"/>
            <p:cNvSpPr/>
            <p:nvPr/>
          </p:nvSpPr>
          <p:spPr>
            <a:xfrm>
              <a:off x="1961050" y="1556792"/>
              <a:ext cx="6048672" cy="108012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ar-SA" sz="5400" dirty="0" smtClean="0">
                  <a:solidFill>
                    <a:schemeClr val="accent2">
                      <a:lumMod val="50000"/>
                    </a:schemeClr>
                  </a:solidFill>
                </a:rPr>
                <a:t>اجمعي صور لأشكال الأظافر النظيفة؟</a:t>
              </a:r>
              <a:endParaRPr lang="ar-SA" sz="5400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9" name="قمر 8"/>
            <p:cNvSpPr/>
            <p:nvPr/>
          </p:nvSpPr>
          <p:spPr>
            <a:xfrm>
              <a:off x="1312978" y="1682806"/>
              <a:ext cx="1728192" cy="828092"/>
            </a:xfrm>
            <a:prstGeom prst="mo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200"/>
            </a:p>
          </p:txBody>
        </p:sp>
        <p:sp>
          <p:nvSpPr>
            <p:cNvPr id="10" name="قمر 9"/>
            <p:cNvSpPr/>
            <p:nvPr/>
          </p:nvSpPr>
          <p:spPr>
            <a:xfrm flipH="1">
              <a:off x="6950904" y="1682806"/>
              <a:ext cx="1728192" cy="828092"/>
            </a:xfrm>
            <a:prstGeom prst="moon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200"/>
            </a:p>
          </p:txBody>
        </p:sp>
      </p:grpSp>
      <p:grpSp>
        <p:nvGrpSpPr>
          <p:cNvPr id="11" name="مجموعة 10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860113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2"/>
          <p:cNvSpPr>
            <a:spLocks noGrp="1"/>
          </p:cNvSpPr>
          <p:nvPr>
            <p:ph type="title"/>
          </p:nvPr>
        </p:nvSpPr>
        <p:spPr>
          <a:xfrm>
            <a:off x="4509323" y="522622"/>
            <a:ext cx="3816424" cy="851485"/>
          </a:xfrm>
        </p:spPr>
        <p:txBody>
          <a:bodyPr/>
          <a:lstStyle/>
          <a:p>
            <a:pPr algn="r"/>
            <a:r>
              <a:rPr lang="ar-SA" sz="4000" b="0" dirty="0"/>
              <a:t>تقليم الأظافر</a:t>
            </a:r>
            <a:endParaRPr lang="ar-SA" sz="4000" dirty="0"/>
          </a:p>
        </p:txBody>
      </p:sp>
      <p:sp>
        <p:nvSpPr>
          <p:cNvPr id="2" name="مستطيل 1"/>
          <p:cNvSpPr/>
          <p:nvPr/>
        </p:nvSpPr>
        <p:spPr>
          <a:xfrm>
            <a:off x="1480812" y="548680"/>
            <a:ext cx="22322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التقويم</a:t>
            </a:r>
            <a:endParaRPr lang="ar-EG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3568" y="162880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 ألوّن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بالأخضر </a:t>
            </a:r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العادات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الحسنة</a:t>
            </a:r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وألوّن </a:t>
            </a:r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بالأحمر</a:t>
            </a:r>
          </a:p>
          <a:p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العادات </a:t>
            </a:r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السيئة</a:t>
            </a:r>
            <a:r>
              <a:rPr lang="ar-SA" dirty="0"/>
              <a:t>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203848" y="3140968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b="1" dirty="0">
                <a:solidFill>
                  <a:srgbClr val="0070C0"/>
                </a:solidFill>
              </a:rPr>
              <a:t>- </a:t>
            </a:r>
            <a:r>
              <a:rPr lang="ar-SA" sz="2800" b="1" i="1" dirty="0">
                <a:solidFill>
                  <a:srgbClr val="0070C0"/>
                </a:solidFill>
              </a:rPr>
              <a:t>طلاء الأظافر بالحناء.</a:t>
            </a:r>
          </a:p>
          <a:p>
            <a:r>
              <a:rPr lang="ar-SA" sz="2800" b="1" i="1" dirty="0">
                <a:solidFill>
                  <a:srgbClr val="0070C0"/>
                </a:solidFill>
              </a:rPr>
              <a:t>- </a:t>
            </a:r>
            <a:r>
              <a:rPr lang="ar-SA" sz="2800" b="1" i="1" dirty="0" smtClean="0">
                <a:solidFill>
                  <a:srgbClr val="0070C0"/>
                </a:solidFill>
              </a:rPr>
              <a:t>قرض </a:t>
            </a:r>
            <a:r>
              <a:rPr lang="ar-SA" sz="2800" b="1" i="1" dirty="0">
                <a:solidFill>
                  <a:srgbClr val="0070C0"/>
                </a:solidFill>
              </a:rPr>
              <a:t>الأظافر </a:t>
            </a:r>
            <a:r>
              <a:rPr lang="ar-SA" sz="2800" b="1" i="1" dirty="0" smtClean="0">
                <a:solidFill>
                  <a:srgbClr val="0070C0"/>
                </a:solidFill>
              </a:rPr>
              <a:t>بالأسنان</a:t>
            </a:r>
            <a:r>
              <a:rPr lang="ar-SA" sz="2800" b="1" i="1" dirty="0">
                <a:solidFill>
                  <a:srgbClr val="0070C0"/>
                </a:solidFill>
              </a:rPr>
              <a:t>.</a:t>
            </a:r>
          </a:p>
          <a:p>
            <a:r>
              <a:rPr lang="ar-SA" sz="2800" b="1" i="1" dirty="0">
                <a:solidFill>
                  <a:srgbClr val="0070C0"/>
                </a:solidFill>
              </a:rPr>
              <a:t>- تقليم الأظافر </a:t>
            </a:r>
            <a:r>
              <a:rPr lang="ar-SA" sz="2800" b="1" i="1" dirty="0" smtClean="0">
                <a:solidFill>
                  <a:srgbClr val="0070C0"/>
                </a:solidFill>
              </a:rPr>
              <a:t>أسبوعيًّا</a:t>
            </a:r>
            <a:r>
              <a:rPr lang="ar-SA" sz="2800" b="1" i="1" dirty="0">
                <a:solidFill>
                  <a:srgbClr val="0070C0"/>
                </a:solidFill>
              </a:rPr>
              <a:t>.</a:t>
            </a:r>
          </a:p>
          <a:p>
            <a:r>
              <a:rPr lang="ar-SA" sz="2800" b="1" i="1" dirty="0">
                <a:solidFill>
                  <a:srgbClr val="0070C0"/>
                </a:solidFill>
              </a:rPr>
              <a:t>- ترك الأظافر طويلة.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BFE"/>
              </a:clrFrom>
              <a:clrTo>
                <a:srgbClr val="F4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032" y="3156208"/>
            <a:ext cx="1695450" cy="1635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شكل بيضاوي 10"/>
          <p:cNvSpPr/>
          <p:nvPr/>
        </p:nvSpPr>
        <p:spPr>
          <a:xfrm>
            <a:off x="2915816" y="3156208"/>
            <a:ext cx="797243" cy="344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شكل بيضاوي 12"/>
          <p:cNvSpPr/>
          <p:nvPr/>
        </p:nvSpPr>
        <p:spPr>
          <a:xfrm>
            <a:off x="2923171" y="3599135"/>
            <a:ext cx="797243" cy="344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شكل بيضاوي 13"/>
          <p:cNvSpPr/>
          <p:nvPr/>
        </p:nvSpPr>
        <p:spPr>
          <a:xfrm>
            <a:off x="2930527" y="4028738"/>
            <a:ext cx="797243" cy="34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شكل بيضاوي 14"/>
          <p:cNvSpPr/>
          <p:nvPr/>
        </p:nvSpPr>
        <p:spPr>
          <a:xfrm>
            <a:off x="2933975" y="4373538"/>
            <a:ext cx="797243" cy="3448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12" name="مجموعة 11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25001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11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عنوان 2"/>
          <p:cNvSpPr>
            <a:spLocks noGrp="1"/>
          </p:cNvSpPr>
          <p:nvPr>
            <p:ph type="title"/>
          </p:nvPr>
        </p:nvSpPr>
        <p:spPr>
          <a:xfrm>
            <a:off x="4509323" y="522622"/>
            <a:ext cx="3816424" cy="851485"/>
          </a:xfrm>
        </p:spPr>
        <p:txBody>
          <a:bodyPr/>
          <a:lstStyle/>
          <a:p>
            <a:pPr algn="r"/>
            <a:r>
              <a:rPr lang="ar-SA" sz="4000" b="0" dirty="0"/>
              <a:t>تقليم الأظافر</a:t>
            </a:r>
            <a:endParaRPr lang="ar-SA" sz="4000" dirty="0"/>
          </a:p>
        </p:txBody>
      </p:sp>
      <p:sp>
        <p:nvSpPr>
          <p:cNvPr id="2" name="مستطيل 1"/>
          <p:cNvSpPr/>
          <p:nvPr/>
        </p:nvSpPr>
        <p:spPr>
          <a:xfrm>
            <a:off x="1480812" y="548680"/>
            <a:ext cx="223224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التقويم</a:t>
            </a:r>
            <a:endParaRPr lang="ar-EG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683568" y="162880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 أختار العبارة المناسبة, وأكتبها::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1259632" y="2451020"/>
            <a:ext cx="743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0070C0"/>
                </a:solidFill>
              </a:rPr>
              <a:t>شكل أظافري </a:t>
            </a:r>
            <a:r>
              <a:rPr lang="ar-SA" sz="3200" b="1" dirty="0">
                <a:solidFill>
                  <a:srgbClr val="0070C0"/>
                </a:solidFill>
              </a:rPr>
              <a:t>ومظهر يدي جميل.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ar-SA" sz="3200" b="1" dirty="0" smtClean="0">
                <a:solidFill>
                  <a:srgbClr val="0070C0"/>
                </a:solidFill>
              </a:rPr>
              <a:t>تسكن </a:t>
            </a:r>
            <a:r>
              <a:rPr lang="ar-SA" sz="3200" b="1" dirty="0">
                <a:solidFill>
                  <a:srgbClr val="0070C0"/>
                </a:solidFill>
              </a:rPr>
              <a:t>الجراثيم </a:t>
            </a:r>
            <a:r>
              <a:rPr lang="ar-SA" sz="3200" b="1" dirty="0" smtClean="0">
                <a:solidFill>
                  <a:srgbClr val="0070C0"/>
                </a:solidFill>
              </a:rPr>
              <a:t>والأوساخ </a:t>
            </a:r>
            <a:r>
              <a:rPr lang="ar-SA" sz="3200" b="1" dirty="0">
                <a:solidFill>
                  <a:srgbClr val="0070C0"/>
                </a:solidFill>
              </a:rPr>
              <a:t>تحت </a:t>
            </a:r>
            <a:r>
              <a:rPr lang="ar-SA" sz="3200" b="1" dirty="0" smtClean="0">
                <a:solidFill>
                  <a:srgbClr val="0070C0"/>
                </a:solidFill>
              </a:rPr>
              <a:t>ظافري الطويلة</a:t>
            </a:r>
            <a:r>
              <a:rPr lang="ar-SA" sz="2400" b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4FBFE"/>
              </a:clrFrom>
              <a:clrTo>
                <a:srgbClr val="F4FB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77816"/>
            <a:ext cx="4652704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39552" y="4550400"/>
            <a:ext cx="36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ar-SA" sz="2400" b="1" dirty="0">
                <a:solidFill>
                  <a:srgbClr val="0070C0"/>
                </a:solidFill>
              </a:rPr>
              <a:t>شكل أظافري ومظهر يدي جميل</a:t>
            </a:r>
            <a:r>
              <a:rPr lang="ar-SA" b="1" dirty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15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89040"/>
            <a:ext cx="2160240" cy="211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9434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build="p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عالجة متعاقبة 6"/>
          <p:cNvSpPr/>
          <p:nvPr/>
        </p:nvSpPr>
        <p:spPr>
          <a:xfrm>
            <a:off x="2843809" y="1816264"/>
            <a:ext cx="5892402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 smtClean="0"/>
              <a:t>يديّ أجمل </a:t>
            </a:r>
            <a:r>
              <a:rPr lang="ar-SA" sz="3200" b="1" dirty="0"/>
              <a:t>بالأظافر المقلمة.</a:t>
            </a: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2843808" y="3460191"/>
            <a:ext cx="5892403" cy="86409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2800" b="1" dirty="0" smtClean="0"/>
              <a:t>الأظافر الطويلة تتجمع تحتها الأوساخ وتسبب الأمراض.</a:t>
            </a:r>
            <a:endParaRPr lang="ar-SA" sz="2800" b="1" dirty="0"/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2828528" y="5085184"/>
            <a:ext cx="5907684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/>
              <a:t>الأظافر الطويلة مخالفة </a:t>
            </a:r>
            <a:r>
              <a:rPr lang="ar-SA" sz="3200" b="1" dirty="0" smtClean="0"/>
              <a:t>للسنة </a:t>
            </a:r>
            <a:r>
              <a:rPr lang="ar-SA" sz="3200" b="1" dirty="0"/>
              <a:t>النبوية.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9" y="1816264"/>
            <a:ext cx="2232248" cy="159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69" y="3892239"/>
            <a:ext cx="2232248" cy="1787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مجموعة 8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68217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5101226" y="712251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خطط انسيابي: معالجة متعاقبة 13"/>
          <p:cNvSpPr/>
          <p:nvPr/>
        </p:nvSpPr>
        <p:spPr>
          <a:xfrm>
            <a:off x="323528" y="1628800"/>
            <a:ext cx="8404339" cy="144016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أشيري إلى </a:t>
            </a:r>
            <a:r>
              <a:rPr lang="ar-SA" sz="3200" b="1" dirty="0">
                <a:solidFill>
                  <a:srgbClr val="FF0000"/>
                </a:solidFill>
              </a:rPr>
              <a:t>الأظافر التي </a:t>
            </a:r>
            <a:r>
              <a:rPr lang="ar-SA" sz="3200" b="1" dirty="0" smtClean="0">
                <a:solidFill>
                  <a:srgbClr val="FF0000"/>
                </a:solidFill>
              </a:rPr>
              <a:t>تشبه أظافرك </a:t>
            </a:r>
            <a:r>
              <a:rPr lang="ar-SA" sz="3200" b="1" dirty="0">
                <a:solidFill>
                  <a:srgbClr val="FF0000"/>
                </a:solidFill>
              </a:rPr>
              <a:t>في </a:t>
            </a:r>
            <a:r>
              <a:rPr lang="ar-SA" sz="3200" b="1" dirty="0" smtClean="0">
                <a:solidFill>
                  <a:srgbClr val="FF0000"/>
                </a:solidFill>
              </a:rPr>
              <a:t>الصورتين </a:t>
            </a:r>
            <a:r>
              <a:rPr lang="ar-SA" sz="3200" b="1" dirty="0">
                <a:solidFill>
                  <a:srgbClr val="FF0000"/>
                </a:solidFill>
              </a:rPr>
              <a:t>التاليتين</a:t>
            </a:r>
          </a:p>
          <a:p>
            <a:r>
              <a:rPr lang="ar-SA" sz="3200" b="1" dirty="0">
                <a:solidFill>
                  <a:srgbClr val="FF0000"/>
                </a:solidFill>
              </a:rPr>
              <a:t>واذكري </a:t>
            </a:r>
            <a:r>
              <a:rPr lang="ar-SA" sz="3200" b="1" dirty="0" smtClean="0">
                <a:solidFill>
                  <a:srgbClr val="FF0000"/>
                </a:solidFill>
              </a:rPr>
              <a:t>رأيك </a:t>
            </a:r>
            <a:r>
              <a:rPr lang="ar-SA" sz="3200" b="1" dirty="0">
                <a:solidFill>
                  <a:srgbClr val="FF0000"/>
                </a:solidFill>
              </a:rPr>
              <a:t>فيها: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3591332"/>
            <a:ext cx="336377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6738"/>
            <a:ext cx="3542531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مجموعة 6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11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799104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خطط انسيابي: معالجة متعاقبة 6"/>
          <p:cNvSpPr/>
          <p:nvPr/>
        </p:nvSpPr>
        <p:spPr>
          <a:xfrm>
            <a:off x="3275857" y="1816264"/>
            <a:ext cx="5652754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/>
              <a:t>أسمي الله قبل البدء بأي عمل.</a:t>
            </a: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3275856" y="2812118"/>
            <a:ext cx="5672539" cy="54487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/>
              <a:t>أحاول تقليم أظافري بنفسي كل أسبوع.</a:t>
            </a:r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3275856" y="3861048"/>
            <a:ext cx="5652754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 smtClean="0"/>
              <a:t>أقلم أظافر </a:t>
            </a:r>
            <a:r>
              <a:rPr lang="ar-SA" sz="3200" b="1" dirty="0"/>
              <a:t>يدي وقدمي بحذر.</a:t>
            </a:r>
          </a:p>
        </p:txBody>
      </p:sp>
      <p:sp>
        <p:nvSpPr>
          <p:cNvPr id="9" name="مخطط انسيابي: معالجة متعاقبة 8"/>
          <p:cNvSpPr/>
          <p:nvPr/>
        </p:nvSpPr>
        <p:spPr>
          <a:xfrm>
            <a:off x="3275857" y="4749120"/>
            <a:ext cx="5652753" cy="105614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 smtClean="0"/>
              <a:t>أجمع قصاصة أظافري</a:t>
            </a:r>
            <a:r>
              <a:rPr lang="ar-SA" sz="3200" b="1" dirty="0"/>
              <a:t>, ثم </a:t>
            </a:r>
            <a:r>
              <a:rPr lang="ar-SA" sz="3200" b="1" dirty="0" smtClean="0"/>
              <a:t>أضعها </a:t>
            </a:r>
            <a:r>
              <a:rPr lang="ar-SA" sz="3200" b="1" dirty="0"/>
              <a:t>في القمامة.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90676"/>
            <a:ext cx="2808312" cy="2611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مجموعة 9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5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672634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سحابة 7"/>
          <p:cNvSpPr/>
          <p:nvPr/>
        </p:nvSpPr>
        <p:spPr>
          <a:xfrm>
            <a:off x="6156176" y="446908"/>
            <a:ext cx="2125940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نشاط1</a:t>
            </a:r>
            <a:endParaRPr lang="ar-EG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12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مخطط انسيابي: معالجة متعاقبة 11"/>
          <p:cNvSpPr/>
          <p:nvPr/>
        </p:nvSpPr>
        <p:spPr>
          <a:xfrm>
            <a:off x="4067943" y="1700808"/>
            <a:ext cx="4860667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EG" sz="3200" b="1" dirty="0" err="1" smtClean="0"/>
              <a:t>أحيطي</a:t>
            </a:r>
            <a:r>
              <a:rPr lang="ar-EG" sz="3200" b="1" dirty="0" smtClean="0"/>
              <a:t> المقاس المناسب لأظافرك:</a:t>
            </a:r>
            <a:endParaRPr lang="ar-SA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504688"/>
            <a:ext cx="20288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540" y="2504688"/>
            <a:ext cx="19431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شكل بيضاوي 2"/>
          <p:cNvSpPr/>
          <p:nvPr/>
        </p:nvSpPr>
        <p:spPr>
          <a:xfrm>
            <a:off x="3502962" y="2413444"/>
            <a:ext cx="2304256" cy="14778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" y="2481632"/>
            <a:ext cx="13716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خطط انسيابي: معالجة متعاقبة 14"/>
          <p:cNvSpPr/>
          <p:nvPr/>
        </p:nvSpPr>
        <p:spPr>
          <a:xfrm>
            <a:off x="1956069" y="4221088"/>
            <a:ext cx="6900445" cy="5040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 smtClean="0"/>
              <a:t>يسن </a:t>
            </a:r>
            <a:r>
              <a:rPr lang="ar-SA" sz="3200" b="1" dirty="0"/>
              <a:t>تقليم الأظافر يوم </a:t>
            </a:r>
            <a:r>
              <a:rPr lang="ar-SA" sz="3200" b="1" dirty="0" smtClean="0"/>
              <a:t>...</a:t>
            </a:r>
            <a:r>
              <a:rPr lang="ar-SA" sz="3200" b="1" dirty="0" smtClean="0">
                <a:solidFill>
                  <a:schemeClr val="accent6"/>
                </a:solidFill>
              </a:rPr>
              <a:t>الجمعة</a:t>
            </a:r>
            <a:r>
              <a:rPr lang="ar-SA" sz="3200" b="1" dirty="0" smtClean="0"/>
              <a:t>....</a:t>
            </a:r>
            <a:r>
              <a:rPr lang="ar-EG" sz="3200" b="1" dirty="0" smtClean="0"/>
              <a:t>..........</a:t>
            </a:r>
            <a:r>
              <a:rPr lang="ar-SA" sz="3200" b="1" dirty="0" smtClean="0"/>
              <a:t>......</a:t>
            </a:r>
            <a:endParaRPr lang="ar-SA" sz="3200" b="1" dirty="0"/>
          </a:p>
        </p:txBody>
      </p:sp>
      <p:sp>
        <p:nvSpPr>
          <p:cNvPr id="16" name="مخطط انسيابي: معالجة متعاقبة 15"/>
          <p:cNvSpPr/>
          <p:nvPr/>
        </p:nvSpPr>
        <p:spPr>
          <a:xfrm>
            <a:off x="1956069" y="5216942"/>
            <a:ext cx="6937267" cy="544873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 smtClean="0"/>
              <a:t>قضم </a:t>
            </a:r>
            <a:r>
              <a:rPr lang="ar-SA" sz="3200" b="1" dirty="0"/>
              <a:t>الأظافر </a:t>
            </a:r>
            <a:r>
              <a:rPr lang="ar-SA" sz="3200" b="1" dirty="0" smtClean="0"/>
              <a:t>بالأسنان </a:t>
            </a:r>
            <a:r>
              <a:rPr lang="ar-SA" sz="3200" b="1" dirty="0"/>
              <a:t>عادة </a:t>
            </a:r>
            <a:r>
              <a:rPr lang="ar-SA" sz="3200" b="1" dirty="0" smtClean="0"/>
              <a:t>.....</a:t>
            </a:r>
            <a:r>
              <a:rPr lang="ar-SA" sz="3200" b="1" dirty="0" smtClean="0">
                <a:solidFill>
                  <a:schemeClr val="accent6"/>
                </a:solidFill>
              </a:rPr>
              <a:t>سيئة</a:t>
            </a:r>
            <a:r>
              <a:rPr lang="ar-SA" sz="3200" b="1" dirty="0" smtClean="0"/>
              <a:t>...............</a:t>
            </a:r>
            <a:endParaRPr lang="ar-SA" sz="32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" y="3912626"/>
            <a:ext cx="2411963" cy="210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672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عالجة متعاقبة 12"/>
          <p:cNvSpPr/>
          <p:nvPr/>
        </p:nvSpPr>
        <p:spPr>
          <a:xfrm>
            <a:off x="467544" y="836712"/>
            <a:ext cx="5998081" cy="75608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EG" sz="2800" b="1" dirty="0" smtClean="0">
                <a:solidFill>
                  <a:srgbClr val="FF0000"/>
                </a:solidFill>
              </a:rPr>
              <a:t>ناقشي مع معلمتك الصور التالية مبينة رأيك فيها: </a:t>
            </a:r>
            <a:endParaRPr lang="ar-SA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سحابة 7"/>
          <p:cNvSpPr/>
          <p:nvPr/>
        </p:nvSpPr>
        <p:spPr>
          <a:xfrm>
            <a:off x="6728020" y="718696"/>
            <a:ext cx="2125940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نشاط2</a:t>
            </a:r>
            <a:endParaRPr lang="ar-EG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4" name="مستطيل 3"/>
          <p:cNvSpPr/>
          <p:nvPr/>
        </p:nvSpPr>
        <p:spPr>
          <a:xfrm>
            <a:off x="3131840" y="2661607"/>
            <a:ext cx="35766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b="1" dirty="0" smtClean="0"/>
              <a:t>أظافر طويلة متسخة، تؤذي من يتناول الطعام،</a:t>
            </a:r>
          </a:p>
          <a:p>
            <a:pPr algn="ctr"/>
            <a:r>
              <a:rPr lang="ar-EG" b="1" dirty="0" smtClean="0"/>
              <a:t>لأنها تنقل الجراثيم إليه.</a:t>
            </a:r>
            <a:endParaRPr lang="en-US" dirty="0"/>
          </a:p>
        </p:txBody>
      </p:sp>
      <p:sp>
        <p:nvSpPr>
          <p:cNvPr id="16" name="مستطيل 15"/>
          <p:cNvSpPr/>
          <p:nvPr/>
        </p:nvSpPr>
        <p:spPr>
          <a:xfrm>
            <a:off x="3131840" y="4726885"/>
            <a:ext cx="35959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b="1" dirty="0" smtClean="0"/>
              <a:t>أظافر مقلمة لا تتراكم الجراثيم تحتها ولا تؤذي</a:t>
            </a:r>
          </a:p>
          <a:p>
            <a:pPr algn="ctr"/>
            <a:r>
              <a:rPr lang="ar-EG" b="1" dirty="0" smtClean="0"/>
              <a:t>صاحبها صحيًا أو بالمظهر السيء.</a:t>
            </a:r>
            <a:endParaRPr lang="en-US" dirty="0"/>
          </a:p>
        </p:txBody>
      </p:sp>
      <p:sp>
        <p:nvSpPr>
          <p:cNvPr id="17" name="مستطيل 16"/>
          <p:cNvSpPr/>
          <p:nvPr/>
        </p:nvSpPr>
        <p:spPr>
          <a:xfrm>
            <a:off x="236656" y="3905269"/>
            <a:ext cx="3507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EG" b="1" dirty="0" smtClean="0"/>
              <a:t>أظافر طويلة مطلية بطريقة عشوائية مظهرها</a:t>
            </a:r>
          </a:p>
          <a:p>
            <a:pPr algn="ctr"/>
            <a:r>
              <a:rPr lang="ar-EG" b="1" dirty="0" smtClean="0"/>
              <a:t>يسيء لصاحبها، كما أنه لن تقبل الصلاة بها.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827" y="1896149"/>
            <a:ext cx="1895648" cy="1904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82" y="1799603"/>
            <a:ext cx="2006802" cy="198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57" y="3923370"/>
            <a:ext cx="1959703" cy="1952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015372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خطط انسيابي: معالجة متعاقبة 12"/>
          <p:cNvSpPr/>
          <p:nvPr/>
        </p:nvSpPr>
        <p:spPr>
          <a:xfrm>
            <a:off x="940706" y="745102"/>
            <a:ext cx="7740986" cy="26443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endParaRPr lang="ar-SA" sz="3200" b="1" dirty="0"/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</a:rPr>
              <a:t>تواصل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/>
              <a:t>اكتبي </a:t>
            </a:r>
            <a:r>
              <a:rPr lang="ar-SA" sz="3200" b="1" dirty="0" smtClean="0"/>
              <a:t>نصيحة لصاحبة </a:t>
            </a:r>
            <a:r>
              <a:rPr lang="ar-SA" sz="3200" b="1" dirty="0"/>
              <a:t>هذه الأظافر</a:t>
            </a:r>
            <a:r>
              <a:rPr lang="ar-SA" sz="3200" b="1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ar-SA" sz="3200" b="1" dirty="0" smtClean="0">
                <a:solidFill>
                  <a:srgbClr val="FF0000"/>
                </a:solidFill>
              </a:rPr>
              <a:t>الأظافر </a:t>
            </a:r>
            <a:r>
              <a:rPr lang="ar-SA" sz="3200" b="1" dirty="0">
                <a:solidFill>
                  <a:srgbClr val="FF0000"/>
                </a:solidFill>
              </a:rPr>
              <a:t>الطويلة تتجمع تحتها الأوساخ وتسبب </a:t>
            </a:r>
            <a:r>
              <a:rPr lang="ar-SA" sz="3200" b="1" dirty="0" smtClean="0">
                <a:solidFill>
                  <a:srgbClr val="FF0000"/>
                </a:solidFill>
              </a:rPr>
              <a:t>الأمراض</a:t>
            </a:r>
            <a:r>
              <a:rPr lang="ar-EG" sz="3200" b="1" dirty="0" smtClean="0">
                <a:solidFill>
                  <a:srgbClr val="FF0000"/>
                </a:solidFill>
              </a:rPr>
              <a:t> ويقطن الشيطان بها.</a:t>
            </a:r>
            <a:endParaRPr lang="ar-SA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ar-SA" sz="3200" b="1" dirty="0" smtClean="0"/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4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459" y="3573016"/>
            <a:ext cx="2440979" cy="244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15546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سحابة 7"/>
          <p:cNvSpPr/>
          <p:nvPr/>
        </p:nvSpPr>
        <p:spPr>
          <a:xfrm>
            <a:off x="4427984" y="605227"/>
            <a:ext cx="4350001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التفكير الإبداعي</a:t>
            </a:r>
            <a:endParaRPr lang="ar-EG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مخطط انسيابي: معالجة متعاقبة 5"/>
          <p:cNvSpPr/>
          <p:nvPr/>
        </p:nvSpPr>
        <p:spPr>
          <a:xfrm>
            <a:off x="3003314" y="4005064"/>
            <a:ext cx="5905064" cy="1836204"/>
          </a:xfrm>
          <a:prstGeom prst="flowChartAlternateProcess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 smtClean="0">
                <a:solidFill>
                  <a:srgbClr val="0070C0"/>
                </a:solidFill>
              </a:rPr>
              <a:t>ستتجمع تحتها الأوساخ مسببة له الأمراض، كما أنه سيؤذى منها ويصاب الخدوش أثناء حركته العشوائية.</a:t>
            </a:r>
            <a:endParaRPr lang="ar-SA" sz="3200" b="1" dirty="0">
              <a:solidFill>
                <a:srgbClr val="0070C0"/>
              </a:solidFill>
            </a:endParaRPr>
          </a:p>
        </p:txBody>
      </p:sp>
      <p:grpSp>
        <p:nvGrpSpPr>
          <p:cNvPr id="9" name="مجموعة 8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2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13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3" name="مخطط انسيابي: معالجة متعاقبة 12"/>
          <p:cNvSpPr/>
          <p:nvPr/>
        </p:nvSpPr>
        <p:spPr>
          <a:xfrm>
            <a:off x="1079486" y="1772816"/>
            <a:ext cx="7828892" cy="1872208"/>
          </a:xfrm>
          <a:prstGeom prst="flowChartAlternateProcess">
            <a:avLst/>
          </a:prstGeom>
          <a:ln>
            <a:solidFill>
              <a:srgbClr val="0070C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>
              <a:lnSpc>
                <a:spcPct val="150000"/>
              </a:lnSpc>
            </a:pPr>
            <a:endParaRPr lang="ar-SA" sz="3200" b="1" dirty="0"/>
          </a:p>
          <a:p>
            <a:pPr>
              <a:lnSpc>
                <a:spcPct val="150000"/>
              </a:lnSpc>
            </a:pPr>
            <a:r>
              <a:rPr lang="ar-EG" sz="3200" b="1" dirty="0" smtClean="0">
                <a:solidFill>
                  <a:srgbClr val="FF0000"/>
                </a:solidFill>
              </a:rPr>
              <a:t>إذا تركنا أظافر المولود الصغير بدون تقليم ماذا سيحدث له؟</a:t>
            </a:r>
            <a:endParaRPr lang="ar-SA" sz="32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ar-SA" sz="3200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2" y="2766877"/>
            <a:ext cx="2777082" cy="2822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309543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build="p" animBg="1"/>
      <p:bldP spid="1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6444208" y="764704"/>
            <a:ext cx="229200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إرشادات عامة</a:t>
            </a:r>
            <a:endParaRPr lang="ar-EG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مخطط انسيابي: معالجة متعاقبة 6"/>
          <p:cNvSpPr/>
          <p:nvPr/>
        </p:nvSpPr>
        <p:spPr>
          <a:xfrm>
            <a:off x="748864" y="1816264"/>
            <a:ext cx="7987347" cy="89265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 smtClean="0"/>
              <a:t>قضم </a:t>
            </a:r>
            <a:r>
              <a:rPr lang="ar-SA" sz="3200" b="1" dirty="0"/>
              <a:t>الأظافر </a:t>
            </a:r>
            <a:r>
              <a:rPr lang="ar-SA" sz="3200" b="1" dirty="0" smtClean="0"/>
              <a:t>بالأسنان </a:t>
            </a:r>
            <a:r>
              <a:rPr lang="ar-SA" sz="3200" b="1" dirty="0"/>
              <a:t>ينقل </a:t>
            </a:r>
            <a:r>
              <a:rPr lang="ar-SA" sz="3200" b="1" dirty="0" smtClean="0"/>
              <a:t>الأوساخ </a:t>
            </a:r>
            <a:r>
              <a:rPr lang="ar-SA" sz="3200" b="1" dirty="0"/>
              <a:t>من</a:t>
            </a:r>
          </a:p>
          <a:p>
            <a:r>
              <a:rPr lang="ar-SA" sz="3200" b="1" dirty="0" smtClean="0"/>
              <a:t>الأظافر إلى </a:t>
            </a:r>
            <a:r>
              <a:rPr lang="ar-SA" sz="3200" b="1" dirty="0"/>
              <a:t>الفم </a:t>
            </a:r>
            <a:r>
              <a:rPr lang="ar-SA" sz="3200" b="1" dirty="0" smtClean="0"/>
              <a:t>مباشرة</a:t>
            </a:r>
            <a:r>
              <a:rPr lang="ar-SA" sz="3200" b="1" dirty="0"/>
              <a:t>.</a:t>
            </a:r>
          </a:p>
        </p:txBody>
      </p:sp>
      <p:sp>
        <p:nvSpPr>
          <p:cNvPr id="12" name="مخطط انسيابي: معالجة متعاقبة 11"/>
          <p:cNvSpPr/>
          <p:nvPr/>
        </p:nvSpPr>
        <p:spPr>
          <a:xfrm>
            <a:off x="748864" y="3212976"/>
            <a:ext cx="7987347" cy="864096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/>
              <a:t>الأظافر الطويلة </a:t>
            </a:r>
            <a:r>
              <a:rPr lang="ar-SA" sz="3200" b="1" dirty="0" smtClean="0"/>
              <a:t>تؤذيك وتؤذي </a:t>
            </a:r>
            <a:r>
              <a:rPr lang="ar-SA" sz="3200" b="1" dirty="0"/>
              <a:t>الآخرين</a:t>
            </a:r>
            <a:r>
              <a:rPr lang="ar-SA" sz="2800" b="1" dirty="0"/>
              <a:t>.</a:t>
            </a:r>
          </a:p>
        </p:txBody>
      </p:sp>
      <p:sp>
        <p:nvSpPr>
          <p:cNvPr id="13" name="مخطط انسيابي: معالجة متعاقبة 12"/>
          <p:cNvSpPr/>
          <p:nvPr/>
        </p:nvSpPr>
        <p:spPr>
          <a:xfrm>
            <a:off x="1259631" y="4699702"/>
            <a:ext cx="7476579" cy="9001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ar-SA" sz="3200" b="1" dirty="0" smtClean="0"/>
              <a:t>الرسول صلى </a:t>
            </a:r>
            <a:r>
              <a:rPr lang="ar-SA" sz="3200" b="1" dirty="0"/>
              <a:t>الله عليه </a:t>
            </a:r>
            <a:r>
              <a:rPr lang="ar-SA" sz="3200" b="1" dirty="0" smtClean="0"/>
              <a:t>وسلم أوصى </a:t>
            </a:r>
            <a:r>
              <a:rPr lang="ar-SA" sz="3200" b="1" dirty="0"/>
              <a:t>بتقليم</a:t>
            </a:r>
          </a:p>
          <a:p>
            <a:r>
              <a:rPr lang="ar-SA" sz="3200" b="1" dirty="0"/>
              <a:t>الأظافر.</a:t>
            </a:r>
            <a:r>
              <a:rPr lang="ar-SA" sz="3200" b="1" dirty="0" smtClean="0"/>
              <a:t>.</a:t>
            </a:r>
            <a:endParaRPr lang="ar-SA" sz="3200" b="1" dirty="0"/>
          </a:p>
        </p:txBody>
      </p:sp>
      <p:grpSp>
        <p:nvGrpSpPr>
          <p:cNvPr id="8" name="مجموعة 7"/>
          <p:cNvGrpSpPr/>
          <p:nvPr/>
        </p:nvGrpSpPr>
        <p:grpSpPr>
          <a:xfrm>
            <a:off x="40852" y="806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14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966158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2415</TotalTime>
  <Words>349</Words>
  <Application>Microsoft Office PowerPoint</Application>
  <PresentationFormat>عرض على الشاشة (3:4)‏</PresentationFormat>
  <Paragraphs>83</Paragraphs>
  <Slides>12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3" baseType="lpstr">
      <vt:lpstr>نسق Office</vt:lpstr>
      <vt:lpstr>تقليم الأظافر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تقليم الأظافر</vt:lpstr>
      <vt:lpstr>تقليم الأظافر</vt:lpstr>
      <vt:lpstr>تقليم الأظافر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NORALMOALEM</dc:creator>
  <cp:lastModifiedBy>Arab Doha</cp:lastModifiedBy>
  <cp:revision>107</cp:revision>
  <dcterms:created xsi:type="dcterms:W3CDTF">2015-03-17T18:44:23Z</dcterms:created>
  <dcterms:modified xsi:type="dcterms:W3CDTF">2019-08-05T11:52:36Z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DA8001F7-B120-4E2B-ADD3-331C2177BC2B</vt:lpwstr>
  </property>
  <property fmtid="{D5CDD505-2E9C-101B-9397-08002B2CF9AE}" pid="3" name="ArticulatePath">
    <vt:lpwstr>كامل</vt:lpwstr>
  </property>
</Properties>
</file>