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162"/>
    </p:embeddedFont>
    <p:embeddedFont>
      <p:font typeface="Bookman Old Style" panose="02050604050505020204" pitchFamily="18" charset="0"/>
      <p:regular r:id="rId163"/>
      <p:bold r:id="rId164"/>
      <p:italic r:id="rId165"/>
      <p:boldItalic r:id="rId166"/>
    </p:embeddedFont>
    <p:embeddedFont>
      <p:font typeface="Century Gothic" panose="020B0502020202020204" pitchFamily="34" charset="0"/>
      <p:regular r:id="rId167"/>
      <p:bold r:id="rId168"/>
      <p:italic r:id="rId169"/>
      <p:boldItalic r:id="rId170"/>
    </p:embeddedFont>
    <p:embeddedFont>
      <p:font typeface="Comic Sans MS" panose="030F0702030302020204" pitchFamily="66" charset="0"/>
      <p:regular r:id="rId171"/>
      <p:bold r:id="rId172"/>
      <p:italic r:id="rId173"/>
      <p:boldItalic r:id="rId174"/>
    </p:embeddedFont>
    <p:embeddedFont>
      <p:font typeface="Rockwell" panose="02060603020205020403" pitchFamily="18" charset="0"/>
      <p:regular r:id="rId175"/>
      <p:bold r:id="rId176"/>
      <p:italic r:id="rId177"/>
      <p:boldItalic r:id="rId17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font" Target="fonts/font14.fntdata"/><Relationship Id="rId170" Type="http://schemas.openxmlformats.org/officeDocument/2006/relationships/font" Target="fonts/font9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font" Target="fonts/font4.fntdata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font" Target="fonts/font10.fntdata"/><Relationship Id="rId176" Type="http://schemas.openxmlformats.org/officeDocument/2006/relationships/font" Target="fonts/font15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font" Target="fonts/font5.fntdata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font" Target="fonts/font11.fntdata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font" Target="fonts/font1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font" Target="fonts/font13.fntdata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3.fntdata"/><Relationship Id="rId169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82763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6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556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390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76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8130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/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6272785"/>
            <a:ext cx="4745736" cy="365125"/>
          </a:xfrm>
        </p:spPr>
        <p:txBody>
          <a:bodyPr/>
          <a:lstStyle/>
          <a:p>
            <a:endParaRPr lang="ar-SA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271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0556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614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2294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135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319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29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1189EA8-3219-42C7-B769-606F6C78AECE}" type="datetimeFigureOut">
              <a:rPr lang="ar-SA" smtClean="0"/>
              <a:t>28/01/42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j-lt"/>
              </a:defRPr>
            </a:lvl1pPr>
          </a:lstStyle>
          <a:p>
            <a:fld id="{2E8E12AA-2AA4-4BDB-AE53-06135DE0A6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733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91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92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9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94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5.wdp"/><Relationship Id="rId4" Type="http://schemas.openxmlformats.org/officeDocument/2006/relationships/image" Target="../media/image106.png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96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97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98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99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100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101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02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03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104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105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106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107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108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109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110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111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112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113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114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5.wdp"/><Relationship Id="rId4" Type="http://schemas.openxmlformats.org/officeDocument/2006/relationships/image" Target="../media/image129.png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116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117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118.wdp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119.wdp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120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121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122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123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124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125.wdp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126.wdp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hdphoto" Target="../media/hdphoto127.wdp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128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07/relationships/hdphoto" Target="../media/hdphoto129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07/relationships/hdphoto" Target="../media/hdphoto130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07/relationships/hdphoto" Target="../media/hdphoto131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132.wdp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133.wdp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134.wdp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hdphoto" Target="../media/hdphoto135.wdp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hdphoto" Target="../media/hdphoto136.wdp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07/relationships/hdphoto" Target="../media/hdphoto137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microsoft.com/office/2007/relationships/hdphoto" Target="../media/hdphoto138.wdp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hdphoto" Target="../media/hdphoto139.wdp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hdphoto" Target="../media/hdphoto140.wdp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hdphoto" Target="../media/hdphoto141.wdp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microsoft.com/office/2007/relationships/hdphoto" Target="../media/hdphoto142.wdp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hdphoto" Target="../media/hdphoto143.wdp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hdphoto" Target="../media/hdphoto144.wdp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microsoft.com/office/2007/relationships/hdphoto" Target="../media/hdphoto145.wdp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hdphoto" Target="../media/hdphoto146.wdp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hdphoto" Target="../media/hdphoto147.wdp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4.wdp"/><Relationship Id="rId5" Type="http://schemas.openxmlformats.org/officeDocument/2006/relationships/image" Target="../media/image73.png"/><Relationship Id="rId4" Type="http://schemas.microsoft.com/office/2007/relationships/hdphoto" Target="../media/hdphoto6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65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67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68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7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7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7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7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77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78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79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80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81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82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8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84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85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86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87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88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89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90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6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F18804-C806-4F48-9DEB-6CCCDA60D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rtl="0"/>
            <a:r>
              <a:rPr lang="en-US" sz="8000" b="0" dirty="0">
                <a:latin typeface="Rockwell" panose="02060603020205020403" pitchFamily="18" charset="0"/>
              </a:rPr>
              <a:t>MEGA GOAL 5</a:t>
            </a:r>
            <a:endParaRPr lang="ar-SA" sz="8000" b="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1914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28D6A76-8BDC-4459-A8A5-D60EB7516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492" y="259308"/>
            <a:ext cx="8690376" cy="64008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36DE462-B408-49F3-A582-0FD92185D4EE}"/>
              </a:ext>
            </a:extLst>
          </p:cNvPr>
          <p:cNvSpPr txBox="1"/>
          <p:nvPr/>
        </p:nvSpPr>
        <p:spPr>
          <a:xfrm>
            <a:off x="3794078" y="2292824"/>
            <a:ext cx="20744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divide up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6B0D500-CB4D-48AF-AE22-5B58185B19B3}"/>
              </a:ext>
            </a:extLst>
          </p:cNvPr>
          <p:cNvSpPr txBox="1"/>
          <p:nvPr/>
        </p:nvSpPr>
        <p:spPr>
          <a:xfrm>
            <a:off x="3073014" y="3004784"/>
            <a:ext cx="35188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think it would be fair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0F64CB4-6B0A-4100-A893-89FD18454502}"/>
              </a:ext>
            </a:extLst>
          </p:cNvPr>
          <p:cNvSpPr txBox="1"/>
          <p:nvPr/>
        </p:nvSpPr>
        <p:spPr>
          <a:xfrm>
            <a:off x="1462578" y="3741766"/>
            <a:ext cx="35188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Would you be willing to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A839F01-E049-4EFC-848D-265548604ADB}"/>
              </a:ext>
            </a:extLst>
          </p:cNvPr>
          <p:cNvSpPr txBox="1"/>
          <p:nvPr/>
        </p:nvSpPr>
        <p:spPr>
          <a:xfrm>
            <a:off x="1806049" y="4057938"/>
            <a:ext cx="29254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not my cup of tea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A49139F-38F0-44A9-B509-8BA7D1C5D1E5}"/>
              </a:ext>
            </a:extLst>
          </p:cNvPr>
          <p:cNvSpPr txBox="1"/>
          <p:nvPr/>
        </p:nvSpPr>
        <p:spPr>
          <a:xfrm>
            <a:off x="1876561" y="4510591"/>
            <a:ext cx="19175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No sweat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64F11C9-4773-48E1-BE7A-F2C05149C300}"/>
              </a:ext>
            </a:extLst>
          </p:cNvPr>
          <p:cNvSpPr txBox="1"/>
          <p:nvPr/>
        </p:nvSpPr>
        <p:spPr>
          <a:xfrm>
            <a:off x="3229963" y="5440918"/>
            <a:ext cx="37713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on the same wavelength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931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24C7916-AC15-48B4-A454-46FF4214F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05" y="600501"/>
            <a:ext cx="8755838" cy="511791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B7D74DF-E7A4-4F2D-8F41-A31D07C1DC01}"/>
              </a:ext>
            </a:extLst>
          </p:cNvPr>
          <p:cNvSpPr txBox="1"/>
          <p:nvPr/>
        </p:nvSpPr>
        <p:spPr>
          <a:xfrm>
            <a:off x="207005" y="1842450"/>
            <a:ext cx="8729990" cy="38164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Science fiction stories are (just) as easy to follow as detective stories.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Ahmed is as talented at writing as his friend Oscar.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A TV antenna isn’t as/so difficult to tune in as a satellite dish.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The Ritz restaurant is (just) as prestigious as the Lime Tree.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The plot of the sequel is not as intriguing as the original film’s plot.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909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ADAC593-664A-4144-8CBB-2320A2CED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104" y="232012"/>
            <a:ext cx="8539235" cy="641444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63CE9B-0549-4231-A472-708582DEA24D}"/>
              </a:ext>
            </a:extLst>
          </p:cNvPr>
          <p:cNvSpPr txBox="1"/>
          <p:nvPr/>
        </p:nvSpPr>
        <p:spPr>
          <a:xfrm>
            <a:off x="3753134" y="682387"/>
            <a:ext cx="10508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best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E58BE36-B90A-4CDE-97DC-B3647826C2DE}"/>
              </a:ext>
            </a:extLst>
          </p:cNvPr>
          <p:cNvSpPr txBox="1"/>
          <p:nvPr/>
        </p:nvSpPr>
        <p:spPr>
          <a:xfrm>
            <a:off x="6075528" y="1230573"/>
            <a:ext cx="14034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funniest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E787DF5-94E1-4102-BA17-2514BF3FB698}"/>
              </a:ext>
            </a:extLst>
          </p:cNvPr>
          <p:cNvSpPr txBox="1"/>
          <p:nvPr/>
        </p:nvSpPr>
        <p:spPr>
          <a:xfrm>
            <a:off x="1860634" y="1942535"/>
            <a:ext cx="16331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stupidest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EE8D434-E13D-416C-B2C9-2D35061B1D26}"/>
              </a:ext>
            </a:extLst>
          </p:cNvPr>
          <p:cNvSpPr txBox="1"/>
          <p:nvPr/>
        </p:nvSpPr>
        <p:spPr>
          <a:xfrm>
            <a:off x="3254985" y="2190471"/>
            <a:ext cx="9371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bad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C1229B1-B43C-4D52-ABAB-ECA86FFFDBB2}"/>
              </a:ext>
            </a:extLst>
          </p:cNvPr>
          <p:cNvSpPr txBox="1"/>
          <p:nvPr/>
        </p:nvSpPr>
        <p:spPr>
          <a:xfrm>
            <a:off x="6912593" y="2176823"/>
            <a:ext cx="12425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better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5691727-07B9-4FC7-9C1E-606B76EC8AC6}"/>
              </a:ext>
            </a:extLst>
          </p:cNvPr>
          <p:cNvSpPr txBox="1"/>
          <p:nvPr/>
        </p:nvSpPr>
        <p:spPr>
          <a:xfrm>
            <a:off x="3050268" y="2736379"/>
            <a:ext cx="19721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most boring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D89B5E8-54EB-49CB-95B2-98755F4BF734}"/>
              </a:ext>
            </a:extLst>
          </p:cNvPr>
          <p:cNvSpPr txBox="1"/>
          <p:nvPr/>
        </p:nvSpPr>
        <p:spPr>
          <a:xfrm>
            <a:off x="5656994" y="3309589"/>
            <a:ext cx="16331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realistic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02DE796-176F-49BA-A4CA-069169ADF48A}"/>
              </a:ext>
            </a:extLst>
          </p:cNvPr>
          <p:cNvSpPr txBox="1"/>
          <p:nvPr/>
        </p:nvSpPr>
        <p:spPr>
          <a:xfrm>
            <a:off x="1835610" y="3882795"/>
            <a:ext cx="2395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most hilarious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1CA1F47-D095-4733-A300-CEC1D8A49553}"/>
              </a:ext>
            </a:extLst>
          </p:cNvPr>
          <p:cNvSpPr txBox="1"/>
          <p:nvPr/>
        </p:nvSpPr>
        <p:spPr>
          <a:xfrm>
            <a:off x="3748573" y="4130731"/>
            <a:ext cx="2395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less talented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978A214-A09D-4256-A5A9-9019877C9A77}"/>
              </a:ext>
            </a:extLst>
          </p:cNvPr>
          <p:cNvSpPr txBox="1"/>
          <p:nvPr/>
        </p:nvSpPr>
        <p:spPr>
          <a:xfrm>
            <a:off x="3134426" y="4662997"/>
            <a:ext cx="21605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most popular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B12A03D-E927-46EA-954C-7770A35CCA3D}"/>
              </a:ext>
            </a:extLst>
          </p:cNvPr>
          <p:cNvSpPr txBox="1"/>
          <p:nvPr/>
        </p:nvSpPr>
        <p:spPr>
          <a:xfrm>
            <a:off x="4471906" y="5208906"/>
            <a:ext cx="2395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most frequent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00D3A04-86A9-480C-AD36-531F026A4773}"/>
              </a:ext>
            </a:extLst>
          </p:cNvPr>
          <p:cNvSpPr txBox="1"/>
          <p:nvPr/>
        </p:nvSpPr>
        <p:spPr>
          <a:xfrm>
            <a:off x="1796940" y="5645635"/>
            <a:ext cx="16968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stronger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754ED3D-F5F0-4B47-8040-06173261E79D}"/>
              </a:ext>
            </a:extLst>
          </p:cNvPr>
          <p:cNvSpPr txBox="1"/>
          <p:nvPr/>
        </p:nvSpPr>
        <p:spPr>
          <a:xfrm>
            <a:off x="6914865" y="5631987"/>
            <a:ext cx="146486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cleverer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058BAF9-C84C-4554-98AA-8F538F6AAC02}"/>
              </a:ext>
            </a:extLst>
          </p:cNvPr>
          <p:cNvSpPr txBox="1"/>
          <p:nvPr/>
        </p:nvSpPr>
        <p:spPr>
          <a:xfrm>
            <a:off x="3598448" y="6041420"/>
            <a:ext cx="19834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less similar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511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C42F41E-8F4C-4436-BDF1-D7FF11438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984" y="982639"/>
            <a:ext cx="8624032" cy="358936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EAAD839-163A-4393-BA91-5C5BCC32C9C1}"/>
              </a:ext>
            </a:extLst>
          </p:cNvPr>
          <p:cNvSpPr txBox="1"/>
          <p:nvPr/>
        </p:nvSpPr>
        <p:spPr>
          <a:xfrm>
            <a:off x="2627194" y="5099851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39432365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EE4DBEB-9BA4-4121-A9F8-58160C39B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9" y="255682"/>
            <a:ext cx="8749406" cy="7679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5BFEBF-5C77-4E75-89FA-9911FD9AC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552" y="1146413"/>
            <a:ext cx="8749406" cy="48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319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A5B0470-8363-4B3F-9D00-E1DA7CBF6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68" y="154141"/>
            <a:ext cx="8761863" cy="651961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079A333-CF4F-4CD6-ADA5-4EAA934F5C10}"/>
              </a:ext>
            </a:extLst>
          </p:cNvPr>
          <p:cNvSpPr txBox="1"/>
          <p:nvPr/>
        </p:nvSpPr>
        <p:spPr>
          <a:xfrm>
            <a:off x="1733265" y="764275"/>
            <a:ext cx="12828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closer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42018DB-F0D3-4D80-B181-FD33671503D2}"/>
              </a:ext>
            </a:extLst>
          </p:cNvPr>
          <p:cNvSpPr txBox="1"/>
          <p:nvPr/>
        </p:nvSpPr>
        <p:spPr>
          <a:xfrm>
            <a:off x="1637732" y="1080448"/>
            <a:ext cx="21722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the farthest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5DBF60-389E-4903-B0B0-024DD62F379D}"/>
              </a:ext>
            </a:extLst>
          </p:cNvPr>
          <p:cNvSpPr txBox="1"/>
          <p:nvPr/>
        </p:nvSpPr>
        <p:spPr>
          <a:xfrm>
            <a:off x="5556923" y="1410271"/>
            <a:ext cx="13306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smaller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2C60A02-ABB7-4601-B39E-C6B9C331FB79}"/>
              </a:ext>
            </a:extLst>
          </p:cNvPr>
          <p:cNvSpPr txBox="1"/>
          <p:nvPr/>
        </p:nvSpPr>
        <p:spPr>
          <a:xfrm>
            <a:off x="2856932" y="2013048"/>
            <a:ext cx="1715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the eldest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B597F6F-02AE-4DE7-800E-ACBC8E3B94C1}"/>
              </a:ext>
            </a:extLst>
          </p:cNvPr>
          <p:cNvSpPr txBox="1"/>
          <p:nvPr/>
        </p:nvSpPr>
        <p:spPr>
          <a:xfrm>
            <a:off x="6175620" y="2356519"/>
            <a:ext cx="13306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better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92144B5-469D-431F-BA64-5BC58938B11B}"/>
              </a:ext>
            </a:extLst>
          </p:cNvPr>
          <p:cNvSpPr txBox="1"/>
          <p:nvPr/>
        </p:nvSpPr>
        <p:spPr>
          <a:xfrm>
            <a:off x="1412540" y="2697715"/>
            <a:ext cx="12283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hotter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55302B2-5FD0-4368-A20E-370EE599F4B4}"/>
              </a:ext>
            </a:extLst>
          </p:cNvPr>
          <p:cNvSpPr txBox="1"/>
          <p:nvPr/>
        </p:nvSpPr>
        <p:spPr>
          <a:xfrm>
            <a:off x="5288512" y="2670416"/>
            <a:ext cx="11259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icier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995BAB4-CA3B-4FFC-A415-44BFD0AC4D2E}"/>
              </a:ext>
            </a:extLst>
          </p:cNvPr>
          <p:cNvSpPr txBox="1"/>
          <p:nvPr/>
        </p:nvSpPr>
        <p:spPr>
          <a:xfrm>
            <a:off x="2640841" y="2984318"/>
            <a:ext cx="27500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the most thrilling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8223331-E1D0-4234-B8EA-5C36FDE598B3}"/>
              </a:ext>
            </a:extLst>
          </p:cNvPr>
          <p:cNvSpPr txBox="1"/>
          <p:nvPr/>
        </p:nvSpPr>
        <p:spPr>
          <a:xfrm>
            <a:off x="2245056" y="3284566"/>
            <a:ext cx="17628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 worst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3579799-5B3A-42A7-A541-E691513DD9DC}"/>
              </a:ext>
            </a:extLst>
          </p:cNvPr>
          <p:cNvSpPr txBox="1"/>
          <p:nvPr/>
        </p:nvSpPr>
        <p:spPr>
          <a:xfrm>
            <a:off x="1808324" y="3625762"/>
            <a:ext cx="14443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greater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709B160-20E4-4EB0-A02C-FC3004AF6DA3}"/>
              </a:ext>
            </a:extLst>
          </p:cNvPr>
          <p:cNvSpPr txBox="1"/>
          <p:nvPr/>
        </p:nvSpPr>
        <p:spPr>
          <a:xfrm>
            <a:off x="5136109" y="3514305"/>
            <a:ext cx="30661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 most impressive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2E2BB49-BE6E-4666-A9E3-6E13809A5270}"/>
              </a:ext>
            </a:extLst>
          </p:cNvPr>
          <p:cNvSpPr txBox="1"/>
          <p:nvPr/>
        </p:nvSpPr>
        <p:spPr>
          <a:xfrm>
            <a:off x="5654727" y="4196693"/>
            <a:ext cx="12328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better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6DC90A1-CC40-4E84-9A4F-E88BC04F130A}"/>
              </a:ext>
            </a:extLst>
          </p:cNvPr>
          <p:cNvSpPr txBox="1"/>
          <p:nvPr/>
        </p:nvSpPr>
        <p:spPr>
          <a:xfrm>
            <a:off x="1150958" y="4442352"/>
            <a:ext cx="3066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 most favorable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22FD1DC-1BB9-4BDB-A757-401A121DA0DB}"/>
              </a:ext>
            </a:extLst>
          </p:cNvPr>
          <p:cNvSpPr txBox="1"/>
          <p:nvPr/>
        </p:nvSpPr>
        <p:spPr>
          <a:xfrm>
            <a:off x="1969823" y="4797195"/>
            <a:ext cx="11964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bigger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B1F9DF9-673A-4C7B-988F-D17BE5EDF307}"/>
              </a:ext>
            </a:extLst>
          </p:cNvPr>
          <p:cNvSpPr txBox="1"/>
          <p:nvPr/>
        </p:nvSpPr>
        <p:spPr>
          <a:xfrm>
            <a:off x="4767620" y="4742603"/>
            <a:ext cx="26326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more poisonous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2B016EA-9129-402C-859B-0BB4D94B39EB}"/>
              </a:ext>
            </a:extLst>
          </p:cNvPr>
          <p:cNvSpPr txBox="1"/>
          <p:nvPr/>
        </p:nvSpPr>
        <p:spPr>
          <a:xfrm>
            <a:off x="3252717" y="5397700"/>
            <a:ext cx="13192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largest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0F9A14B-D5A6-4AC7-A372-B185B0782CD3}"/>
              </a:ext>
            </a:extLst>
          </p:cNvPr>
          <p:cNvSpPr txBox="1"/>
          <p:nvPr/>
        </p:nvSpPr>
        <p:spPr>
          <a:xfrm>
            <a:off x="6596425" y="5315812"/>
            <a:ext cx="20971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the greatest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02FDEDE-7E56-44D1-8F79-79067F2FAF15}"/>
              </a:ext>
            </a:extLst>
          </p:cNvPr>
          <p:cNvSpPr txBox="1"/>
          <p:nvPr/>
        </p:nvSpPr>
        <p:spPr>
          <a:xfrm>
            <a:off x="2747747" y="5984556"/>
            <a:ext cx="62051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Most celebrated</a:t>
            </a: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				   more eager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29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F18804-C806-4F48-9DEB-6CCCDA60D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rtl="0"/>
            <a:r>
              <a:rPr lang="en-US" sz="16600" b="0" dirty="0">
                <a:latin typeface="Rockwell" panose="02060603020205020403" pitchFamily="18" charset="0"/>
              </a:rPr>
              <a:t>UNIT 5 </a:t>
            </a:r>
            <a:endParaRPr lang="ar-SA" sz="16600" b="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690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A440725-D380-43B0-83E4-FCF6C8CF3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364" y="219838"/>
            <a:ext cx="8748215" cy="644850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6EF1F9D-30C5-49B4-9A52-C499903673E2}"/>
              </a:ext>
            </a:extLst>
          </p:cNvPr>
          <p:cNvSpPr txBox="1"/>
          <p:nvPr/>
        </p:nvSpPr>
        <p:spPr>
          <a:xfrm>
            <a:off x="5513696" y="1460309"/>
            <a:ext cx="12828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brand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7D62197-77E1-4CF2-8139-166079CEC5B7}"/>
              </a:ext>
            </a:extLst>
          </p:cNvPr>
          <p:cNvSpPr txBox="1"/>
          <p:nvPr/>
        </p:nvSpPr>
        <p:spPr>
          <a:xfrm>
            <a:off x="5120183" y="2458874"/>
            <a:ext cx="12828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admire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868DE12-55A5-4B1F-8412-403330FF6446}"/>
              </a:ext>
            </a:extLst>
          </p:cNvPr>
          <p:cNvSpPr txBox="1"/>
          <p:nvPr/>
        </p:nvSpPr>
        <p:spPr>
          <a:xfrm>
            <a:off x="4697102" y="2807685"/>
            <a:ext cx="21950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revolutionary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42AD42E-06FA-4D1F-AD66-FEA96A905C18}"/>
              </a:ext>
            </a:extLst>
          </p:cNvPr>
          <p:cNvSpPr txBox="1"/>
          <p:nvPr/>
        </p:nvSpPr>
        <p:spPr>
          <a:xfrm>
            <a:off x="2731823" y="3468810"/>
            <a:ext cx="18833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exclusive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5F99E52-6DFF-49C6-BA7C-B0E1F4737425}"/>
              </a:ext>
            </a:extLst>
          </p:cNvPr>
          <p:cNvSpPr txBox="1"/>
          <p:nvPr/>
        </p:nvSpPr>
        <p:spPr>
          <a:xfrm>
            <a:off x="4178482" y="4164845"/>
            <a:ext cx="21950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sophisticated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972433-2D36-4C6F-BF8E-F7272D09B7B2}"/>
              </a:ext>
            </a:extLst>
          </p:cNvPr>
          <p:cNvSpPr txBox="1"/>
          <p:nvPr/>
        </p:nvSpPr>
        <p:spPr>
          <a:xfrm>
            <a:off x="1028116" y="5149763"/>
            <a:ext cx="1703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intended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655FA8-927B-4992-9B83-5EF28F64E3EC}"/>
              </a:ext>
            </a:extLst>
          </p:cNvPr>
          <p:cNvSpPr txBox="1"/>
          <p:nvPr/>
        </p:nvSpPr>
        <p:spPr>
          <a:xfrm>
            <a:off x="3976041" y="5845797"/>
            <a:ext cx="16166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formula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342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4FDB073-CA37-466A-8FD4-98B785AA3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675" y="585397"/>
            <a:ext cx="8676665" cy="551515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CA98C81-5F47-4C7F-B4D9-AC43A9527960}"/>
              </a:ext>
            </a:extLst>
          </p:cNvPr>
          <p:cNvSpPr txBox="1"/>
          <p:nvPr/>
        </p:nvSpPr>
        <p:spPr>
          <a:xfrm>
            <a:off x="2886501" y="757452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41612582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5FF5435-875E-4B31-BDE9-EE50E6CEA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661" y="245660"/>
            <a:ext cx="8693624" cy="6522750"/>
          </a:xfrm>
          <a:prstGeom prst="rect">
            <a:avLst/>
          </a:prstGeom>
        </p:spPr>
      </p:pic>
      <p:pic>
        <p:nvPicPr>
          <p:cNvPr id="6" name="رسم 5" descr="علامة تأشير">
            <a:extLst>
              <a:ext uri="{FF2B5EF4-FFF2-40B4-BE49-F238E27FC236}">
                <a16:creationId xmlns:a16="http://schemas.microsoft.com/office/drawing/2014/main" id="{C58F11AD-95B0-48B1-8ACE-FE437D111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3193" y="1750329"/>
            <a:ext cx="457200" cy="457200"/>
          </a:xfrm>
          <a:prstGeom prst="rect">
            <a:avLst/>
          </a:prstGeom>
        </p:spPr>
      </p:pic>
      <p:pic>
        <p:nvPicPr>
          <p:cNvPr id="7" name="رسم 6" descr="علامة تأشير">
            <a:extLst>
              <a:ext uri="{FF2B5EF4-FFF2-40B4-BE49-F238E27FC236}">
                <a16:creationId xmlns:a16="http://schemas.microsoft.com/office/drawing/2014/main" id="{5B585175-1A87-4962-90CA-DC92DC8B5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60" y="2380400"/>
            <a:ext cx="457200" cy="457200"/>
          </a:xfrm>
          <a:prstGeom prst="rect">
            <a:avLst/>
          </a:prstGeom>
        </p:spPr>
      </p:pic>
      <p:pic>
        <p:nvPicPr>
          <p:cNvPr id="8" name="رسم 7" descr="علامة تأشير">
            <a:extLst>
              <a:ext uri="{FF2B5EF4-FFF2-40B4-BE49-F238E27FC236}">
                <a16:creationId xmlns:a16="http://schemas.microsoft.com/office/drawing/2014/main" id="{56B20EF9-9654-49C9-8A15-051C0BF91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5528" y="2994553"/>
            <a:ext cx="457200" cy="457200"/>
          </a:xfrm>
          <a:prstGeom prst="rect">
            <a:avLst/>
          </a:prstGeom>
        </p:spPr>
      </p:pic>
      <p:pic>
        <p:nvPicPr>
          <p:cNvPr id="9" name="رسم 8" descr="علامة تأشير">
            <a:extLst>
              <a:ext uri="{FF2B5EF4-FFF2-40B4-BE49-F238E27FC236}">
                <a16:creationId xmlns:a16="http://schemas.microsoft.com/office/drawing/2014/main" id="{42C0F498-8C0C-4823-AA9B-AC3BAF920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4220" y="3583683"/>
            <a:ext cx="457200" cy="457200"/>
          </a:xfrm>
          <a:prstGeom prst="rect">
            <a:avLst/>
          </a:prstGeom>
        </p:spPr>
      </p:pic>
      <p:pic>
        <p:nvPicPr>
          <p:cNvPr id="10" name="رسم 9" descr="علامة تأشير">
            <a:extLst>
              <a:ext uri="{FF2B5EF4-FFF2-40B4-BE49-F238E27FC236}">
                <a16:creationId xmlns:a16="http://schemas.microsoft.com/office/drawing/2014/main" id="{ABF00D0A-87A6-4432-937C-5C24C4997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6554" y="4186462"/>
            <a:ext cx="457200" cy="457200"/>
          </a:xfrm>
          <a:prstGeom prst="rect">
            <a:avLst/>
          </a:prstGeom>
        </p:spPr>
      </p:pic>
      <p:pic>
        <p:nvPicPr>
          <p:cNvPr id="11" name="رسم 10" descr="علامة تأشير">
            <a:extLst>
              <a:ext uri="{FF2B5EF4-FFF2-40B4-BE49-F238E27FC236}">
                <a16:creationId xmlns:a16="http://schemas.microsoft.com/office/drawing/2014/main" id="{8487F2A8-838A-4D44-9EB1-56D29E7DE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5056" y="4802889"/>
            <a:ext cx="457200" cy="457200"/>
          </a:xfrm>
          <a:prstGeom prst="rect">
            <a:avLst/>
          </a:prstGeom>
        </p:spPr>
      </p:pic>
      <p:pic>
        <p:nvPicPr>
          <p:cNvPr id="12" name="رسم 11" descr="علامة تأشير">
            <a:extLst>
              <a:ext uri="{FF2B5EF4-FFF2-40B4-BE49-F238E27FC236}">
                <a16:creationId xmlns:a16="http://schemas.microsoft.com/office/drawing/2014/main" id="{013FC256-5BE6-4781-B360-9858F7349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4687" y="5405668"/>
            <a:ext cx="457200" cy="457200"/>
          </a:xfrm>
          <a:prstGeom prst="rect">
            <a:avLst/>
          </a:prstGeom>
        </p:spPr>
      </p:pic>
      <p:pic>
        <p:nvPicPr>
          <p:cNvPr id="13" name="رسم 12" descr="علامة تأشير">
            <a:extLst>
              <a:ext uri="{FF2B5EF4-FFF2-40B4-BE49-F238E27FC236}">
                <a16:creationId xmlns:a16="http://schemas.microsoft.com/office/drawing/2014/main" id="{881C037F-B18C-4084-99B5-8B593B1C4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9602" y="59811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513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02B2E21-B87B-475D-9DEC-573129649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96" y="313900"/>
            <a:ext cx="8764597" cy="6441742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B77CF49-769C-40F5-B5EB-345BF32D3621}"/>
              </a:ext>
            </a:extLst>
          </p:cNvPr>
          <p:cNvSpPr/>
          <p:nvPr/>
        </p:nvSpPr>
        <p:spPr>
          <a:xfrm>
            <a:off x="4408227" y="1897039"/>
            <a:ext cx="1009934" cy="4913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1E4220B-E891-477A-A222-50B3D3FE0E07}"/>
              </a:ext>
            </a:extLst>
          </p:cNvPr>
          <p:cNvSpPr/>
          <p:nvPr/>
        </p:nvSpPr>
        <p:spPr>
          <a:xfrm>
            <a:off x="5158853" y="2527114"/>
            <a:ext cx="411707" cy="4913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C5B2820-144D-48EA-ACAA-9FB9A9B72E23}"/>
              </a:ext>
            </a:extLst>
          </p:cNvPr>
          <p:cNvSpPr/>
          <p:nvPr/>
        </p:nvSpPr>
        <p:spPr>
          <a:xfrm>
            <a:off x="930314" y="3154914"/>
            <a:ext cx="366223" cy="4913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AC64524E-7967-43A8-8345-A01A6A8D6756}"/>
              </a:ext>
            </a:extLst>
          </p:cNvPr>
          <p:cNvSpPr/>
          <p:nvPr/>
        </p:nvSpPr>
        <p:spPr>
          <a:xfrm>
            <a:off x="3550688" y="3782714"/>
            <a:ext cx="721062" cy="4913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794787A-36D7-4C4D-BE56-8932E9983E0A}"/>
              </a:ext>
            </a:extLst>
          </p:cNvPr>
          <p:cNvSpPr/>
          <p:nvPr/>
        </p:nvSpPr>
        <p:spPr>
          <a:xfrm>
            <a:off x="4694829" y="4424161"/>
            <a:ext cx="630069" cy="4913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3E1D80AD-5AE4-4BAB-8004-861D2B5EC8CD}"/>
              </a:ext>
            </a:extLst>
          </p:cNvPr>
          <p:cNvSpPr/>
          <p:nvPr/>
        </p:nvSpPr>
        <p:spPr>
          <a:xfrm>
            <a:off x="3880504" y="5038308"/>
            <a:ext cx="721062" cy="4913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D4CC4CB-34B6-4A03-8F75-A02BFEB403A2}"/>
              </a:ext>
            </a:extLst>
          </p:cNvPr>
          <p:cNvSpPr/>
          <p:nvPr/>
        </p:nvSpPr>
        <p:spPr>
          <a:xfrm>
            <a:off x="1749181" y="5693405"/>
            <a:ext cx="1294269" cy="4913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C96AB6E7-8644-4A4D-BC10-0D76F7C4B7BF}"/>
              </a:ext>
            </a:extLst>
          </p:cNvPr>
          <p:cNvSpPr/>
          <p:nvPr/>
        </p:nvSpPr>
        <p:spPr>
          <a:xfrm>
            <a:off x="3550688" y="6309833"/>
            <a:ext cx="982646" cy="4913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52071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9158234-29F2-417C-8F99-91FC685E5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210" y="152927"/>
            <a:ext cx="7915701" cy="65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007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37A60B7-7F57-4603-82BE-87EDD5329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823" y="300251"/>
            <a:ext cx="8751367" cy="578664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5D417E5-0C8C-4725-91A7-5176C58A7AF7}"/>
              </a:ext>
            </a:extLst>
          </p:cNvPr>
          <p:cNvSpPr txBox="1"/>
          <p:nvPr/>
        </p:nvSpPr>
        <p:spPr>
          <a:xfrm>
            <a:off x="3951026" y="402610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22287687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AB62FA0-C54C-4011-817C-8C114ECF0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3" y="182881"/>
            <a:ext cx="8652681" cy="645795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2A0DE7D-ED98-4130-9EDC-B90094AADC69}"/>
              </a:ext>
            </a:extLst>
          </p:cNvPr>
          <p:cNvSpPr txBox="1"/>
          <p:nvPr/>
        </p:nvSpPr>
        <p:spPr>
          <a:xfrm>
            <a:off x="968991" y="4053385"/>
            <a:ext cx="787475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Try our new strawberry blast 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You can have redder lips wherever you are.</a:t>
            </a: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 new way to stay connected.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It goes everywhere you need to go.</a:t>
            </a: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Designed for you.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Try them and you won’t stop!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664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205CB5F-18F7-411D-A42F-923808A44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661" y="750627"/>
            <a:ext cx="5068786" cy="506331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10C3520-6740-4C29-8065-507DFB6F66E3}"/>
              </a:ext>
            </a:extLst>
          </p:cNvPr>
          <p:cNvSpPr txBox="1"/>
          <p:nvPr/>
        </p:nvSpPr>
        <p:spPr>
          <a:xfrm>
            <a:off x="5314447" y="1460314"/>
            <a:ext cx="3583892" cy="4461991"/>
          </a:xfrm>
          <a:prstGeom prst="rect">
            <a:avLst/>
          </a:prstGeom>
          <a:solidFill>
            <a:srgbClr val="FFFF99"/>
          </a:solidFill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1. late , we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2. case we need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3. glasses so that he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4. it’s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5. ads in order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6. if he hurries ,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7. refrigerator so that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8. I have a cell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DC73960C-4F4B-4CB5-A373-DFBB5D611825}"/>
              </a:ext>
            </a:extLst>
          </p:cNvPr>
          <p:cNvCxnSpPr/>
          <p:nvPr/>
        </p:nvCxnSpPr>
        <p:spPr>
          <a:xfrm>
            <a:off x="2183642" y="2361063"/>
            <a:ext cx="2866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23CDAE3D-0611-411A-B3E3-11D86A50050F}"/>
              </a:ext>
            </a:extLst>
          </p:cNvPr>
          <p:cNvCxnSpPr/>
          <p:nvPr/>
        </p:nvCxnSpPr>
        <p:spPr>
          <a:xfrm>
            <a:off x="2786419" y="2827361"/>
            <a:ext cx="2866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24F5C79-5370-46AB-8526-DAE421BE1E81}"/>
              </a:ext>
            </a:extLst>
          </p:cNvPr>
          <p:cNvCxnSpPr/>
          <p:nvPr/>
        </p:nvCxnSpPr>
        <p:spPr>
          <a:xfrm>
            <a:off x="2365613" y="3293659"/>
            <a:ext cx="2866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10B222D9-62F6-4029-819B-579BAB8339E6}"/>
              </a:ext>
            </a:extLst>
          </p:cNvPr>
          <p:cNvCxnSpPr/>
          <p:nvPr/>
        </p:nvCxnSpPr>
        <p:spPr>
          <a:xfrm>
            <a:off x="1685495" y="3787254"/>
            <a:ext cx="2866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A6956569-5293-42B7-8B76-DF8BA8F271E5}"/>
              </a:ext>
            </a:extLst>
          </p:cNvPr>
          <p:cNvCxnSpPr/>
          <p:nvPr/>
        </p:nvCxnSpPr>
        <p:spPr>
          <a:xfrm>
            <a:off x="2465692" y="4280848"/>
            <a:ext cx="2866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86AA3C97-1B4B-4050-ACF9-856873839021}"/>
              </a:ext>
            </a:extLst>
          </p:cNvPr>
          <p:cNvCxnSpPr/>
          <p:nvPr/>
        </p:nvCxnSpPr>
        <p:spPr>
          <a:xfrm>
            <a:off x="1785576" y="4760797"/>
            <a:ext cx="2866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DF222539-2C9C-475E-813C-C42B1E85AB87}"/>
              </a:ext>
            </a:extLst>
          </p:cNvPr>
          <p:cNvCxnSpPr/>
          <p:nvPr/>
        </p:nvCxnSpPr>
        <p:spPr>
          <a:xfrm>
            <a:off x="3057098" y="5240746"/>
            <a:ext cx="2866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2FC81D98-4E78-4E35-B492-3F29D4C6A322}"/>
              </a:ext>
            </a:extLst>
          </p:cNvPr>
          <p:cNvCxnSpPr/>
          <p:nvPr/>
        </p:nvCxnSpPr>
        <p:spPr>
          <a:xfrm>
            <a:off x="1448938" y="5734341"/>
            <a:ext cx="2866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1480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8428CEB-EBEF-4212-BBA9-170374A5A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363" y="232012"/>
            <a:ext cx="8707273" cy="644174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7B0BBBA-B31A-4A1E-887D-5ED2181FA80E}"/>
              </a:ext>
            </a:extLst>
          </p:cNvPr>
          <p:cNvSpPr txBox="1"/>
          <p:nvPr/>
        </p:nvSpPr>
        <p:spPr>
          <a:xfrm>
            <a:off x="2565779" y="2115400"/>
            <a:ext cx="12828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broke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2EA298F-978B-4422-AD0B-F014E170ECF3}"/>
              </a:ext>
            </a:extLst>
          </p:cNvPr>
          <p:cNvSpPr txBox="1"/>
          <p:nvPr/>
        </p:nvSpPr>
        <p:spPr>
          <a:xfrm>
            <a:off x="4014723" y="2936544"/>
            <a:ext cx="20858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maxed out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E1C0C18-4DE0-4AA4-988E-0FA286FC1989}"/>
              </a:ext>
            </a:extLst>
          </p:cNvPr>
          <p:cNvSpPr txBox="1"/>
          <p:nvPr/>
        </p:nvSpPr>
        <p:spPr>
          <a:xfrm>
            <a:off x="1055427" y="4153474"/>
            <a:ext cx="12624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blows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8AF4AC8-2CFF-47A7-9F96-B653662DB778}"/>
              </a:ext>
            </a:extLst>
          </p:cNvPr>
          <p:cNvSpPr txBox="1"/>
          <p:nvPr/>
        </p:nvSpPr>
        <p:spPr>
          <a:xfrm>
            <a:off x="1014484" y="6105107"/>
            <a:ext cx="15512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beat it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320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36B88BC-730B-4495-A2C5-AB6C876CB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642" y="313900"/>
            <a:ext cx="8736346" cy="63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933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1AC5BE2-BEF5-4D3B-A36A-66996CE62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903" y="259307"/>
            <a:ext cx="8723323" cy="646903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ADCE58D-F078-4D81-9433-A2B77200BBA9}"/>
              </a:ext>
            </a:extLst>
          </p:cNvPr>
          <p:cNvSpPr txBox="1"/>
          <p:nvPr/>
        </p:nvSpPr>
        <p:spPr>
          <a:xfrm>
            <a:off x="545910" y="736979"/>
            <a:ext cx="723332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T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T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T 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D5D3CD2-34CF-4E76-9F5D-E0D9E665F9EF}"/>
              </a:ext>
            </a:extLst>
          </p:cNvPr>
          <p:cNvSpPr txBox="1"/>
          <p:nvPr/>
        </p:nvSpPr>
        <p:spPr>
          <a:xfrm>
            <a:off x="2076735" y="4151202"/>
            <a:ext cx="3760539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Bring out  </a:t>
            </a:r>
          </a:p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disastrous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foolish mistakes </a:t>
            </a:r>
          </a:p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warning stories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joke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992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735581C-254B-4A19-A590-3C85EFA9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69" y="150125"/>
            <a:ext cx="8748215" cy="660718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A48961A-4E44-4136-9424-B07A9927C3F0}"/>
              </a:ext>
            </a:extLst>
          </p:cNvPr>
          <p:cNvSpPr txBox="1"/>
          <p:nvPr/>
        </p:nvSpPr>
        <p:spPr>
          <a:xfrm>
            <a:off x="3002507" y="1678672"/>
            <a:ext cx="180150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launched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2F15D08-6C44-4152-B317-1EC1D600D4D8}"/>
              </a:ext>
            </a:extLst>
          </p:cNvPr>
          <p:cNvSpPr txBox="1"/>
          <p:nvPr/>
        </p:nvSpPr>
        <p:spPr>
          <a:xfrm>
            <a:off x="1257866" y="2417931"/>
            <a:ext cx="42285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window display      </a:t>
            </a: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hired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41D1FDC-A4F2-4908-9142-DA1B8BEA6FB1}"/>
              </a:ext>
            </a:extLst>
          </p:cNvPr>
          <p:cNvSpPr txBox="1"/>
          <p:nvPr/>
        </p:nvSpPr>
        <p:spPr>
          <a:xfrm>
            <a:off x="3332325" y="3113964"/>
            <a:ext cx="24679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were delivered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C966522-54CF-4262-B968-2C2043F2D112}"/>
              </a:ext>
            </a:extLst>
          </p:cNvPr>
          <p:cNvSpPr txBox="1"/>
          <p:nvPr/>
        </p:nvSpPr>
        <p:spPr>
          <a:xfrm>
            <a:off x="1969820" y="3361898"/>
            <a:ext cx="14694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oblivious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9F959BE-74C8-4379-AD06-D36444DFF636}"/>
              </a:ext>
            </a:extLst>
          </p:cNvPr>
          <p:cNvSpPr txBox="1"/>
          <p:nvPr/>
        </p:nvSpPr>
        <p:spPr>
          <a:xfrm>
            <a:off x="2502077" y="3648501"/>
            <a:ext cx="24679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fully equipped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3E2DB7D-2190-4017-B317-A3B84BAC0FDF}"/>
              </a:ext>
            </a:extLst>
          </p:cNvPr>
          <p:cNvSpPr txBox="1"/>
          <p:nvPr/>
        </p:nvSpPr>
        <p:spPr>
          <a:xfrm>
            <a:off x="7140060" y="3878240"/>
            <a:ext cx="15808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chopping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3DD3F0C-F7A0-4A16-B5D3-F171AF254655}"/>
              </a:ext>
            </a:extLst>
          </p:cNvPr>
          <p:cNvSpPr txBox="1"/>
          <p:nvPr/>
        </p:nvSpPr>
        <p:spPr>
          <a:xfrm>
            <a:off x="4658435" y="4112528"/>
            <a:ext cx="15808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sliding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F574B8C-AB54-483B-8A36-9D21CC35DA84}"/>
              </a:ext>
            </a:extLst>
          </p:cNvPr>
          <p:cNvSpPr txBox="1"/>
          <p:nvPr/>
        </p:nvSpPr>
        <p:spPr>
          <a:xfrm>
            <a:off x="2094922" y="4606126"/>
            <a:ext cx="169915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revealed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2D57E7C-2056-4530-8B08-7867A8440AAB}"/>
              </a:ext>
            </a:extLst>
          </p:cNvPr>
          <p:cNvSpPr txBox="1"/>
          <p:nvPr/>
        </p:nvSpPr>
        <p:spPr>
          <a:xfrm>
            <a:off x="1876558" y="4865429"/>
            <a:ext cx="23269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bystanders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BB6382B-4646-4E21-A158-FC9CD075B3A6}"/>
              </a:ext>
            </a:extLst>
          </p:cNvPr>
          <p:cNvSpPr txBox="1"/>
          <p:nvPr/>
        </p:nvSpPr>
        <p:spPr>
          <a:xfrm>
            <a:off x="3734930" y="5591038"/>
            <a:ext cx="23269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mixed reviews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B9E9ABC-15A0-4369-9A77-4C3848B21B3C}"/>
              </a:ext>
            </a:extLst>
          </p:cNvPr>
          <p:cNvSpPr txBox="1"/>
          <p:nvPr/>
        </p:nvSpPr>
        <p:spPr>
          <a:xfrm>
            <a:off x="4483287" y="6066437"/>
            <a:ext cx="8120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stir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798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DA834D5-C94D-40DC-9AF2-384A481A5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603" y="941097"/>
            <a:ext cx="8625385" cy="480461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CC89D73-9897-437B-AC3D-D20EA1CEE524}"/>
              </a:ext>
            </a:extLst>
          </p:cNvPr>
          <p:cNvSpPr txBox="1"/>
          <p:nvPr/>
        </p:nvSpPr>
        <p:spPr>
          <a:xfrm>
            <a:off x="2627194" y="5745711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14826768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A5AC0F3-0FDC-4FCE-AD3D-55E6B3D4C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772" y="272956"/>
            <a:ext cx="8626511" cy="63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45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AF04853-A583-4252-9F79-FFCDCEFDA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70" y="573208"/>
            <a:ext cx="8868857" cy="562287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58F7AD0-8760-4B7E-9FC4-E3A5E5DFA271}"/>
              </a:ext>
            </a:extLst>
          </p:cNvPr>
          <p:cNvSpPr txBox="1"/>
          <p:nvPr/>
        </p:nvSpPr>
        <p:spPr>
          <a:xfrm>
            <a:off x="628890" y="1842448"/>
            <a:ext cx="783381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supermarket shelves, loaded, laden, packaged goods, processed food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E5E4766-64FA-4C6B-97F6-4ABB968567A7}"/>
              </a:ext>
            </a:extLst>
          </p:cNvPr>
          <p:cNvSpPr txBox="1"/>
          <p:nvPr/>
        </p:nvSpPr>
        <p:spPr>
          <a:xfrm>
            <a:off x="289969" y="4396858"/>
            <a:ext cx="849918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Large supermarkets offer a very wide selection of goods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994C962-8810-4020-BC8D-415F74D2BB1E}"/>
              </a:ext>
            </a:extLst>
          </p:cNvPr>
          <p:cNvSpPr txBox="1"/>
          <p:nvPr/>
        </p:nvSpPr>
        <p:spPr>
          <a:xfrm>
            <a:off x="2340591" y="3458207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الإجابات </a:t>
            </a:r>
          </a:p>
        </p:txBody>
      </p:sp>
    </p:spTree>
    <p:extLst>
      <p:ext uri="{BB962C8B-B14F-4D97-AF65-F5344CB8AC3E}">
        <p14:creationId xmlns:p14="http://schemas.microsoft.com/office/powerpoint/2010/main" val="9424108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3ADD030-01CA-4FD2-ABCA-B06BD180B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79" y="764275"/>
            <a:ext cx="8654599" cy="398514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E01D829-D6E0-4C19-9486-CE78469010B3}"/>
              </a:ext>
            </a:extLst>
          </p:cNvPr>
          <p:cNvSpPr txBox="1"/>
          <p:nvPr/>
        </p:nvSpPr>
        <p:spPr>
          <a:xfrm>
            <a:off x="1091824" y="1746913"/>
            <a:ext cx="1160060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T </a:t>
            </a:r>
            <a:endParaRPr lang="ar-SA" sz="4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2651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42CFB71-91C3-48C4-B392-F0DB3C206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99" y="371409"/>
            <a:ext cx="8529850" cy="585197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3C41A99-E01A-483B-B97E-8C80AA2C02CA}"/>
              </a:ext>
            </a:extLst>
          </p:cNvPr>
          <p:cNvSpPr txBox="1"/>
          <p:nvPr/>
        </p:nvSpPr>
        <p:spPr>
          <a:xfrm>
            <a:off x="4155743" y="3429000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اكتب دعاية عن أحد المنتجات الغذائية </a:t>
            </a:r>
          </a:p>
        </p:txBody>
      </p:sp>
    </p:spTree>
    <p:extLst>
      <p:ext uri="{BB962C8B-B14F-4D97-AF65-F5344CB8AC3E}">
        <p14:creationId xmlns:p14="http://schemas.microsoft.com/office/powerpoint/2010/main" val="12122353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F8E1926-0EE0-4AF4-A08F-87440AEE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93" y="300250"/>
            <a:ext cx="8693338" cy="633256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F35A4F7-C5DA-4548-9E79-8F770E305DDE}"/>
              </a:ext>
            </a:extLst>
          </p:cNvPr>
          <p:cNvSpPr txBox="1"/>
          <p:nvPr/>
        </p:nvSpPr>
        <p:spPr>
          <a:xfrm>
            <a:off x="2627194" y="2989476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اكتب دعاية عن أحد المنتجات الغذائية </a:t>
            </a:r>
          </a:p>
        </p:txBody>
      </p:sp>
    </p:spTree>
    <p:extLst>
      <p:ext uri="{BB962C8B-B14F-4D97-AF65-F5344CB8AC3E}">
        <p14:creationId xmlns:p14="http://schemas.microsoft.com/office/powerpoint/2010/main" val="32985741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5B62059-18E6-4A91-BDB3-7D196224C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794" y="300250"/>
            <a:ext cx="8649489" cy="634620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1C72BCD-94E3-4251-AFCB-52CB65A1F23E}"/>
              </a:ext>
            </a:extLst>
          </p:cNvPr>
          <p:cNvSpPr txBox="1"/>
          <p:nvPr/>
        </p:nvSpPr>
        <p:spPr>
          <a:xfrm>
            <a:off x="914401" y="1678674"/>
            <a:ext cx="642809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buy 				   will be 			  don’t get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	    will need to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rains 					 won’t be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				is				   will practice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053715E-63EE-4615-B926-58759AC2CEAC}"/>
              </a:ext>
            </a:extLst>
          </p:cNvPr>
          <p:cNvSpPr txBox="1"/>
          <p:nvPr/>
        </p:nvSpPr>
        <p:spPr>
          <a:xfrm>
            <a:off x="916673" y="3591640"/>
            <a:ext cx="64280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		    drops 				  changes 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		stays					   doesn’t freeze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	decides 						  will move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85D0BA5-31E5-4184-B844-0057A64B6216}"/>
              </a:ext>
            </a:extLst>
          </p:cNvPr>
          <p:cNvSpPr txBox="1"/>
          <p:nvPr/>
        </p:nvSpPr>
        <p:spPr>
          <a:xfrm>
            <a:off x="616420" y="4751701"/>
            <a:ext cx="64280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will be 				 makes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					 drop				 falls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1DB1974-987B-47FB-8432-6BF7E5977D41}"/>
              </a:ext>
            </a:extLst>
          </p:cNvPr>
          <p:cNvSpPr txBox="1"/>
          <p:nvPr/>
        </p:nvSpPr>
        <p:spPr>
          <a:xfrm>
            <a:off x="591396" y="5531900"/>
            <a:ext cx="826280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drops			   floats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		gets 				 will impress 				shows off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							won’t hang out</a:t>
            </a:r>
          </a:p>
        </p:txBody>
      </p:sp>
    </p:spTree>
    <p:extLst>
      <p:ext uri="{BB962C8B-B14F-4D97-AF65-F5344CB8AC3E}">
        <p14:creationId xmlns:p14="http://schemas.microsoft.com/office/powerpoint/2010/main" val="22375260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8430BB5-5293-4B45-BDD9-41FD52D77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457" y="368491"/>
            <a:ext cx="8668925" cy="5800298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C7DCC61A-A848-4B72-BD93-AFF249B92CCC}"/>
              </a:ext>
            </a:extLst>
          </p:cNvPr>
          <p:cNvSpPr/>
          <p:nvPr/>
        </p:nvSpPr>
        <p:spPr>
          <a:xfrm>
            <a:off x="2292823" y="1201004"/>
            <a:ext cx="614149" cy="382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126256F6-0BBC-467A-8BF1-B18EC7A31B2D}"/>
              </a:ext>
            </a:extLst>
          </p:cNvPr>
          <p:cNvSpPr/>
          <p:nvPr/>
        </p:nvSpPr>
        <p:spPr>
          <a:xfrm>
            <a:off x="2144970" y="1721895"/>
            <a:ext cx="614149" cy="382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05A52F33-9144-48FE-A2D8-702146C18D24}"/>
              </a:ext>
            </a:extLst>
          </p:cNvPr>
          <p:cNvSpPr/>
          <p:nvPr/>
        </p:nvSpPr>
        <p:spPr>
          <a:xfrm>
            <a:off x="1696865" y="2242785"/>
            <a:ext cx="614149" cy="382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37BE4480-3AFB-434D-AFD9-A31ED05F8722}"/>
              </a:ext>
            </a:extLst>
          </p:cNvPr>
          <p:cNvSpPr/>
          <p:nvPr/>
        </p:nvSpPr>
        <p:spPr>
          <a:xfrm>
            <a:off x="2818261" y="2763676"/>
            <a:ext cx="757452" cy="382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6D15316-A2D2-4071-B0DA-5E4E49460A0E}"/>
              </a:ext>
            </a:extLst>
          </p:cNvPr>
          <p:cNvSpPr txBox="1"/>
          <p:nvPr/>
        </p:nvSpPr>
        <p:spPr>
          <a:xfrm>
            <a:off x="2627194" y="5133776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20063150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28F899F-44AB-41B7-9EEC-92488800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995" y="136477"/>
            <a:ext cx="8709584" cy="651647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032511A-A3BC-4624-B2AE-6075B6F64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070" y="4039738"/>
            <a:ext cx="8018202" cy="26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23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B4D9C00-69C9-45FD-9574-D8626C115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876" y="177420"/>
            <a:ext cx="8821576" cy="649633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793CACD-E8B6-4745-B901-9D3B60BC3819}"/>
              </a:ext>
            </a:extLst>
          </p:cNvPr>
          <p:cNvSpPr txBox="1"/>
          <p:nvPr/>
        </p:nvSpPr>
        <p:spPr>
          <a:xfrm>
            <a:off x="3875964" y="682387"/>
            <a:ext cx="1405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unless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B117F0B-FB58-44FA-ACAF-FDCFD11FC386}"/>
              </a:ext>
            </a:extLst>
          </p:cNvPr>
          <p:cNvSpPr txBox="1"/>
          <p:nvPr/>
        </p:nvSpPr>
        <p:spPr>
          <a:xfrm>
            <a:off x="875724" y="1025855"/>
            <a:ext cx="1405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Unless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75DF0D6-8651-492E-A797-EEF6060DE2F9}"/>
              </a:ext>
            </a:extLst>
          </p:cNvPr>
          <p:cNvSpPr txBox="1"/>
          <p:nvPr/>
        </p:nvSpPr>
        <p:spPr>
          <a:xfrm>
            <a:off x="2895594" y="1735541"/>
            <a:ext cx="1405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unless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A7A1339-E69D-4538-8B58-63605CD88595}"/>
              </a:ext>
            </a:extLst>
          </p:cNvPr>
          <p:cNvSpPr txBox="1"/>
          <p:nvPr/>
        </p:nvSpPr>
        <p:spPr>
          <a:xfrm>
            <a:off x="3225417" y="2433853"/>
            <a:ext cx="1405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unless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09EA2B4-5107-4FC7-B6A2-603456FFD918}"/>
              </a:ext>
            </a:extLst>
          </p:cNvPr>
          <p:cNvSpPr txBox="1"/>
          <p:nvPr/>
        </p:nvSpPr>
        <p:spPr>
          <a:xfrm>
            <a:off x="891644" y="1382972"/>
            <a:ext cx="1405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When 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CB9482B-24B6-4EF0-B48A-42480BEBB3D5}"/>
              </a:ext>
            </a:extLst>
          </p:cNvPr>
          <p:cNvSpPr txBox="1"/>
          <p:nvPr/>
        </p:nvSpPr>
        <p:spPr>
          <a:xfrm>
            <a:off x="2872845" y="2081284"/>
            <a:ext cx="1405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when 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4FF16B9-6F3C-4D76-8F17-A5F4B71C662D}"/>
              </a:ext>
            </a:extLst>
          </p:cNvPr>
          <p:cNvSpPr txBox="1"/>
          <p:nvPr/>
        </p:nvSpPr>
        <p:spPr>
          <a:xfrm>
            <a:off x="1594504" y="4951808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29998259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F18804-C806-4F48-9DEB-6CCCDA60D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rtl="0"/>
            <a:r>
              <a:rPr lang="en-US" sz="16600" b="0" dirty="0">
                <a:latin typeface="Rockwell" panose="02060603020205020403" pitchFamily="18" charset="0"/>
              </a:rPr>
              <a:t>UNIT 6 </a:t>
            </a:r>
            <a:endParaRPr lang="ar-SA" sz="16600" b="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315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8E0C695-FB5F-4011-B0A4-E3C4D6C5B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610" y="272955"/>
            <a:ext cx="7963604" cy="641444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5227836-F72B-42A3-BFA9-60808D501E04}"/>
              </a:ext>
            </a:extLst>
          </p:cNvPr>
          <p:cNvSpPr txBox="1"/>
          <p:nvPr/>
        </p:nvSpPr>
        <p:spPr>
          <a:xfrm>
            <a:off x="4763068" y="1665026"/>
            <a:ext cx="3634145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anxiety </a:t>
            </a:r>
          </a:p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stereotype </a:t>
            </a:r>
          </a:p>
          <a:p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gender </a:t>
            </a:r>
          </a:p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tedious </a:t>
            </a:r>
          </a:p>
          <a:p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restless </a:t>
            </a:r>
          </a:p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temperament</a:t>
            </a:r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capacity </a:t>
            </a:r>
          </a:p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repetitive</a:t>
            </a:r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ar-SA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136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99D7B38-B2CC-4D53-B9FC-062D4D758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87" y="218364"/>
            <a:ext cx="8431923" cy="595042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47214AB-5A94-42F0-976E-7E7486ED7754}"/>
              </a:ext>
            </a:extLst>
          </p:cNvPr>
          <p:cNvSpPr txBox="1"/>
          <p:nvPr/>
        </p:nvSpPr>
        <p:spPr>
          <a:xfrm>
            <a:off x="1323829" y="1718410"/>
            <a:ext cx="3634145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tedious</a:t>
            </a:r>
          </a:p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restless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anxiety </a:t>
            </a:r>
          </a:p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intensity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repetitive  </a:t>
            </a:r>
          </a:p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stereotype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gender </a:t>
            </a:r>
          </a:p>
          <a:p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temperament </a:t>
            </a:r>
            <a:endParaRPr lang="ar-SA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775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F4563E3-0A70-46E4-BD94-E37B4B960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96" y="204715"/>
            <a:ext cx="8667897" cy="649633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9DEEF6F-CAE7-4341-9416-A84B5E69C533}"/>
              </a:ext>
            </a:extLst>
          </p:cNvPr>
          <p:cNvSpPr txBox="1"/>
          <p:nvPr/>
        </p:nvSpPr>
        <p:spPr>
          <a:xfrm>
            <a:off x="2115403" y="1119116"/>
            <a:ext cx="19516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to check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838C038-6743-4D37-8A0D-98770135B512}"/>
              </a:ext>
            </a:extLst>
          </p:cNvPr>
          <p:cNvSpPr txBox="1"/>
          <p:nvPr/>
        </p:nvSpPr>
        <p:spPr>
          <a:xfrm>
            <a:off x="1599059" y="1503531"/>
            <a:ext cx="13036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buying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B0F85C2-1AFF-4704-955E-6C121692CE3F}"/>
              </a:ext>
            </a:extLst>
          </p:cNvPr>
          <p:cNvSpPr txBox="1"/>
          <p:nvPr/>
        </p:nvSpPr>
        <p:spPr>
          <a:xfrm>
            <a:off x="6034594" y="1899317"/>
            <a:ext cx="13036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eating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1B9FE3E-8E11-4FBC-ADCD-E449F0C42FAF}"/>
              </a:ext>
            </a:extLst>
          </p:cNvPr>
          <p:cNvSpPr txBox="1"/>
          <p:nvPr/>
        </p:nvSpPr>
        <p:spPr>
          <a:xfrm>
            <a:off x="2527112" y="2690887"/>
            <a:ext cx="14600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to take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AD741E8-6C04-430B-8948-75324E1D0712}"/>
              </a:ext>
            </a:extLst>
          </p:cNvPr>
          <p:cNvSpPr txBox="1"/>
          <p:nvPr/>
        </p:nvSpPr>
        <p:spPr>
          <a:xfrm>
            <a:off x="1708243" y="3100317"/>
            <a:ext cx="14466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calling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D81638E-8480-45B3-8786-371A3E715C3B}"/>
              </a:ext>
            </a:extLst>
          </p:cNvPr>
          <p:cNvSpPr txBox="1"/>
          <p:nvPr/>
        </p:nvSpPr>
        <p:spPr>
          <a:xfrm>
            <a:off x="4219434" y="3482454"/>
            <a:ext cx="19516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to inform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0B0D82A-36A5-45B4-8478-27CA88F1A5E3}"/>
              </a:ext>
            </a:extLst>
          </p:cNvPr>
          <p:cNvSpPr txBox="1"/>
          <p:nvPr/>
        </p:nvSpPr>
        <p:spPr>
          <a:xfrm>
            <a:off x="2417931" y="4260383"/>
            <a:ext cx="11014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living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39AC23D-4460-44F0-9A2B-F1796B3EA2E8}"/>
              </a:ext>
            </a:extLst>
          </p:cNvPr>
          <p:cNvSpPr txBox="1"/>
          <p:nvPr/>
        </p:nvSpPr>
        <p:spPr>
          <a:xfrm>
            <a:off x="4628872" y="5065599"/>
            <a:ext cx="12828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to get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C94CFD1-5D28-43BF-9C94-B905624D11FF}"/>
              </a:ext>
            </a:extLst>
          </p:cNvPr>
          <p:cNvSpPr txBox="1"/>
          <p:nvPr/>
        </p:nvSpPr>
        <p:spPr>
          <a:xfrm>
            <a:off x="2759124" y="5461386"/>
            <a:ext cx="11014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to go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7019B6-11C9-434F-B2F6-F642C8742C01}"/>
              </a:ext>
            </a:extLst>
          </p:cNvPr>
          <p:cNvSpPr txBox="1"/>
          <p:nvPr/>
        </p:nvSpPr>
        <p:spPr>
          <a:xfrm>
            <a:off x="1203275" y="6252958"/>
            <a:ext cx="15558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raising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56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7C2F0CF-F575-4893-8683-61AFBF840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440" y="177423"/>
            <a:ext cx="8786787" cy="652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023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FE00C25-5C03-4221-937F-84AD090CC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66" y="188494"/>
            <a:ext cx="8773047" cy="65125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5FF0B1D-A13F-4BCC-8423-DBDD14BD4212}"/>
              </a:ext>
            </a:extLst>
          </p:cNvPr>
          <p:cNvSpPr txBox="1"/>
          <p:nvPr/>
        </p:nvSpPr>
        <p:spPr>
          <a:xfrm>
            <a:off x="171066" y="1992574"/>
            <a:ext cx="8801868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I don’t like being told to do my homework.</a:t>
            </a:r>
          </a:p>
          <a:p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He remembers gifts being given to him when he was a child.</a:t>
            </a: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</a:t>
            </a: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He wants to be given the answer.</a:t>
            </a:r>
          </a:p>
          <a:p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Sheila wants to be helped by her mother.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Babies like being talked to.</a:t>
            </a:r>
          </a:p>
          <a:p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The cat wants to be fed by its owner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639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CB1B84-C0EA-4A8F-9D4C-D1BB264C6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67" y="464025"/>
            <a:ext cx="8587734" cy="569111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BAD42C2-176C-4A93-915A-CC1B21B442D5}"/>
              </a:ext>
            </a:extLst>
          </p:cNvPr>
          <p:cNvSpPr txBox="1"/>
          <p:nvPr/>
        </p:nvSpPr>
        <p:spPr>
          <a:xfrm>
            <a:off x="2945632" y="4228476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82DE5A6-3C16-4EFC-AA7C-B0DDE350AA70}"/>
              </a:ext>
            </a:extLst>
          </p:cNvPr>
          <p:cNvSpPr txBox="1"/>
          <p:nvPr/>
        </p:nvSpPr>
        <p:spPr>
          <a:xfrm>
            <a:off x="1612708" y="1285164"/>
            <a:ext cx="57024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to do my homework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878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027F0E7-7D30-4BEA-AE55-68D1EA7B0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06" y="136477"/>
            <a:ext cx="8733225" cy="639191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27250BD-9D74-4E5D-B1C7-3FB8E21A42BE}"/>
              </a:ext>
            </a:extLst>
          </p:cNvPr>
          <p:cNvSpPr txBox="1"/>
          <p:nvPr/>
        </p:nvSpPr>
        <p:spPr>
          <a:xfrm>
            <a:off x="219706" y="1645191"/>
            <a:ext cx="8733225" cy="51398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My brother doesn't like talking about work, and neither does my father.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I don’t like arguing, and neither does she.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Sabah is in high school, and Hanan is too.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Jody doesn’t like to cook, but Gwen does.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Tom doesn’t have a job, but his brother does.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We're not going on a trip, and they aren't either.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He’s not old enough to travel on his own, but his brother is.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Our classmates don't enjoy the activity, but we do.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146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271984C-5B32-4500-A27E-6A6D85DD3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014" y="245660"/>
            <a:ext cx="8663622" cy="639892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96C6737-195D-4C9C-B6D8-968D059462E7}"/>
              </a:ext>
            </a:extLst>
          </p:cNvPr>
          <p:cNvSpPr txBox="1"/>
          <p:nvPr/>
        </p:nvSpPr>
        <p:spPr>
          <a:xfrm>
            <a:off x="2642195" y="984914"/>
            <a:ext cx="19516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to check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D79CC06-772B-4B22-B85A-847CD845BC11}"/>
              </a:ext>
            </a:extLst>
          </p:cNvPr>
          <p:cNvSpPr txBox="1"/>
          <p:nvPr/>
        </p:nvSpPr>
        <p:spPr>
          <a:xfrm>
            <a:off x="3960125" y="1680946"/>
            <a:ext cx="15794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leaving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4255817-7E48-4039-A875-97C045940D3B}"/>
              </a:ext>
            </a:extLst>
          </p:cNvPr>
          <p:cNvSpPr txBox="1"/>
          <p:nvPr/>
        </p:nvSpPr>
        <p:spPr>
          <a:xfrm>
            <a:off x="3728113" y="2977483"/>
            <a:ext cx="1392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buying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A6BE823-CBF5-42FD-940C-E7D89F4E656E}"/>
              </a:ext>
            </a:extLst>
          </p:cNvPr>
          <p:cNvSpPr txBox="1"/>
          <p:nvPr/>
        </p:nvSpPr>
        <p:spPr>
          <a:xfrm>
            <a:off x="5434086" y="3605286"/>
            <a:ext cx="16790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to think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1D7BC46-159F-434B-960C-3BDEE5A00435}"/>
              </a:ext>
            </a:extLst>
          </p:cNvPr>
          <p:cNvSpPr txBox="1"/>
          <p:nvPr/>
        </p:nvSpPr>
        <p:spPr>
          <a:xfrm>
            <a:off x="3168554" y="4123901"/>
            <a:ext cx="16160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to reach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47C772F-E753-476C-B666-C2DCE49BA472}"/>
              </a:ext>
            </a:extLst>
          </p:cNvPr>
          <p:cNvSpPr txBox="1"/>
          <p:nvPr/>
        </p:nvSpPr>
        <p:spPr>
          <a:xfrm>
            <a:off x="2606137" y="4724404"/>
            <a:ext cx="19516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being told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FC69FB0-0E48-40D0-A265-375C7A2D462C}"/>
              </a:ext>
            </a:extLst>
          </p:cNvPr>
          <p:cNvSpPr txBox="1"/>
          <p:nvPr/>
        </p:nvSpPr>
        <p:spPr>
          <a:xfrm>
            <a:off x="3253615" y="5352200"/>
            <a:ext cx="26155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being told off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89B36B9-E692-42A6-88F9-FBCBCCC9505B}"/>
              </a:ext>
            </a:extLst>
          </p:cNvPr>
          <p:cNvSpPr txBox="1"/>
          <p:nvPr/>
        </p:nvSpPr>
        <p:spPr>
          <a:xfrm>
            <a:off x="1940254" y="5843520"/>
            <a:ext cx="19516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not to speak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F0A9943-E7C6-42FD-BAB3-D7A1217550AC}"/>
              </a:ext>
            </a:extLst>
          </p:cNvPr>
          <p:cNvSpPr txBox="1"/>
          <p:nvPr/>
        </p:nvSpPr>
        <p:spPr>
          <a:xfrm>
            <a:off x="4110250" y="6184716"/>
            <a:ext cx="12166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to do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207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466F346-A76D-47D5-A545-3CB7EF6C2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306" y="641445"/>
            <a:ext cx="8695117" cy="492684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D066D6E-D586-454E-ADFD-F0507E76076D}"/>
              </a:ext>
            </a:extLst>
          </p:cNvPr>
          <p:cNvSpPr txBox="1"/>
          <p:nvPr/>
        </p:nvSpPr>
        <p:spPr>
          <a:xfrm>
            <a:off x="2879680" y="1801503"/>
            <a:ext cx="5581934" cy="11380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know something for a very long time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agree with you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FFBAF99-12F4-4F22-8759-4E602396D6D2}"/>
              </a:ext>
            </a:extLst>
          </p:cNvPr>
          <p:cNvSpPr txBox="1"/>
          <p:nvPr/>
        </p:nvSpPr>
        <p:spPr>
          <a:xfrm>
            <a:off x="2604058" y="3576345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الاجابات</a:t>
            </a:r>
          </a:p>
        </p:txBody>
      </p:sp>
    </p:spTree>
    <p:extLst>
      <p:ext uri="{BB962C8B-B14F-4D97-AF65-F5344CB8AC3E}">
        <p14:creationId xmlns:p14="http://schemas.microsoft.com/office/powerpoint/2010/main" val="1178433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5D5333C-BA7A-4202-98EA-B94827CFC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881" y="232011"/>
            <a:ext cx="8627403" cy="64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19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DCDA73C-67D6-4864-806C-C940B92A7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665" y="806080"/>
            <a:ext cx="8605084" cy="534906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D9483F6-ECA0-4342-9BB0-D98F0F077A1A}"/>
              </a:ext>
            </a:extLst>
          </p:cNvPr>
          <p:cNvSpPr txBox="1"/>
          <p:nvPr/>
        </p:nvSpPr>
        <p:spPr>
          <a:xfrm>
            <a:off x="136478" y="1214651"/>
            <a:ext cx="8768857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climate changes to a natural evolutionary process – the destructive factors which destroy Earth.</a:t>
            </a:r>
          </a:p>
          <a:p>
            <a:pPr algn="ctr"/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ctr"/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Mainly industries, scientists and environmentalists</a:t>
            </a:r>
          </a:p>
          <a:p>
            <a:pPr algn="ctr"/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There were environmental changes in the past that had not been caused by human intervention.</a:t>
            </a:r>
          </a:p>
          <a:p>
            <a:pPr algn="ctr"/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ctr"/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 destruction of the rain forests, the depletion of oxygen, the holes in the ozone layer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087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27F993B-F4B5-438B-B1A3-567B5B0BE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45" y="191069"/>
            <a:ext cx="7356143" cy="656163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E41FEE3-771A-4FFA-B537-53226B85B290}"/>
              </a:ext>
            </a:extLst>
          </p:cNvPr>
          <p:cNvSpPr txBox="1"/>
          <p:nvPr/>
        </p:nvSpPr>
        <p:spPr>
          <a:xfrm>
            <a:off x="3436572" y="3429000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قارن بين نفسك وبين أحد أفراد العائلة الأكبر سننا </a:t>
            </a:r>
          </a:p>
        </p:txBody>
      </p:sp>
    </p:spTree>
    <p:extLst>
      <p:ext uri="{BB962C8B-B14F-4D97-AF65-F5344CB8AC3E}">
        <p14:creationId xmlns:p14="http://schemas.microsoft.com/office/powerpoint/2010/main" val="32778863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626FCB5-1DFB-4620-A570-74FF47F0B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49" y="1569494"/>
            <a:ext cx="8475384" cy="364395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42BB225-4C52-4BBB-AA8A-DCDC11557A75}"/>
              </a:ext>
            </a:extLst>
          </p:cNvPr>
          <p:cNvSpPr txBox="1"/>
          <p:nvPr/>
        </p:nvSpPr>
        <p:spPr>
          <a:xfrm>
            <a:off x="2627194" y="2746612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قم بتكوين جمل عن المقارنة السابقة </a:t>
            </a:r>
          </a:p>
        </p:txBody>
      </p:sp>
    </p:spTree>
    <p:extLst>
      <p:ext uri="{BB962C8B-B14F-4D97-AF65-F5344CB8AC3E}">
        <p14:creationId xmlns:p14="http://schemas.microsoft.com/office/powerpoint/2010/main" val="7683902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9771A1B-5E60-47A7-B059-E27E605B8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93" y="287234"/>
            <a:ext cx="8598091" cy="63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628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20705E6-B24D-4ED3-94A0-422E16912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66" y="286603"/>
            <a:ext cx="8721428" cy="63598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FB0031A-5A3B-4087-8D40-D9D0678CD755}"/>
              </a:ext>
            </a:extLst>
          </p:cNvPr>
          <p:cNvSpPr txBox="1"/>
          <p:nvPr/>
        </p:nvSpPr>
        <p:spPr>
          <a:xfrm>
            <a:off x="4572000" y="4080680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الإجابات في الشريحة التالية</a:t>
            </a:r>
          </a:p>
        </p:txBody>
      </p:sp>
    </p:spTree>
    <p:extLst>
      <p:ext uri="{BB962C8B-B14F-4D97-AF65-F5344CB8AC3E}">
        <p14:creationId xmlns:p14="http://schemas.microsoft.com/office/powerpoint/2010/main" val="23211077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CED7C2-25A5-4939-8036-4BF07F7D6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550" y="660925"/>
            <a:ext cx="8650495" cy="533044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AEF3863-B601-4D5F-850E-CABB724CB663}"/>
              </a:ext>
            </a:extLst>
          </p:cNvPr>
          <p:cNvSpPr txBox="1"/>
          <p:nvPr/>
        </p:nvSpPr>
        <p:spPr>
          <a:xfrm>
            <a:off x="627797" y="1665030"/>
            <a:ext cx="791570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students, young men, casual clothes, dressed casually, T-shirt, jacket, smiling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D0E2719-395B-4983-88FF-CFD7FAEF6BAF}"/>
              </a:ext>
            </a:extLst>
          </p:cNvPr>
          <p:cNvSpPr txBox="1"/>
          <p:nvPr/>
        </p:nvSpPr>
        <p:spPr>
          <a:xfrm>
            <a:off x="764275" y="4287680"/>
            <a:ext cx="810676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They hope to be rewarded for all the work they have done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122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0EAF93C-ED51-4490-80D7-6C5FDB64D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841" y="436730"/>
            <a:ext cx="8488908" cy="571607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26CB13E-19F0-4A7A-99EC-997D651E6AD1}"/>
              </a:ext>
            </a:extLst>
          </p:cNvPr>
          <p:cNvSpPr txBox="1"/>
          <p:nvPr/>
        </p:nvSpPr>
        <p:spPr>
          <a:xfrm>
            <a:off x="1344305" y="4507173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قم بالتحدث عن فترتين من العمر والفرق بينهما </a:t>
            </a:r>
          </a:p>
        </p:txBody>
      </p:sp>
    </p:spTree>
    <p:extLst>
      <p:ext uri="{BB962C8B-B14F-4D97-AF65-F5344CB8AC3E}">
        <p14:creationId xmlns:p14="http://schemas.microsoft.com/office/powerpoint/2010/main" val="30651850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C0BFEE4-8945-4B30-AA9D-560818B3D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335" y="491322"/>
            <a:ext cx="8716153" cy="571841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8498306-99DC-4515-8173-946EEF3FE161}"/>
              </a:ext>
            </a:extLst>
          </p:cNvPr>
          <p:cNvSpPr txBox="1"/>
          <p:nvPr/>
        </p:nvSpPr>
        <p:spPr>
          <a:xfrm>
            <a:off x="2621605" y="3196988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قم بكتابة مقال عن فترتين من العمر والفرق بينهما </a:t>
            </a:r>
          </a:p>
        </p:txBody>
      </p:sp>
    </p:spTree>
    <p:extLst>
      <p:ext uri="{BB962C8B-B14F-4D97-AF65-F5344CB8AC3E}">
        <p14:creationId xmlns:p14="http://schemas.microsoft.com/office/powerpoint/2010/main" val="10643434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C51163B-D6BF-461B-BFD2-1453481B7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47" y="526996"/>
            <a:ext cx="4759349" cy="56417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118830E-4442-49AC-B046-FAB3265A653C}"/>
              </a:ext>
            </a:extLst>
          </p:cNvPr>
          <p:cNvSpPr txBox="1"/>
          <p:nvPr/>
        </p:nvSpPr>
        <p:spPr>
          <a:xfrm>
            <a:off x="5076967" y="354842"/>
            <a:ext cx="3860587" cy="6001643"/>
          </a:xfrm>
          <a:prstGeom prst="rect">
            <a:avLst/>
          </a:prstGeom>
          <a:solidFill>
            <a:srgbClr val="FFFF99"/>
          </a:solidFill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1. haven’t seen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2. have you been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3. Has it been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4. have you been doing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5. have been teaching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6. have got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7. have you been working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8. have been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9. has she made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10. has just finished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11. have spent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12. have been planning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13. have written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14. haven’t got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15. has been waiting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16. have been talking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7752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47309D1-09DE-4A2D-978E-A630F9BCA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495" y="586854"/>
            <a:ext cx="8393643" cy="552734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99B8CFB-EECE-4E77-8D87-9CFDB84F6906}"/>
              </a:ext>
            </a:extLst>
          </p:cNvPr>
          <p:cNvSpPr txBox="1"/>
          <p:nvPr/>
        </p:nvSpPr>
        <p:spPr>
          <a:xfrm>
            <a:off x="2627194" y="3350525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31572019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8A8B6AA-12F6-4396-8D0E-0F57BBC5A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71" y="191069"/>
            <a:ext cx="8801756" cy="6496334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2EACC899-E575-48F3-911F-5D014DCE5C48}"/>
              </a:ext>
            </a:extLst>
          </p:cNvPr>
          <p:cNvSpPr/>
          <p:nvPr/>
        </p:nvSpPr>
        <p:spPr>
          <a:xfrm>
            <a:off x="3125338" y="777923"/>
            <a:ext cx="627797" cy="31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17777DF-9E69-4B51-A041-73DB07B2302E}"/>
              </a:ext>
            </a:extLst>
          </p:cNvPr>
          <p:cNvSpPr/>
          <p:nvPr/>
        </p:nvSpPr>
        <p:spPr>
          <a:xfrm>
            <a:off x="6572884" y="775592"/>
            <a:ext cx="912119" cy="31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7B6B76B-607E-4E89-9E43-5BD2CDD36DC0}"/>
              </a:ext>
            </a:extLst>
          </p:cNvPr>
          <p:cNvSpPr/>
          <p:nvPr/>
        </p:nvSpPr>
        <p:spPr>
          <a:xfrm>
            <a:off x="1874289" y="1110019"/>
            <a:ext cx="514070" cy="31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6BD914B7-7EE4-4485-9878-70735AF372CA}"/>
              </a:ext>
            </a:extLst>
          </p:cNvPr>
          <p:cNvSpPr/>
          <p:nvPr/>
        </p:nvSpPr>
        <p:spPr>
          <a:xfrm>
            <a:off x="6994487" y="1125939"/>
            <a:ext cx="514070" cy="31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5A7ABC70-A490-4CAA-B3CF-942890D936AD}"/>
              </a:ext>
            </a:extLst>
          </p:cNvPr>
          <p:cNvSpPr/>
          <p:nvPr/>
        </p:nvSpPr>
        <p:spPr>
          <a:xfrm>
            <a:off x="2490715" y="1767387"/>
            <a:ext cx="402611" cy="31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CFF5DF91-4133-4123-9336-E75E6FA5507F}"/>
              </a:ext>
            </a:extLst>
          </p:cNvPr>
          <p:cNvSpPr/>
          <p:nvPr/>
        </p:nvSpPr>
        <p:spPr>
          <a:xfrm>
            <a:off x="5923128" y="1781038"/>
            <a:ext cx="671026" cy="31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8E026F8-F486-4116-A408-E981436D0C57}"/>
              </a:ext>
            </a:extLst>
          </p:cNvPr>
          <p:cNvSpPr/>
          <p:nvPr/>
        </p:nvSpPr>
        <p:spPr>
          <a:xfrm>
            <a:off x="3343700" y="2122230"/>
            <a:ext cx="357121" cy="31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1B20208D-A4EC-4047-B79F-188C68C3F751}"/>
              </a:ext>
            </a:extLst>
          </p:cNvPr>
          <p:cNvSpPr/>
          <p:nvPr/>
        </p:nvSpPr>
        <p:spPr>
          <a:xfrm>
            <a:off x="7554049" y="2108587"/>
            <a:ext cx="514070" cy="31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40AEE1FB-056D-49A0-AFE0-BDDB394E9424}"/>
              </a:ext>
            </a:extLst>
          </p:cNvPr>
          <p:cNvSpPr/>
          <p:nvPr/>
        </p:nvSpPr>
        <p:spPr>
          <a:xfrm>
            <a:off x="3609829" y="2436129"/>
            <a:ext cx="357121" cy="31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1ED008CD-B8CB-45D2-86E4-F68661A459BD}"/>
              </a:ext>
            </a:extLst>
          </p:cNvPr>
          <p:cNvSpPr/>
          <p:nvPr/>
        </p:nvSpPr>
        <p:spPr>
          <a:xfrm>
            <a:off x="5274861" y="2436129"/>
            <a:ext cx="514070" cy="31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A91A2A9-DC53-418C-B9E8-BC322E4C3772}"/>
              </a:ext>
            </a:extLst>
          </p:cNvPr>
          <p:cNvSpPr txBox="1"/>
          <p:nvPr/>
        </p:nvSpPr>
        <p:spPr>
          <a:xfrm>
            <a:off x="4995079" y="3603008"/>
            <a:ext cx="16923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enjoyment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3D17FD5-B932-4140-AA83-DF0F08C924E7}"/>
              </a:ext>
            </a:extLst>
          </p:cNvPr>
          <p:cNvSpPr txBox="1"/>
          <p:nvPr/>
        </p:nvSpPr>
        <p:spPr>
          <a:xfrm>
            <a:off x="2267795" y="3905533"/>
            <a:ext cx="16923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happiness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380C9E6-8B8D-4714-91A4-41A7EB47E82D}"/>
              </a:ext>
            </a:extLst>
          </p:cNvPr>
          <p:cNvSpPr txBox="1"/>
          <p:nvPr/>
        </p:nvSpPr>
        <p:spPr>
          <a:xfrm>
            <a:off x="4778990" y="4246730"/>
            <a:ext cx="19084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satisfaction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E9E1917-1B35-4B93-A13B-547804E002CF}"/>
              </a:ext>
            </a:extLst>
          </p:cNvPr>
          <p:cNvSpPr txBox="1"/>
          <p:nvPr/>
        </p:nvSpPr>
        <p:spPr>
          <a:xfrm>
            <a:off x="4519678" y="4901824"/>
            <a:ext cx="20744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educational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A547DB1-D908-4041-908B-F4E3DF0DAF5B}"/>
              </a:ext>
            </a:extLst>
          </p:cNvPr>
          <p:cNvSpPr txBox="1"/>
          <p:nvPr/>
        </p:nvSpPr>
        <p:spPr>
          <a:xfrm>
            <a:off x="1831064" y="5556917"/>
            <a:ext cx="16923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knowledge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D22E7EF-2930-45E8-B680-CE832E9EBC7D}"/>
              </a:ext>
            </a:extLst>
          </p:cNvPr>
          <p:cNvSpPr txBox="1"/>
          <p:nvPr/>
        </p:nvSpPr>
        <p:spPr>
          <a:xfrm>
            <a:off x="3537037" y="6171066"/>
            <a:ext cx="20744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competitions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349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D512F8A-3A19-49C6-8E93-9C635A4BC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251" y="199474"/>
            <a:ext cx="8011236" cy="644806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CE05322-34DE-4CB8-9145-32B1DF8F63C9}"/>
              </a:ext>
            </a:extLst>
          </p:cNvPr>
          <p:cNvSpPr txBox="1"/>
          <p:nvPr/>
        </p:nvSpPr>
        <p:spPr>
          <a:xfrm>
            <a:off x="2361063" y="5684293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5464D94-4C8A-4BCD-9ACC-921B36F4075B}"/>
              </a:ext>
            </a:extLst>
          </p:cNvPr>
          <p:cNvSpPr txBox="1"/>
          <p:nvPr/>
        </p:nvSpPr>
        <p:spPr>
          <a:xfrm>
            <a:off x="2265530" y="859810"/>
            <a:ext cx="60050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957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F18804-C806-4F48-9DEB-6CCCDA60D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85" y="1432223"/>
            <a:ext cx="7608797" cy="3035808"/>
          </a:xfrm>
        </p:spPr>
        <p:txBody>
          <a:bodyPr/>
          <a:lstStyle/>
          <a:p>
            <a:pPr algn="ctr" rtl="0"/>
            <a:r>
              <a:rPr lang="en-US" sz="7200" b="0" dirty="0">
                <a:latin typeface="Rockwell" panose="02060603020205020403" pitchFamily="18" charset="0"/>
              </a:rPr>
              <a:t>EXPANSION 4 – 6 </a:t>
            </a:r>
            <a:endParaRPr lang="ar-SA" sz="7200" b="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961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03868E5-C035-4241-A986-C510D5E52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450" y="163773"/>
            <a:ext cx="8679977" cy="649633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12A38E8-E827-498C-8DF0-4E4638935A11}"/>
              </a:ext>
            </a:extLst>
          </p:cNvPr>
          <p:cNvSpPr txBox="1"/>
          <p:nvPr/>
        </p:nvSpPr>
        <p:spPr>
          <a:xfrm>
            <a:off x="1091821" y="723329"/>
            <a:ext cx="627797" cy="60016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l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i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k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b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g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e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d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h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j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c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031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6F56E65-CC3D-46C9-8362-DDCB52135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626" y="300251"/>
            <a:ext cx="8679009" cy="634620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DC3518C-CB1E-4DB8-8F0E-18B890FA2B7F}"/>
              </a:ext>
            </a:extLst>
          </p:cNvPr>
          <p:cNvSpPr txBox="1"/>
          <p:nvPr/>
        </p:nvSpPr>
        <p:spPr>
          <a:xfrm>
            <a:off x="3971499" y="730156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42175878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38DECCE-CD8E-432D-A00E-E9868B34D32D}"/>
              </a:ext>
            </a:extLst>
          </p:cNvPr>
          <p:cNvSpPr txBox="1"/>
          <p:nvPr/>
        </p:nvSpPr>
        <p:spPr>
          <a:xfrm>
            <a:off x="232012" y="286601"/>
            <a:ext cx="8693624" cy="6124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1. Because they feel that there cannot be clear boundaries between friendship and work, and things can go wrong if there is disagreement.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2. Because there is a real relationship and a sense of loyalty and willingness to share.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3. Self-confidence, an awareness of one’s strengths and weaknesses as well as feeling of confidence about abilities.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4. You should discuss responsibilities beforehand, agree on details and put everything on paper. Also you need to find out if your friends respect you as much as you respect them.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5. </a:t>
            </a:r>
            <a:r>
              <a:rPr lang="ar-SA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الإجابات قد تختلف </a:t>
            </a:r>
            <a:endParaRPr lang="ar-SA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8838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DC7464A-B4D9-4CF1-8F25-21CDC8839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307" y="232012"/>
            <a:ext cx="8639033" cy="649633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4247FD8-A727-4F9A-B419-D793673E6D97}"/>
              </a:ext>
            </a:extLst>
          </p:cNvPr>
          <p:cNvSpPr txBox="1"/>
          <p:nvPr/>
        </p:nvSpPr>
        <p:spPr>
          <a:xfrm>
            <a:off x="259307" y="1801504"/>
            <a:ext cx="8625386" cy="4955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He doesn’t only worries , but he also tries to avoid conflict.</a:t>
            </a:r>
          </a:p>
          <a:p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Neither Ben nor Scott like to play football.</a:t>
            </a:r>
          </a:p>
          <a:p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Both Betty and Tara like to talk about their feelings.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They will either have pizza or pasta. They don’t know yet.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Madison likes to speak in formal and informal situations.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Sea turtles can swim and live for a long time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Men don’t like tedious tasks nor talk about their feelings.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The meal can be either served with rice or salad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4002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CF75041-0B16-471B-91F0-56567D582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138" y="245659"/>
            <a:ext cx="8732987" cy="645539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4B0B301-D298-4DB6-888A-6E5FAA87F8FA}"/>
              </a:ext>
            </a:extLst>
          </p:cNvPr>
          <p:cNvSpPr txBox="1"/>
          <p:nvPr/>
        </p:nvSpPr>
        <p:spPr>
          <a:xfrm>
            <a:off x="2524836" y="2156346"/>
            <a:ext cx="5445457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take my cell phone wherever I go.</a:t>
            </a:r>
          </a:p>
          <a:p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Only if there is an emergency.</a:t>
            </a:r>
          </a:p>
          <a:p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So that I can study in the U.S.</a:t>
            </a:r>
          </a:p>
          <a:p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Because it’s our National Day.</a:t>
            </a:r>
          </a:p>
          <a:p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have an umbrella in case it rains.</a:t>
            </a:r>
          </a:p>
          <a:p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Everywhere you go.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182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33E491C-A839-4F8C-BF6A-FAB9F76A0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11" y="132434"/>
            <a:ext cx="8692518" cy="6609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9129A54-32A6-4668-AC68-E28D40214F3C}"/>
              </a:ext>
            </a:extLst>
          </p:cNvPr>
          <p:cNvSpPr txBox="1"/>
          <p:nvPr/>
        </p:nvSpPr>
        <p:spPr>
          <a:xfrm>
            <a:off x="3521122" y="1514901"/>
            <a:ext cx="15612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talking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E50598F-B953-4FC9-BF08-F8600446D99F}"/>
              </a:ext>
            </a:extLst>
          </p:cNvPr>
          <p:cNvSpPr txBox="1"/>
          <p:nvPr/>
        </p:nvSpPr>
        <p:spPr>
          <a:xfrm>
            <a:off x="2458869" y="2267803"/>
            <a:ext cx="14220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to buy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3DD2305-5CCD-435E-9C91-8B164CB8F132}"/>
              </a:ext>
            </a:extLst>
          </p:cNvPr>
          <p:cNvSpPr txBox="1"/>
          <p:nvPr/>
        </p:nvSpPr>
        <p:spPr>
          <a:xfrm>
            <a:off x="1612707" y="3018435"/>
            <a:ext cx="17471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turning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39EC14-D961-4188-AE41-AA921C3269BC}"/>
              </a:ext>
            </a:extLst>
          </p:cNvPr>
          <p:cNvSpPr txBox="1"/>
          <p:nvPr/>
        </p:nvSpPr>
        <p:spPr>
          <a:xfrm>
            <a:off x="1680947" y="3782707"/>
            <a:ext cx="1445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to tell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B3629D9-B853-4750-A752-EEED720073D2}"/>
              </a:ext>
            </a:extLst>
          </p:cNvPr>
          <p:cNvSpPr txBox="1"/>
          <p:nvPr/>
        </p:nvSpPr>
        <p:spPr>
          <a:xfrm>
            <a:off x="3250441" y="4560633"/>
            <a:ext cx="15612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paying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55835A6-BDAC-4CB0-A61F-7DD67832A359}"/>
              </a:ext>
            </a:extLst>
          </p:cNvPr>
          <p:cNvSpPr txBox="1"/>
          <p:nvPr/>
        </p:nvSpPr>
        <p:spPr>
          <a:xfrm>
            <a:off x="3537042" y="5324910"/>
            <a:ext cx="15453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to have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33D0A28-946D-4D3C-932E-E68638F70DC6}"/>
              </a:ext>
            </a:extLst>
          </p:cNvPr>
          <p:cNvSpPr txBox="1"/>
          <p:nvPr/>
        </p:nvSpPr>
        <p:spPr>
          <a:xfrm>
            <a:off x="2417927" y="5747989"/>
            <a:ext cx="1462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seeing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0A02B00-5545-4A31-AA72-A11EDC46C833}"/>
              </a:ext>
            </a:extLst>
          </p:cNvPr>
          <p:cNvSpPr txBox="1"/>
          <p:nvPr/>
        </p:nvSpPr>
        <p:spPr>
          <a:xfrm>
            <a:off x="2063084" y="6130129"/>
            <a:ext cx="204716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watching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086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70AC936-4B38-4167-902F-D13AA8D39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363" y="191068"/>
            <a:ext cx="8734567" cy="655092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9A6EB8C-51A7-4C56-918A-9A674DAC6FC8}"/>
              </a:ext>
            </a:extLst>
          </p:cNvPr>
          <p:cNvSpPr txBox="1"/>
          <p:nvPr/>
        </p:nvSpPr>
        <p:spPr>
          <a:xfrm>
            <a:off x="218363" y="1910687"/>
            <a:ext cx="8734567" cy="48628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The BMX is sophisticated, but my old car isn’t.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This packaging doesn’t look good , and nor the advertisement 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The commercial is good, and the slogan is too.</a:t>
            </a:r>
          </a:p>
          <a:p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The uniforms aren’t new, but the sneakers are.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China sells the car, and Mexico does too.</a:t>
            </a:r>
          </a:p>
          <a:p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The spokesperson is a scientist, but the sponsor isn’t.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Endorsements are a way to advertise, and the Bandwagon too.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The commercial isn’t funny, and the billboard isn’t either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115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445BBB2-96A4-441E-94BE-603F50146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514" y="300250"/>
            <a:ext cx="8220916" cy="634663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52E4A78-058F-46EC-A83C-3170EE355A76}"/>
              </a:ext>
            </a:extLst>
          </p:cNvPr>
          <p:cNvSpPr txBox="1"/>
          <p:nvPr/>
        </p:nvSpPr>
        <p:spPr>
          <a:xfrm>
            <a:off x="3998795" y="3211956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الاجابات</a:t>
            </a:r>
          </a:p>
        </p:txBody>
      </p:sp>
    </p:spTree>
    <p:extLst>
      <p:ext uri="{BB962C8B-B14F-4D97-AF65-F5344CB8AC3E}">
        <p14:creationId xmlns:p14="http://schemas.microsoft.com/office/powerpoint/2010/main" val="1732040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D2A938A-06CD-4E4C-A8D0-926D3EA87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21" y="941696"/>
            <a:ext cx="8630164" cy="477671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578FBCF-D581-4183-BE5A-535DA88E0CDD}"/>
              </a:ext>
            </a:extLst>
          </p:cNvPr>
          <p:cNvSpPr txBox="1"/>
          <p:nvPr/>
        </p:nvSpPr>
        <p:spPr>
          <a:xfrm>
            <a:off x="859809" y="2797792"/>
            <a:ext cx="144666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Meaning message feelings ideas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F077C82-3B81-4233-BD6E-E7BB09F2C294}"/>
              </a:ext>
            </a:extLst>
          </p:cNvPr>
          <p:cNvSpPr txBox="1"/>
          <p:nvPr/>
        </p:nvSpPr>
        <p:spPr>
          <a:xfrm>
            <a:off x="2486172" y="2581699"/>
            <a:ext cx="144666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accident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mistake move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act action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6B72AB3-AB77-4E7C-A078-32807406D341}"/>
              </a:ext>
            </a:extLst>
          </p:cNvPr>
          <p:cNvSpPr txBox="1"/>
          <p:nvPr/>
        </p:nvSpPr>
        <p:spPr>
          <a:xfrm>
            <a:off x="4085239" y="2870576"/>
            <a:ext cx="144666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idea; behavior reaction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option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90C8D90-6B61-47E8-8C14-4F559FBA8445}"/>
              </a:ext>
            </a:extLst>
          </p:cNvPr>
          <p:cNvSpPr txBox="1"/>
          <p:nvPr/>
        </p:nvSpPr>
        <p:spPr>
          <a:xfrm>
            <a:off x="5684305" y="3063920"/>
            <a:ext cx="144666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move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gesture comment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CCA5810-FAEA-4857-92DB-C1C9234701FD}"/>
              </a:ext>
            </a:extLst>
          </p:cNvPr>
          <p:cNvSpPr txBox="1"/>
          <p:nvPr/>
        </p:nvSpPr>
        <p:spPr>
          <a:xfrm>
            <a:off x="7283371" y="3079840"/>
            <a:ext cx="144666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New  cheap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widely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4815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347DD16-CB50-43CB-B51D-38DD45363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854" y="232012"/>
            <a:ext cx="8478781" cy="64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16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71FFC7D-7731-4B78-B34D-15B8B4F71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499" y="586856"/>
            <a:ext cx="8682012" cy="534992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56D5CF3-DE73-4E2A-B1A9-A0BBDE9C4AD5}"/>
              </a:ext>
            </a:extLst>
          </p:cNvPr>
          <p:cNvSpPr txBox="1"/>
          <p:nvPr/>
        </p:nvSpPr>
        <p:spPr>
          <a:xfrm>
            <a:off x="518615" y="1364776"/>
            <a:ext cx="798394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mark, kick, take, score a goal, win, trick, hang on, keep, lose,</a:t>
            </a:r>
            <a:endParaRPr lang="ar-SA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C313BD-0B6F-4CBC-9272-FDA924A5CB10}"/>
              </a:ext>
            </a:extLst>
          </p:cNvPr>
          <p:cNvSpPr txBox="1"/>
          <p:nvPr/>
        </p:nvSpPr>
        <p:spPr>
          <a:xfrm>
            <a:off x="602777" y="4164846"/>
            <a:ext cx="79839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He’s not going to take the ball away from me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A69EBBE-3310-4CB8-8C86-FED30148EE4D}"/>
              </a:ext>
            </a:extLst>
          </p:cNvPr>
          <p:cNvSpPr txBox="1"/>
          <p:nvPr/>
        </p:nvSpPr>
        <p:spPr>
          <a:xfrm>
            <a:off x="2649941" y="3276260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الاجابات</a:t>
            </a:r>
          </a:p>
        </p:txBody>
      </p:sp>
    </p:spTree>
    <p:extLst>
      <p:ext uri="{BB962C8B-B14F-4D97-AF65-F5344CB8AC3E}">
        <p14:creationId xmlns:p14="http://schemas.microsoft.com/office/powerpoint/2010/main" val="21433099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12EDED7-45A3-47DD-B75B-3A5C47F2B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370" y="518615"/>
            <a:ext cx="8783913" cy="511348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F5AC1DA-0442-4057-84D1-EA217E628BF8}"/>
              </a:ext>
            </a:extLst>
          </p:cNvPr>
          <p:cNvSpPr txBox="1"/>
          <p:nvPr/>
        </p:nvSpPr>
        <p:spPr>
          <a:xfrm>
            <a:off x="2627194" y="5632104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قم بالكتابة عن العادات والتقاليد في فترة الأعياد </a:t>
            </a:r>
          </a:p>
        </p:txBody>
      </p:sp>
    </p:spTree>
    <p:extLst>
      <p:ext uri="{BB962C8B-B14F-4D97-AF65-F5344CB8AC3E}">
        <p14:creationId xmlns:p14="http://schemas.microsoft.com/office/powerpoint/2010/main" val="34979765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9B673EF-7B68-4826-A5A0-1A753A13D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75" y="327547"/>
            <a:ext cx="8559003" cy="637431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7A544C7-3CE7-41FB-AC2F-09D36D80EA5C}"/>
              </a:ext>
            </a:extLst>
          </p:cNvPr>
          <p:cNvSpPr txBox="1"/>
          <p:nvPr/>
        </p:nvSpPr>
        <p:spPr>
          <a:xfrm>
            <a:off x="2742270" y="3161859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قم بكتابة مقال عن العادات والتقاليد في فترة الأعياد </a:t>
            </a:r>
          </a:p>
        </p:txBody>
      </p:sp>
    </p:spTree>
    <p:extLst>
      <p:ext uri="{BB962C8B-B14F-4D97-AF65-F5344CB8AC3E}">
        <p14:creationId xmlns:p14="http://schemas.microsoft.com/office/powerpoint/2010/main" val="9347827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F3788B3-51EA-45FD-A44F-050A22B88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64" y="286603"/>
            <a:ext cx="8595872" cy="63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873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6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1">
            <a:extLst>
              <a:ext uri="{FF2B5EF4-FFF2-40B4-BE49-F238E27FC236}">
                <a16:creationId xmlns:a16="http://schemas.microsoft.com/office/drawing/2014/main" id="{C5DF954B-7635-4BF8-A704-F23CA9B32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86" y="1848604"/>
            <a:ext cx="7772399" cy="3148703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Prepared by</a:t>
            </a:r>
          </a:p>
          <a:p>
            <a:pPr algn="ctr" rtl="0">
              <a:buNone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Teacher :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Badr Sayid Al-Shehri </a:t>
            </a:r>
          </a:p>
        </p:txBody>
      </p:sp>
    </p:spTree>
    <p:extLst>
      <p:ext uri="{BB962C8B-B14F-4D97-AF65-F5344CB8AC3E}">
        <p14:creationId xmlns:p14="http://schemas.microsoft.com/office/powerpoint/2010/main" val="235782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1EC0B0C-9ADE-4B80-A46E-F5FD3E49D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691" y="382138"/>
            <a:ext cx="8797060" cy="532262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C3DDD46-3691-438D-9A5D-C1EE5471A161}"/>
              </a:ext>
            </a:extLst>
          </p:cNvPr>
          <p:cNvSpPr txBox="1"/>
          <p:nvPr/>
        </p:nvSpPr>
        <p:spPr>
          <a:xfrm>
            <a:off x="2674063" y="5854889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الإجابات من الممكن أن تختلف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3DFDD0B-C7F0-4EC6-8C72-041758B4CB20}"/>
              </a:ext>
            </a:extLst>
          </p:cNvPr>
          <p:cNvSpPr txBox="1"/>
          <p:nvPr/>
        </p:nvSpPr>
        <p:spPr>
          <a:xfrm>
            <a:off x="450376" y="1146412"/>
            <a:ext cx="195163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Industrial city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AB68560-DC41-473B-BA41-0E2004BEA083}"/>
              </a:ext>
            </a:extLst>
          </p:cNvPr>
          <p:cNvSpPr txBox="1"/>
          <p:nvPr/>
        </p:nvSpPr>
        <p:spPr>
          <a:xfrm>
            <a:off x="2568058" y="1298812"/>
            <a:ext cx="195163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Most people work in factories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7B2EE5F-D602-4661-9C1C-DEB0827FD396}"/>
              </a:ext>
            </a:extLst>
          </p:cNvPr>
          <p:cNvSpPr txBox="1"/>
          <p:nvPr/>
        </p:nvSpPr>
        <p:spPr>
          <a:xfrm>
            <a:off x="4713034" y="1110015"/>
            <a:ext cx="195163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Difficult to find another job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00D69DB-6AB3-46D7-930D-E06D37E6D9DE}"/>
              </a:ext>
            </a:extLst>
          </p:cNvPr>
          <p:cNvSpPr txBox="1"/>
          <p:nvPr/>
        </p:nvSpPr>
        <p:spPr>
          <a:xfrm>
            <a:off x="6748831" y="1303359"/>
            <a:ext cx="195163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People live very close to each other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5BACB1B-8A05-48F8-80C6-4566857CF62F}"/>
              </a:ext>
            </a:extLst>
          </p:cNvPr>
          <p:cNvSpPr txBox="1"/>
          <p:nvPr/>
        </p:nvSpPr>
        <p:spPr>
          <a:xfrm>
            <a:off x="677836" y="4062488"/>
            <a:ext cx="81386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Industrial plants make this city very polluted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E208728-1D4E-49C2-B65E-5C70B2720494}"/>
              </a:ext>
            </a:extLst>
          </p:cNvPr>
          <p:cNvSpPr txBox="1"/>
          <p:nvPr/>
        </p:nvSpPr>
        <p:spPr>
          <a:xfrm>
            <a:off x="545912" y="4597026"/>
            <a:ext cx="83683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Most local people probably work at the factories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75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DFD2BFD-F39F-4599-A9B6-127C1671F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53" y="450376"/>
            <a:ext cx="8661883" cy="529905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034BBCE-5007-4156-8783-534862057C9A}"/>
              </a:ext>
            </a:extLst>
          </p:cNvPr>
          <p:cNvSpPr txBox="1"/>
          <p:nvPr/>
        </p:nvSpPr>
        <p:spPr>
          <a:xfrm>
            <a:off x="4038839" y="3302757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تحدث عن أفضل أصدقائك</a:t>
            </a:r>
          </a:p>
        </p:txBody>
      </p:sp>
    </p:spTree>
    <p:extLst>
      <p:ext uri="{BB962C8B-B14F-4D97-AF65-F5344CB8AC3E}">
        <p14:creationId xmlns:p14="http://schemas.microsoft.com/office/powerpoint/2010/main" val="2397094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8EBF4C0-8EC0-4F7A-9513-D7EAADAFB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727" y="395786"/>
            <a:ext cx="8557500" cy="625573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E2B717E-49DB-4BB4-A670-292363DDC3E2}"/>
              </a:ext>
            </a:extLst>
          </p:cNvPr>
          <p:cNvSpPr txBox="1"/>
          <p:nvPr/>
        </p:nvSpPr>
        <p:spPr>
          <a:xfrm>
            <a:off x="2770319" y="3167390"/>
            <a:ext cx="3862316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قم بكتابة مقال عن أفضل أصدقائك</a:t>
            </a:r>
          </a:p>
        </p:txBody>
      </p:sp>
    </p:spTree>
    <p:extLst>
      <p:ext uri="{BB962C8B-B14F-4D97-AF65-F5344CB8AC3E}">
        <p14:creationId xmlns:p14="http://schemas.microsoft.com/office/powerpoint/2010/main" val="22285092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6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F18804-C806-4F48-9DEB-6CCCDA60D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rtl="0"/>
            <a:r>
              <a:rPr lang="en-US" sz="11500" b="0" dirty="0">
                <a:latin typeface="Rockwell" panose="02060603020205020403" pitchFamily="18" charset="0"/>
              </a:rPr>
              <a:t>UNIT 1 </a:t>
            </a:r>
            <a:endParaRPr lang="ar-SA" sz="11500" b="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991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9C9FB5C-0991-414C-9014-76DBE3103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236" y="259307"/>
            <a:ext cx="8709048" cy="6414448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D3BF3700-444D-45B3-A2D6-3223E2182F69}"/>
              </a:ext>
            </a:extLst>
          </p:cNvPr>
          <p:cNvSpPr/>
          <p:nvPr/>
        </p:nvSpPr>
        <p:spPr>
          <a:xfrm>
            <a:off x="4435522" y="941696"/>
            <a:ext cx="1160060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0D3E2C6-294A-4CB6-8B0C-F3F468845DAE}"/>
              </a:ext>
            </a:extLst>
          </p:cNvPr>
          <p:cNvSpPr/>
          <p:nvPr/>
        </p:nvSpPr>
        <p:spPr>
          <a:xfrm>
            <a:off x="3889611" y="1244221"/>
            <a:ext cx="1012209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9BAAA1A-50BD-46C4-AA15-68552403968A}"/>
              </a:ext>
            </a:extLst>
          </p:cNvPr>
          <p:cNvSpPr/>
          <p:nvPr/>
        </p:nvSpPr>
        <p:spPr>
          <a:xfrm>
            <a:off x="6826156" y="1273791"/>
            <a:ext cx="1160060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B52C1067-4282-4BAA-83B2-51B7B5B943E8}"/>
              </a:ext>
            </a:extLst>
          </p:cNvPr>
          <p:cNvSpPr/>
          <p:nvPr/>
        </p:nvSpPr>
        <p:spPr>
          <a:xfrm>
            <a:off x="5283958" y="1585414"/>
            <a:ext cx="848436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C685DDA-FB21-477A-861D-C40DFA87DCD8}"/>
              </a:ext>
            </a:extLst>
          </p:cNvPr>
          <p:cNvSpPr/>
          <p:nvPr/>
        </p:nvSpPr>
        <p:spPr>
          <a:xfrm>
            <a:off x="5572838" y="1887942"/>
            <a:ext cx="445825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8D2B5C52-43A1-4BB8-BDEF-2B6E2A557B55}"/>
              </a:ext>
            </a:extLst>
          </p:cNvPr>
          <p:cNvSpPr/>
          <p:nvPr/>
        </p:nvSpPr>
        <p:spPr>
          <a:xfrm>
            <a:off x="3054822" y="2165447"/>
            <a:ext cx="1517177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C0E0B266-8DE2-4EB6-ABCA-7904902669EE}"/>
              </a:ext>
            </a:extLst>
          </p:cNvPr>
          <p:cNvSpPr/>
          <p:nvPr/>
        </p:nvSpPr>
        <p:spPr>
          <a:xfrm>
            <a:off x="1719612" y="2467975"/>
            <a:ext cx="1517177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B1E0D5F-08C0-40F5-AD68-74DC53711587}"/>
              </a:ext>
            </a:extLst>
          </p:cNvPr>
          <p:cNvSpPr/>
          <p:nvPr/>
        </p:nvSpPr>
        <p:spPr>
          <a:xfrm>
            <a:off x="2363332" y="3138991"/>
            <a:ext cx="325278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C3B887C0-CB45-43F7-A381-3DE571762207}"/>
              </a:ext>
            </a:extLst>
          </p:cNvPr>
          <p:cNvSpPr/>
          <p:nvPr/>
        </p:nvSpPr>
        <p:spPr>
          <a:xfrm>
            <a:off x="2688610" y="3753137"/>
            <a:ext cx="645987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4A8D9C1F-0B9A-4793-8F04-172D5672BBF4}"/>
              </a:ext>
            </a:extLst>
          </p:cNvPr>
          <p:cNvSpPr/>
          <p:nvPr/>
        </p:nvSpPr>
        <p:spPr>
          <a:xfrm>
            <a:off x="2920626" y="4067037"/>
            <a:ext cx="645987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E4810A88-AE84-4BAE-B5E4-BA8ACB3454C1}"/>
              </a:ext>
            </a:extLst>
          </p:cNvPr>
          <p:cNvSpPr/>
          <p:nvPr/>
        </p:nvSpPr>
        <p:spPr>
          <a:xfrm>
            <a:off x="2267799" y="4981444"/>
            <a:ext cx="652827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CEC265EB-6F1E-40C0-9F4B-907E7957327C}"/>
              </a:ext>
            </a:extLst>
          </p:cNvPr>
          <p:cNvSpPr/>
          <p:nvPr/>
        </p:nvSpPr>
        <p:spPr>
          <a:xfrm>
            <a:off x="1858364" y="5268048"/>
            <a:ext cx="395787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2A241995-2561-4535-A890-DA454E999CF0}"/>
              </a:ext>
            </a:extLst>
          </p:cNvPr>
          <p:cNvSpPr/>
          <p:nvPr/>
        </p:nvSpPr>
        <p:spPr>
          <a:xfrm>
            <a:off x="3648495" y="5652459"/>
            <a:ext cx="636901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996D5AB-81EE-47A6-B9E6-0D5F1579E33D}"/>
              </a:ext>
            </a:extLst>
          </p:cNvPr>
          <p:cNvSpPr/>
          <p:nvPr/>
        </p:nvSpPr>
        <p:spPr>
          <a:xfrm>
            <a:off x="1781023" y="6227941"/>
            <a:ext cx="1273799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34595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5117804-C70E-46E6-997D-98DF2A622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533" y="423082"/>
            <a:ext cx="8632767" cy="6237026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3C9E4953-D135-4408-A9F3-E8009A5CCC0C}"/>
              </a:ext>
            </a:extLst>
          </p:cNvPr>
          <p:cNvSpPr/>
          <p:nvPr/>
        </p:nvSpPr>
        <p:spPr>
          <a:xfrm>
            <a:off x="2768216" y="418529"/>
            <a:ext cx="739260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BE2E95C9-324C-4E32-A60C-BC6AD555095E}"/>
              </a:ext>
            </a:extLst>
          </p:cNvPr>
          <p:cNvSpPr/>
          <p:nvPr/>
        </p:nvSpPr>
        <p:spPr>
          <a:xfrm>
            <a:off x="4667534" y="1715067"/>
            <a:ext cx="696039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EDB5533-0F21-4253-A7E3-5814C6F1C1CF}"/>
              </a:ext>
            </a:extLst>
          </p:cNvPr>
          <p:cNvSpPr/>
          <p:nvPr/>
        </p:nvSpPr>
        <p:spPr>
          <a:xfrm>
            <a:off x="4940488" y="2069911"/>
            <a:ext cx="696039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61E6C215-B875-408B-B49B-F805DBBAAE1A}"/>
              </a:ext>
            </a:extLst>
          </p:cNvPr>
          <p:cNvSpPr/>
          <p:nvPr/>
        </p:nvSpPr>
        <p:spPr>
          <a:xfrm>
            <a:off x="4449170" y="2957021"/>
            <a:ext cx="2197293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9E6F884-9F2C-4239-96EA-7EA9F8F4A6C4}"/>
              </a:ext>
            </a:extLst>
          </p:cNvPr>
          <p:cNvSpPr/>
          <p:nvPr/>
        </p:nvSpPr>
        <p:spPr>
          <a:xfrm>
            <a:off x="2113123" y="3311863"/>
            <a:ext cx="1203284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62514C6-E774-4418-9D30-5B4EA52B3A5D}"/>
              </a:ext>
            </a:extLst>
          </p:cNvPr>
          <p:cNvSpPr/>
          <p:nvPr/>
        </p:nvSpPr>
        <p:spPr>
          <a:xfrm>
            <a:off x="2879673" y="3778163"/>
            <a:ext cx="739261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4933E54E-6F82-4F99-9343-8CCB4043502B}"/>
              </a:ext>
            </a:extLst>
          </p:cNvPr>
          <p:cNvSpPr/>
          <p:nvPr/>
        </p:nvSpPr>
        <p:spPr>
          <a:xfrm>
            <a:off x="6646462" y="3764518"/>
            <a:ext cx="766557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B895B31E-BB79-4131-8216-F0B5CA87DC49}"/>
              </a:ext>
            </a:extLst>
          </p:cNvPr>
          <p:cNvSpPr/>
          <p:nvPr/>
        </p:nvSpPr>
        <p:spPr>
          <a:xfrm>
            <a:off x="2743198" y="4569731"/>
            <a:ext cx="1203284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FA4F70CC-AD2E-4312-A21D-7B33B6BE2AA6}"/>
              </a:ext>
            </a:extLst>
          </p:cNvPr>
          <p:cNvSpPr/>
          <p:nvPr/>
        </p:nvSpPr>
        <p:spPr>
          <a:xfrm>
            <a:off x="7342503" y="4583380"/>
            <a:ext cx="1203284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32AFF267-224C-4054-A7EB-7178FCF99FF9}"/>
              </a:ext>
            </a:extLst>
          </p:cNvPr>
          <p:cNvSpPr/>
          <p:nvPr/>
        </p:nvSpPr>
        <p:spPr>
          <a:xfrm>
            <a:off x="2197283" y="5402250"/>
            <a:ext cx="832520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09EDC18-BA6F-4FAB-85D0-75C29F36A3BE}"/>
              </a:ext>
            </a:extLst>
          </p:cNvPr>
          <p:cNvSpPr/>
          <p:nvPr/>
        </p:nvSpPr>
        <p:spPr>
          <a:xfrm>
            <a:off x="6539555" y="5415896"/>
            <a:ext cx="832520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8132B436-5C39-49DE-9697-A5B13A273B34}"/>
              </a:ext>
            </a:extLst>
          </p:cNvPr>
          <p:cNvSpPr/>
          <p:nvPr/>
        </p:nvSpPr>
        <p:spPr>
          <a:xfrm>
            <a:off x="3807724" y="6207469"/>
            <a:ext cx="425357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42572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D99BCC5-C806-4C02-B323-8CE71943C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785" y="1296537"/>
            <a:ext cx="8695147" cy="35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70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CC4A886E-4301-4305-B407-AF69A6FD7577}"/>
              </a:ext>
            </a:extLst>
          </p:cNvPr>
          <p:cNvSpPr txBox="1"/>
          <p:nvPr/>
        </p:nvSpPr>
        <p:spPr>
          <a:xfrm>
            <a:off x="204716" y="832515"/>
            <a:ext cx="8693624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Archaeological</a:t>
            </a: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History – culture – antiques – pottery – jewelry – exhibitions – ruins</a:t>
            </a:r>
          </a:p>
          <a:p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Technological</a:t>
            </a: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Space – robots – science – seminars - 3-D digital cinema - educational books </a:t>
            </a:r>
          </a:p>
          <a:p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National</a:t>
            </a: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Antiques – manuscripts – documents - state-of-the-art - informative exhibits - interactive displays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959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AAEB2F8-F47B-4A1D-9288-02D64E759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28" y="1146411"/>
            <a:ext cx="8526991" cy="4026089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86282B3-9CE7-4D75-9BF8-E5D2C4260EB4}"/>
              </a:ext>
            </a:extLst>
          </p:cNvPr>
          <p:cNvSpPr/>
          <p:nvPr/>
        </p:nvSpPr>
        <p:spPr>
          <a:xfrm>
            <a:off x="2538483" y="2017600"/>
            <a:ext cx="998565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63A3927-4E1F-4640-A356-D32C13D15B97}"/>
              </a:ext>
            </a:extLst>
          </p:cNvPr>
          <p:cNvSpPr/>
          <p:nvPr/>
        </p:nvSpPr>
        <p:spPr>
          <a:xfrm>
            <a:off x="6359856" y="2015331"/>
            <a:ext cx="683093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B1738F0-C515-49C4-8FA5-967AF0466371}"/>
              </a:ext>
            </a:extLst>
          </p:cNvPr>
          <p:cNvSpPr/>
          <p:nvPr/>
        </p:nvSpPr>
        <p:spPr>
          <a:xfrm>
            <a:off x="6878469" y="2452059"/>
            <a:ext cx="1050880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25577483-5768-4F93-8E59-186093240196}"/>
              </a:ext>
            </a:extLst>
          </p:cNvPr>
          <p:cNvSpPr/>
          <p:nvPr/>
        </p:nvSpPr>
        <p:spPr>
          <a:xfrm>
            <a:off x="3037765" y="2888789"/>
            <a:ext cx="998565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4001D3B8-F6C0-4925-8E83-061468786F07}"/>
              </a:ext>
            </a:extLst>
          </p:cNvPr>
          <p:cNvSpPr/>
          <p:nvPr/>
        </p:nvSpPr>
        <p:spPr>
          <a:xfrm>
            <a:off x="6619950" y="2872870"/>
            <a:ext cx="683094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BB73D5A8-73A6-462A-B56F-9A107CBD92D7}"/>
              </a:ext>
            </a:extLst>
          </p:cNvPr>
          <p:cNvSpPr/>
          <p:nvPr/>
        </p:nvSpPr>
        <p:spPr>
          <a:xfrm>
            <a:off x="5349921" y="3298221"/>
            <a:ext cx="1404146" cy="409432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139A479-1746-40C1-96AA-C55B9F1B9F63}"/>
              </a:ext>
            </a:extLst>
          </p:cNvPr>
          <p:cNvSpPr/>
          <p:nvPr/>
        </p:nvSpPr>
        <p:spPr>
          <a:xfrm>
            <a:off x="1678674" y="3746328"/>
            <a:ext cx="859809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5FD71128-4973-432A-9168-CB2CD30B0B91}"/>
              </a:ext>
            </a:extLst>
          </p:cNvPr>
          <p:cNvSpPr/>
          <p:nvPr/>
        </p:nvSpPr>
        <p:spPr>
          <a:xfrm>
            <a:off x="4135267" y="3757707"/>
            <a:ext cx="1203284" cy="409432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AD2954E0-281E-4462-9AC0-8A8F3EF32CBF}"/>
              </a:ext>
            </a:extLst>
          </p:cNvPr>
          <p:cNvSpPr/>
          <p:nvPr/>
        </p:nvSpPr>
        <p:spPr>
          <a:xfrm>
            <a:off x="1637730" y="4194435"/>
            <a:ext cx="1203284" cy="409432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B3672E79-C758-458B-B022-4C76A853A678}"/>
              </a:ext>
            </a:extLst>
          </p:cNvPr>
          <p:cNvSpPr/>
          <p:nvPr/>
        </p:nvSpPr>
        <p:spPr>
          <a:xfrm>
            <a:off x="1924330" y="4610675"/>
            <a:ext cx="709688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9B90CEA1-BAB8-49B4-947F-05DEFB1568BA}"/>
              </a:ext>
            </a:extLst>
          </p:cNvPr>
          <p:cNvSpPr/>
          <p:nvPr/>
        </p:nvSpPr>
        <p:spPr>
          <a:xfrm>
            <a:off x="6457675" y="4610675"/>
            <a:ext cx="1050881" cy="4094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68C3ABD-9395-4244-AA80-6589E35A3E2C}"/>
              </a:ext>
            </a:extLst>
          </p:cNvPr>
          <p:cNvSpPr txBox="1"/>
          <p:nvPr/>
        </p:nvSpPr>
        <p:spPr>
          <a:xfrm>
            <a:off x="2652365" y="5495512"/>
            <a:ext cx="3862316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كلا الاجابتين صحيحة</a:t>
            </a:r>
          </a:p>
        </p:txBody>
      </p:sp>
    </p:spTree>
    <p:extLst>
      <p:ext uri="{BB962C8B-B14F-4D97-AF65-F5344CB8AC3E}">
        <p14:creationId xmlns:p14="http://schemas.microsoft.com/office/powerpoint/2010/main" val="30942085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EAC0458-0FAA-4927-8E12-9DCF5034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78" y="614148"/>
            <a:ext cx="8802496" cy="470847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A7941CC-9E5C-463F-8670-5EEC3A408223}"/>
              </a:ext>
            </a:extLst>
          </p:cNvPr>
          <p:cNvSpPr txBox="1"/>
          <p:nvPr/>
        </p:nvSpPr>
        <p:spPr>
          <a:xfrm>
            <a:off x="2652365" y="5495512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34318683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F18804-C806-4F48-9DEB-6CCCDA60D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rtl="0"/>
            <a:r>
              <a:rPr lang="en-US" sz="11500" b="0" dirty="0">
                <a:latin typeface="Rockwell" panose="02060603020205020403" pitchFamily="18" charset="0"/>
              </a:rPr>
              <a:t>UNIT 2</a:t>
            </a:r>
            <a:endParaRPr lang="ar-SA" sz="11500" b="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025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08FC592-A539-410F-ACB5-D7CE05332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47" y="395786"/>
            <a:ext cx="8717189" cy="574635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5F6DFB4-9AE8-4EAF-B386-E33E5B37B6E7}"/>
              </a:ext>
            </a:extLst>
          </p:cNvPr>
          <p:cNvSpPr txBox="1"/>
          <p:nvPr/>
        </p:nvSpPr>
        <p:spPr>
          <a:xfrm>
            <a:off x="1105469" y="1596786"/>
            <a:ext cx="723331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d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g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h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b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c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e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34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70EAB48-FD0E-42EB-A862-9E5FF2951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49" y="327546"/>
            <a:ext cx="8804445" cy="63598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15C47A3-8DCD-400A-9D3D-EFF9B8AA8809}"/>
              </a:ext>
            </a:extLst>
          </p:cNvPr>
          <p:cNvSpPr txBox="1"/>
          <p:nvPr/>
        </p:nvSpPr>
        <p:spPr>
          <a:xfrm>
            <a:off x="2938968" y="3507474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الاجابات</a:t>
            </a:r>
          </a:p>
        </p:txBody>
      </p:sp>
    </p:spTree>
    <p:extLst>
      <p:ext uri="{BB962C8B-B14F-4D97-AF65-F5344CB8AC3E}">
        <p14:creationId xmlns:p14="http://schemas.microsoft.com/office/powerpoint/2010/main" val="32174661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AA82263-1921-4761-B232-D8009869C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307" y="354594"/>
            <a:ext cx="8652681" cy="629186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6F0665A-2251-46DE-995D-93EDD2DAFAAD}"/>
              </a:ext>
            </a:extLst>
          </p:cNvPr>
          <p:cNvSpPr txBox="1"/>
          <p:nvPr/>
        </p:nvSpPr>
        <p:spPr>
          <a:xfrm>
            <a:off x="2538484" y="2033516"/>
            <a:ext cx="15080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used to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224E0E4-B438-4B82-A0B9-889411B3C699}"/>
              </a:ext>
            </a:extLst>
          </p:cNvPr>
          <p:cNvSpPr txBox="1"/>
          <p:nvPr/>
        </p:nvSpPr>
        <p:spPr>
          <a:xfrm>
            <a:off x="6646463" y="2022142"/>
            <a:ext cx="23769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would / used to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776F42C-8522-461B-A996-B32F0818F1CA}"/>
              </a:ext>
            </a:extLst>
          </p:cNvPr>
          <p:cNvSpPr txBox="1"/>
          <p:nvPr/>
        </p:nvSpPr>
        <p:spPr>
          <a:xfrm>
            <a:off x="2554397" y="4126174"/>
            <a:ext cx="23769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would / used to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58C6E29-45E2-4220-BE89-CCE32B7C7176}"/>
              </a:ext>
            </a:extLst>
          </p:cNvPr>
          <p:cNvSpPr txBox="1"/>
          <p:nvPr/>
        </p:nvSpPr>
        <p:spPr>
          <a:xfrm>
            <a:off x="6678306" y="4128446"/>
            <a:ext cx="23769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would / used to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D9C5153-422A-4CAA-9F18-671EC40FBF67}"/>
              </a:ext>
            </a:extLst>
          </p:cNvPr>
          <p:cNvSpPr txBox="1"/>
          <p:nvPr/>
        </p:nvSpPr>
        <p:spPr>
          <a:xfrm>
            <a:off x="5534165" y="5440906"/>
            <a:ext cx="23769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would / used to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14820E3-E170-4E81-B65E-6FAC25817A71}"/>
              </a:ext>
            </a:extLst>
          </p:cNvPr>
          <p:cNvSpPr txBox="1"/>
          <p:nvPr/>
        </p:nvSpPr>
        <p:spPr>
          <a:xfrm>
            <a:off x="2968382" y="3066192"/>
            <a:ext cx="15080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used to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587461-63CC-417E-B1DA-010301E8208A}"/>
              </a:ext>
            </a:extLst>
          </p:cNvPr>
          <p:cNvSpPr txBox="1"/>
          <p:nvPr/>
        </p:nvSpPr>
        <p:spPr>
          <a:xfrm>
            <a:off x="1781022" y="3352796"/>
            <a:ext cx="23769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was used to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51F7E16-C534-41A1-9D6F-1B5E953C64E2}"/>
              </a:ext>
            </a:extLst>
          </p:cNvPr>
          <p:cNvSpPr txBox="1"/>
          <p:nvPr/>
        </p:nvSpPr>
        <p:spPr>
          <a:xfrm>
            <a:off x="2872846" y="4785810"/>
            <a:ext cx="18492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is used to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69FBA8-655E-4FB7-BF5B-AD53E2E2AF4C}"/>
              </a:ext>
            </a:extLst>
          </p:cNvPr>
          <p:cNvSpPr txBox="1"/>
          <p:nvPr/>
        </p:nvSpPr>
        <p:spPr>
          <a:xfrm>
            <a:off x="354839" y="5454555"/>
            <a:ext cx="36121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Wouldn't / didn’t use to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853C2E-AA9C-4943-B963-CCD9D91FBE8B}"/>
              </a:ext>
            </a:extLst>
          </p:cNvPr>
          <p:cNvSpPr txBox="1"/>
          <p:nvPr/>
        </p:nvSpPr>
        <p:spPr>
          <a:xfrm>
            <a:off x="3200398" y="6109650"/>
            <a:ext cx="19563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am used to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261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D2ADFD5-9DBA-4F93-AB0A-7CE5C7896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30" y="641445"/>
            <a:ext cx="8201851" cy="519861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E9D3A0F-4F03-48B3-9C20-6B75A120A5C2}"/>
              </a:ext>
            </a:extLst>
          </p:cNvPr>
          <p:cNvSpPr txBox="1"/>
          <p:nvPr/>
        </p:nvSpPr>
        <p:spPr>
          <a:xfrm>
            <a:off x="4885898" y="1774205"/>
            <a:ext cx="3330053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legendary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devoted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independence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unification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fled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laboratory </a:t>
            </a:r>
          </a:p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grieving 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264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41D4A9A-6600-4911-B7C3-FAD0C41BD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297" y="423081"/>
            <a:ext cx="8704691" cy="556828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E9B8E6C-EEB9-400A-AF6A-B279773414BD}"/>
              </a:ext>
            </a:extLst>
          </p:cNvPr>
          <p:cNvSpPr txBox="1"/>
          <p:nvPr/>
        </p:nvSpPr>
        <p:spPr>
          <a:xfrm>
            <a:off x="3621356" y="2945614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9923172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70185CB-D58E-4971-9ABA-FB2C11FAF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556" y="232013"/>
            <a:ext cx="8522408" cy="626432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FC4E55E-66A7-4C5C-9163-965D52D1DEA4}"/>
              </a:ext>
            </a:extLst>
          </p:cNvPr>
          <p:cNvSpPr txBox="1"/>
          <p:nvPr/>
        </p:nvSpPr>
        <p:spPr>
          <a:xfrm>
            <a:off x="2947919" y="900752"/>
            <a:ext cx="6045958" cy="2245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What did you buy at the store?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Bread and cheese.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thought we were going to have chicken.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We were, but I changed my mind.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648126E-A296-41BC-9C00-ECE5185D6C3F}"/>
              </a:ext>
            </a:extLst>
          </p:cNvPr>
          <p:cNvSpPr txBox="1"/>
          <p:nvPr/>
        </p:nvSpPr>
        <p:spPr>
          <a:xfrm>
            <a:off x="3525822" y="3364173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الاجابات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96E86A8-A8A5-4E30-95A3-E2F5BF4401AC}"/>
              </a:ext>
            </a:extLst>
          </p:cNvPr>
          <p:cNvSpPr txBox="1"/>
          <p:nvPr/>
        </p:nvSpPr>
        <p:spPr>
          <a:xfrm>
            <a:off x="3113968" y="3891894"/>
            <a:ext cx="5893557" cy="2245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you?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Still at home.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thought you were going to come over.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was going to call you. I don’t feel well.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517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D9E7F5C-D683-4168-8BEE-FA1D7C52E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124" y="272956"/>
            <a:ext cx="8599216" cy="645539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542B4D9-5FA0-479B-8EF5-98A3B22EEDA2}"/>
              </a:ext>
            </a:extLst>
          </p:cNvPr>
          <p:cNvSpPr txBox="1"/>
          <p:nvPr/>
        </p:nvSpPr>
        <p:spPr>
          <a:xfrm>
            <a:off x="2661313" y="627792"/>
            <a:ext cx="6387156" cy="2245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What did you get on the pizza?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Vegetables.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thought we were going to have pepperoni.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Sorry. The vegetables taste better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12F835A-D6B3-421F-AE01-7D6E728B6BFD}"/>
              </a:ext>
            </a:extLst>
          </p:cNvPr>
          <p:cNvSpPr txBox="1"/>
          <p:nvPr/>
        </p:nvSpPr>
        <p:spPr>
          <a:xfrm>
            <a:off x="2649937" y="3523396"/>
            <a:ext cx="6387156" cy="2799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How did you get here?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took the bus.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was going to give you a ride, but you didn’t answer your phone.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You called me? I didn’t hear my phone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06782AC-57B5-4F04-AC27-3B56388D4769}"/>
              </a:ext>
            </a:extLst>
          </p:cNvPr>
          <p:cNvSpPr txBox="1"/>
          <p:nvPr/>
        </p:nvSpPr>
        <p:spPr>
          <a:xfrm>
            <a:off x="3525822" y="3050273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الاجابات</a:t>
            </a:r>
          </a:p>
        </p:txBody>
      </p:sp>
    </p:spTree>
    <p:extLst>
      <p:ext uri="{BB962C8B-B14F-4D97-AF65-F5344CB8AC3E}">
        <p14:creationId xmlns:p14="http://schemas.microsoft.com/office/powerpoint/2010/main" val="6432942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7CD81E5-00E3-4D23-95D6-3ADB12048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59" y="312889"/>
            <a:ext cx="5591144" cy="623221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9A7B55B-0DBF-42D5-A2BF-0D19C17DDD73}"/>
              </a:ext>
            </a:extLst>
          </p:cNvPr>
          <p:cNvSpPr txBox="1"/>
          <p:nvPr/>
        </p:nvSpPr>
        <p:spPr>
          <a:xfrm>
            <a:off x="6005143" y="1560828"/>
            <a:ext cx="2824961" cy="4543936"/>
          </a:xfrm>
          <a:prstGeom prst="rect">
            <a:avLst/>
          </a:prstGeom>
          <a:solidFill>
            <a:srgbClr val="FFFF99"/>
          </a:solidFill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used to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living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was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used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study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use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going to work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1282E787-F823-487E-AF09-4B3F2BC510E6}"/>
              </a:ext>
            </a:extLst>
          </p:cNvPr>
          <p:cNvCxnSpPr/>
          <p:nvPr/>
        </p:nvCxnSpPr>
        <p:spPr>
          <a:xfrm>
            <a:off x="914400" y="2306472"/>
            <a:ext cx="341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16ED40EF-A4DE-4E29-B83F-C33D5B2E2166}"/>
              </a:ext>
            </a:extLst>
          </p:cNvPr>
          <p:cNvCxnSpPr/>
          <p:nvPr/>
        </p:nvCxnSpPr>
        <p:spPr>
          <a:xfrm>
            <a:off x="1872021" y="2977488"/>
            <a:ext cx="341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AB0FF6D8-0886-446C-972E-E528E4834552}"/>
              </a:ext>
            </a:extLst>
          </p:cNvPr>
          <p:cNvCxnSpPr/>
          <p:nvPr/>
        </p:nvCxnSpPr>
        <p:spPr>
          <a:xfrm>
            <a:off x="891657" y="3675802"/>
            <a:ext cx="341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1BE10E40-0788-4D96-9661-D62AF93176B4}"/>
              </a:ext>
            </a:extLst>
          </p:cNvPr>
          <p:cNvCxnSpPr/>
          <p:nvPr/>
        </p:nvCxnSpPr>
        <p:spPr>
          <a:xfrm>
            <a:off x="1480788" y="4360467"/>
            <a:ext cx="341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E661FC99-E53B-43DB-AA63-4B58E5071E71}"/>
              </a:ext>
            </a:extLst>
          </p:cNvPr>
          <p:cNvCxnSpPr/>
          <p:nvPr/>
        </p:nvCxnSpPr>
        <p:spPr>
          <a:xfrm>
            <a:off x="2861488" y="5058779"/>
            <a:ext cx="341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5E0359A7-5196-4697-8142-182D9FD888A0}"/>
              </a:ext>
            </a:extLst>
          </p:cNvPr>
          <p:cNvCxnSpPr/>
          <p:nvPr/>
        </p:nvCxnSpPr>
        <p:spPr>
          <a:xfrm>
            <a:off x="3095776" y="5729798"/>
            <a:ext cx="341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6500FD74-516D-46CC-813B-A0411010B2DE}"/>
              </a:ext>
            </a:extLst>
          </p:cNvPr>
          <p:cNvCxnSpPr/>
          <p:nvPr/>
        </p:nvCxnSpPr>
        <p:spPr>
          <a:xfrm>
            <a:off x="2524841" y="6469054"/>
            <a:ext cx="341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836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00111DE-EE0C-480C-9487-9C719D780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033" y="286603"/>
            <a:ext cx="8683251" cy="638715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5D88F68-AE39-419E-8114-37AFAE5D35AF}"/>
              </a:ext>
            </a:extLst>
          </p:cNvPr>
          <p:cNvSpPr txBox="1"/>
          <p:nvPr/>
        </p:nvSpPr>
        <p:spPr>
          <a:xfrm>
            <a:off x="2852378" y="1883390"/>
            <a:ext cx="25794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drives me crazy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50A5DB6-3B7C-4205-BA34-D3BF8F918B91}"/>
              </a:ext>
            </a:extLst>
          </p:cNvPr>
          <p:cNvSpPr txBox="1"/>
          <p:nvPr/>
        </p:nvSpPr>
        <p:spPr>
          <a:xfrm>
            <a:off x="4874521" y="2745475"/>
            <a:ext cx="31367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Go around in circles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4E4EC68-0BD5-47F2-8950-F0854141EEE4}"/>
              </a:ext>
            </a:extLst>
          </p:cNvPr>
          <p:cNvSpPr txBox="1"/>
          <p:nvPr/>
        </p:nvSpPr>
        <p:spPr>
          <a:xfrm>
            <a:off x="2311012" y="3484730"/>
            <a:ext cx="13056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cash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16FBA2-2DF3-4B51-AC08-1F17F3E16DC6}"/>
              </a:ext>
            </a:extLst>
          </p:cNvPr>
          <p:cNvSpPr txBox="1"/>
          <p:nvPr/>
        </p:nvSpPr>
        <p:spPr>
          <a:xfrm>
            <a:off x="6077803" y="3976053"/>
            <a:ext cx="19880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don’t mind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32DD23E-E73E-43C3-8C2C-6625193D4518}"/>
              </a:ext>
            </a:extLst>
          </p:cNvPr>
          <p:cNvSpPr txBox="1"/>
          <p:nvPr/>
        </p:nvSpPr>
        <p:spPr>
          <a:xfrm>
            <a:off x="2529377" y="5368124"/>
            <a:ext cx="24572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got cold feet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CA3AF66-D2E8-4189-BA89-24F2FAA6203E}"/>
              </a:ext>
            </a:extLst>
          </p:cNvPr>
          <p:cNvSpPr txBox="1"/>
          <p:nvPr/>
        </p:nvSpPr>
        <p:spPr>
          <a:xfrm>
            <a:off x="1192998" y="6095585"/>
            <a:ext cx="44992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put it aside for a rainy day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538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59B9200-B8C1-40EA-B145-50049720F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773" y="164691"/>
            <a:ext cx="8229600" cy="65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07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3C971B4-EF3A-47A8-9D62-C370B06A4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348" y="532263"/>
            <a:ext cx="8632639" cy="511791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19A862A-D1D7-4D13-A419-DDE816075260}"/>
              </a:ext>
            </a:extLst>
          </p:cNvPr>
          <p:cNvSpPr txBox="1"/>
          <p:nvPr/>
        </p:nvSpPr>
        <p:spPr>
          <a:xfrm>
            <a:off x="1433015" y="1883391"/>
            <a:ext cx="2210937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To become a doctor 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Study hard </a:t>
            </a:r>
          </a:p>
          <a:p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Learn English 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Get a scholarship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36C04C3-7E8A-489E-AACF-C4815EEFD036}"/>
              </a:ext>
            </a:extLst>
          </p:cNvPr>
          <p:cNvSpPr txBox="1"/>
          <p:nvPr/>
        </p:nvSpPr>
        <p:spPr>
          <a:xfrm>
            <a:off x="3837299" y="1872015"/>
            <a:ext cx="2210937" cy="36086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To play in the national team</a:t>
            </a:r>
          </a:p>
          <a:p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Save money to buy shoes</a:t>
            </a: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Play on the youth league </a:t>
            </a:r>
          </a:p>
          <a:p>
            <a:endParaRPr lang="en-US" sz="105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Get a scholarship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3C431B6-5580-4BF9-8035-5E8F26E7DBC7}"/>
              </a:ext>
            </a:extLst>
          </p:cNvPr>
          <p:cNvSpPr txBox="1"/>
          <p:nvPr/>
        </p:nvSpPr>
        <p:spPr>
          <a:xfrm>
            <a:off x="6212015" y="1872017"/>
            <a:ext cx="2427018" cy="36471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To become a football player </a:t>
            </a:r>
          </a:p>
          <a:p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Practice everyday</a:t>
            </a:r>
          </a:p>
          <a:p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Try to join the junior league </a:t>
            </a:r>
          </a:p>
          <a:p>
            <a:endParaRPr lang="en-US" sz="105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Get a scholarship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38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97A2D5E-9281-41E7-A7C7-6D9B446B8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78" y="177420"/>
            <a:ext cx="8898340" cy="656457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B850D-A3DC-41B2-89F0-17AC621489E8}"/>
              </a:ext>
            </a:extLst>
          </p:cNvPr>
          <p:cNvSpPr txBox="1"/>
          <p:nvPr/>
        </p:nvSpPr>
        <p:spPr>
          <a:xfrm>
            <a:off x="4067033" y="1678675"/>
            <a:ext cx="143301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fireman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6556264-A6FB-47A5-853B-A2B233C7B5BA}"/>
              </a:ext>
            </a:extLst>
          </p:cNvPr>
          <p:cNvSpPr txBox="1"/>
          <p:nvPr/>
        </p:nvSpPr>
        <p:spPr>
          <a:xfrm>
            <a:off x="971262" y="1858370"/>
            <a:ext cx="143301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blazing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378B2F8-27E9-4978-8C75-A4942A37D884}"/>
              </a:ext>
            </a:extLst>
          </p:cNvPr>
          <p:cNvSpPr txBox="1"/>
          <p:nvPr/>
        </p:nvSpPr>
        <p:spPr>
          <a:xfrm>
            <a:off x="1926604" y="2267804"/>
            <a:ext cx="143301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put out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E598B8C-BDB1-4072-8FCB-1D5176C37FE3}"/>
              </a:ext>
            </a:extLst>
          </p:cNvPr>
          <p:cNvSpPr txBox="1"/>
          <p:nvPr/>
        </p:nvSpPr>
        <p:spPr>
          <a:xfrm>
            <a:off x="2731823" y="2881953"/>
            <a:ext cx="17446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obsessed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004BDDA-5CED-4BB2-A284-7B0139DA6141}"/>
              </a:ext>
            </a:extLst>
          </p:cNvPr>
          <p:cNvSpPr txBox="1"/>
          <p:nvPr/>
        </p:nvSpPr>
        <p:spPr>
          <a:xfrm>
            <a:off x="3004781" y="3113967"/>
            <a:ext cx="143301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amazing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6D028E4-B63F-484A-990B-E984E334BAC7}"/>
              </a:ext>
            </a:extLst>
          </p:cNvPr>
          <p:cNvSpPr txBox="1"/>
          <p:nvPr/>
        </p:nvSpPr>
        <p:spPr>
          <a:xfrm>
            <a:off x="2677235" y="3659880"/>
            <a:ext cx="28228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lay my hands on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E4B32BD-8550-4BC2-B333-76453A668E0B}"/>
              </a:ext>
            </a:extLst>
          </p:cNvPr>
          <p:cNvSpPr txBox="1"/>
          <p:nvPr/>
        </p:nvSpPr>
        <p:spPr>
          <a:xfrm>
            <a:off x="3960121" y="3891889"/>
            <a:ext cx="26317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industrial design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AB3987B-5FF9-44BF-9325-B52D7AB6EFEB}"/>
              </a:ext>
            </a:extLst>
          </p:cNvPr>
          <p:cNvSpPr txBox="1"/>
          <p:nvPr/>
        </p:nvSpPr>
        <p:spPr>
          <a:xfrm>
            <a:off x="766539" y="4274025"/>
            <a:ext cx="19106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win me over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EEEA3F6-2F67-4EE6-8901-E44364316F27}"/>
              </a:ext>
            </a:extLst>
          </p:cNvPr>
          <p:cNvSpPr txBox="1"/>
          <p:nvPr/>
        </p:nvSpPr>
        <p:spPr>
          <a:xfrm>
            <a:off x="6198363" y="4465095"/>
            <a:ext cx="17992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explicable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147D968-76A8-4DE3-9072-F2431D4F946D}"/>
              </a:ext>
            </a:extLst>
          </p:cNvPr>
          <p:cNvSpPr txBox="1"/>
          <p:nvPr/>
        </p:nvSpPr>
        <p:spPr>
          <a:xfrm>
            <a:off x="2144969" y="4669809"/>
            <a:ext cx="26317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change of heart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F0D96EF-6D5D-4FCA-80D2-D40B044F42F2}"/>
              </a:ext>
            </a:extLst>
          </p:cNvPr>
          <p:cNvSpPr txBox="1"/>
          <p:nvPr/>
        </p:nvSpPr>
        <p:spPr>
          <a:xfrm>
            <a:off x="1489873" y="5079245"/>
            <a:ext cx="34779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come to this decision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1C03188-728A-4E30-8C90-6C2A15B25DA7}"/>
              </a:ext>
            </a:extLst>
          </p:cNvPr>
          <p:cNvSpPr txBox="1"/>
          <p:nvPr/>
        </p:nvSpPr>
        <p:spPr>
          <a:xfrm>
            <a:off x="6730626" y="5488681"/>
            <a:ext cx="14330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acclaim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763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5EAADC1-1910-4493-9748-79F3EB9D3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462" y="518614"/>
            <a:ext cx="8697526" cy="540451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11F4124-6D00-4FDE-9A49-E8D437427F4B}"/>
              </a:ext>
            </a:extLst>
          </p:cNvPr>
          <p:cNvSpPr txBox="1"/>
          <p:nvPr/>
        </p:nvSpPr>
        <p:spPr>
          <a:xfrm>
            <a:off x="941695" y="1542198"/>
            <a:ext cx="7506269" cy="21544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At three he wanted to be a fireman.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Between the ages of four and six he kept changing his mind </a:t>
            </a:r>
          </a:p>
          <a:p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At seven his mind was set on becoming an astronaut 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At seventeen he chose to become an industrial designer.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C484B5-488B-42AE-838E-2B683F746D60}"/>
              </a:ext>
            </a:extLst>
          </p:cNvPr>
          <p:cNvSpPr txBox="1"/>
          <p:nvPr/>
        </p:nvSpPr>
        <p:spPr>
          <a:xfrm>
            <a:off x="232012" y="4435519"/>
            <a:ext cx="8697526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Because he had spent years, up to that point being obsessed by space and everyone expected him to pursue a related career. So they were worried that someone might have discouraged him from pursuing his life’s dream.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4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99DD1FF-0666-4065-9E7C-344433698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081" y="163774"/>
            <a:ext cx="8570794" cy="652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545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1029825-2869-48B4-AB39-CEF56CB8D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501" y="313899"/>
            <a:ext cx="8781966" cy="635985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D6B9F98-C73E-4620-8DF7-E83645E72A1C}"/>
              </a:ext>
            </a:extLst>
          </p:cNvPr>
          <p:cNvSpPr txBox="1"/>
          <p:nvPr/>
        </p:nvSpPr>
        <p:spPr>
          <a:xfrm>
            <a:off x="1337481" y="1651378"/>
            <a:ext cx="1978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unification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085A695-1A67-487F-AA41-5D3919FA62F0}"/>
              </a:ext>
            </a:extLst>
          </p:cNvPr>
          <p:cNvSpPr txBox="1"/>
          <p:nvPr/>
        </p:nvSpPr>
        <p:spPr>
          <a:xfrm>
            <a:off x="2527112" y="2745479"/>
            <a:ext cx="1978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legendary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766FB39-4FAA-481A-97DA-0C362247CBC9}"/>
              </a:ext>
            </a:extLst>
          </p:cNvPr>
          <p:cNvSpPr txBox="1"/>
          <p:nvPr/>
        </p:nvSpPr>
        <p:spPr>
          <a:xfrm>
            <a:off x="4123906" y="3373272"/>
            <a:ext cx="12242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fled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E909D44-3115-402C-92CE-524D49BEFE2B}"/>
              </a:ext>
            </a:extLst>
          </p:cNvPr>
          <p:cNvSpPr txBox="1"/>
          <p:nvPr/>
        </p:nvSpPr>
        <p:spPr>
          <a:xfrm>
            <a:off x="3714469" y="3987425"/>
            <a:ext cx="23201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compensate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83ADA2D-DA93-4B90-A478-3A221119C621}"/>
              </a:ext>
            </a:extLst>
          </p:cNvPr>
          <p:cNvSpPr txBox="1"/>
          <p:nvPr/>
        </p:nvSpPr>
        <p:spPr>
          <a:xfrm>
            <a:off x="4424158" y="4642519"/>
            <a:ext cx="16895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grieving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EC8E2E9-9273-4CC9-9BB9-A1C82AD58E67}"/>
              </a:ext>
            </a:extLst>
          </p:cNvPr>
          <p:cNvSpPr txBox="1"/>
          <p:nvPr/>
        </p:nvSpPr>
        <p:spPr>
          <a:xfrm>
            <a:off x="5488685" y="5256669"/>
            <a:ext cx="15181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exiled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E696D5A-B9C9-4F6F-9BD2-9E0906B6B79C}"/>
              </a:ext>
            </a:extLst>
          </p:cNvPr>
          <p:cNvSpPr txBox="1"/>
          <p:nvPr/>
        </p:nvSpPr>
        <p:spPr>
          <a:xfrm>
            <a:off x="943969" y="6116482"/>
            <a:ext cx="1978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predators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002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957DEC6-66A4-4AB6-BE38-CDF05A19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537" y="354842"/>
            <a:ext cx="8616508" cy="563652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409656F-7006-44B8-AF41-20A119CCC298}"/>
              </a:ext>
            </a:extLst>
          </p:cNvPr>
          <p:cNvSpPr txBox="1"/>
          <p:nvPr/>
        </p:nvSpPr>
        <p:spPr>
          <a:xfrm>
            <a:off x="2640842" y="5979938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الاجابات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19C6D36-6D67-4076-8AE9-8DCBBCE84C95}"/>
              </a:ext>
            </a:extLst>
          </p:cNvPr>
          <p:cNvSpPr txBox="1"/>
          <p:nvPr/>
        </p:nvSpPr>
        <p:spPr>
          <a:xfrm>
            <a:off x="682388" y="1364779"/>
            <a:ext cx="7779224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sitting, reading aloud, telling about, laughing, smiling, studying, sitting, texting, watching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D2BD12-F4D9-4CC9-8E15-3C0EB77ED1F1}"/>
              </a:ext>
            </a:extLst>
          </p:cNvPr>
          <p:cNvSpPr txBox="1"/>
          <p:nvPr/>
        </p:nvSpPr>
        <p:spPr>
          <a:xfrm>
            <a:off x="534533" y="3891893"/>
            <a:ext cx="833651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The two young men were texting some friends</a:t>
            </a:r>
          </a:p>
          <a:p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When they were boys, they didn't have phones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838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94A9749-AA94-4CE6-B4F7-E61F55517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251" y="518615"/>
            <a:ext cx="8598089" cy="556828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3868507-C225-4723-A284-1B8B50AD35E4}"/>
              </a:ext>
            </a:extLst>
          </p:cNvPr>
          <p:cNvSpPr txBox="1"/>
          <p:nvPr/>
        </p:nvSpPr>
        <p:spPr>
          <a:xfrm>
            <a:off x="3459708" y="3429000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اكتب عن أهدافك في المستقبل</a:t>
            </a:r>
          </a:p>
        </p:txBody>
      </p:sp>
    </p:spTree>
    <p:extLst>
      <p:ext uri="{BB962C8B-B14F-4D97-AF65-F5344CB8AC3E}">
        <p14:creationId xmlns:p14="http://schemas.microsoft.com/office/powerpoint/2010/main" val="3301872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110B227-FCDE-45F3-94CB-70771AECA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684" y="272955"/>
            <a:ext cx="8616599" cy="639970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0158372-FA9F-4BF3-B0D7-01A8EA6DE688}"/>
              </a:ext>
            </a:extLst>
          </p:cNvPr>
          <p:cNvSpPr txBox="1"/>
          <p:nvPr/>
        </p:nvSpPr>
        <p:spPr>
          <a:xfrm>
            <a:off x="2640842" y="3211198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اكتب عن أحلامك في المستقبل</a:t>
            </a:r>
          </a:p>
        </p:txBody>
      </p:sp>
    </p:spTree>
    <p:extLst>
      <p:ext uri="{BB962C8B-B14F-4D97-AF65-F5344CB8AC3E}">
        <p14:creationId xmlns:p14="http://schemas.microsoft.com/office/powerpoint/2010/main" val="1760477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36845C5-484F-4D82-9176-95E8304A5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543" y="696036"/>
            <a:ext cx="8704150" cy="526803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9D3AA53-B021-4D8A-A219-7FC50FC473C2}"/>
              </a:ext>
            </a:extLst>
          </p:cNvPr>
          <p:cNvSpPr txBox="1"/>
          <p:nvPr/>
        </p:nvSpPr>
        <p:spPr>
          <a:xfrm>
            <a:off x="354841" y="2470245"/>
            <a:ext cx="8608615" cy="32932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My cousin has bought a house in Riyadh.</a:t>
            </a:r>
          </a:p>
          <a:p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Samir has begun to study economics at college.</a:t>
            </a:r>
          </a:p>
          <a:p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We have been shopping at the mall.</a:t>
            </a:r>
          </a:p>
          <a:p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My parents have lived in Mecca for all their lives.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60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6565222-D15D-4117-A67B-45FF9D4F2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570" y="300251"/>
            <a:ext cx="8718123" cy="577300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EA088B3-565C-41EE-87E2-DFDA5CCE41BB}"/>
              </a:ext>
            </a:extLst>
          </p:cNvPr>
          <p:cNvSpPr txBox="1"/>
          <p:nvPr/>
        </p:nvSpPr>
        <p:spPr>
          <a:xfrm>
            <a:off x="354841" y="2688612"/>
            <a:ext cx="8608615" cy="37240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He has used his new laptop since Monday.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     He has used his new laptop for four days.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They have studied English since sixth grade.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     They have studied English for three years.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</a:t>
            </a: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They have owned their restaurant since I was three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years old / </a:t>
            </a: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They have had owned their restaurant for 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thirteen years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855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7421E01-09AD-485F-893D-E0B38142B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09" y="464023"/>
            <a:ext cx="8723018" cy="574570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5A65-1BCB-45D1-8960-B8000A8913BC}"/>
              </a:ext>
            </a:extLst>
          </p:cNvPr>
          <p:cNvSpPr txBox="1"/>
          <p:nvPr/>
        </p:nvSpPr>
        <p:spPr>
          <a:xfrm>
            <a:off x="1091820" y="2893325"/>
            <a:ext cx="7820167" cy="33547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How long have they lived in Jeddah?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How long has she worked in this school?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How long has Omar owned the supermarket?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How long has Tariq been a taxi driver?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How long have you studied English?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067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75E179B-E89C-436E-B7C3-A177FC253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33" y="2088110"/>
            <a:ext cx="8650730" cy="3835021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FFB67FB4-BFD6-4D46-AF50-BA887B791409}"/>
              </a:ext>
            </a:extLst>
          </p:cNvPr>
          <p:cNvSpPr/>
          <p:nvPr/>
        </p:nvSpPr>
        <p:spPr>
          <a:xfrm>
            <a:off x="3357349" y="3016158"/>
            <a:ext cx="723332" cy="450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B15FEEF0-C697-4DFB-8E4B-3E00A1C59F5E}"/>
              </a:ext>
            </a:extLst>
          </p:cNvPr>
          <p:cNvSpPr/>
          <p:nvPr/>
        </p:nvSpPr>
        <p:spPr>
          <a:xfrm>
            <a:off x="5297605" y="3523399"/>
            <a:ext cx="802944" cy="450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6A67107-A23D-42DD-824A-F456EF1A62D7}"/>
              </a:ext>
            </a:extLst>
          </p:cNvPr>
          <p:cNvSpPr/>
          <p:nvPr/>
        </p:nvSpPr>
        <p:spPr>
          <a:xfrm>
            <a:off x="4080681" y="3973775"/>
            <a:ext cx="723332" cy="450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0A04B3F-D9E3-428E-ABA2-951246C4091D}"/>
              </a:ext>
            </a:extLst>
          </p:cNvPr>
          <p:cNvSpPr/>
          <p:nvPr/>
        </p:nvSpPr>
        <p:spPr>
          <a:xfrm>
            <a:off x="4574273" y="4424151"/>
            <a:ext cx="723332" cy="450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41CBBE7B-2C9D-4EA9-ACE3-8BAF34B0DA5C}"/>
              </a:ext>
            </a:extLst>
          </p:cNvPr>
          <p:cNvSpPr/>
          <p:nvPr/>
        </p:nvSpPr>
        <p:spPr>
          <a:xfrm>
            <a:off x="2663586" y="4901823"/>
            <a:ext cx="1007662" cy="450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C0AA897-9863-4C6C-9288-9E8121CEE630}"/>
              </a:ext>
            </a:extLst>
          </p:cNvPr>
          <p:cNvSpPr/>
          <p:nvPr/>
        </p:nvSpPr>
        <p:spPr>
          <a:xfrm>
            <a:off x="6277970" y="5411338"/>
            <a:ext cx="1178256" cy="450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7C2A254F-A5B3-40B2-884A-1921E32CA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970" y="144293"/>
            <a:ext cx="2639420" cy="27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16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BA89199-6A73-438E-85BB-06664B6FC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97" y="109178"/>
            <a:ext cx="8736434" cy="623703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DFD01FC-7FFE-414E-9DAE-41D92FA42833}"/>
              </a:ext>
            </a:extLst>
          </p:cNvPr>
          <p:cNvSpPr txBox="1"/>
          <p:nvPr/>
        </p:nvSpPr>
        <p:spPr>
          <a:xfrm>
            <a:off x="216497" y="2388352"/>
            <a:ext cx="871100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We have made a donation to charity. 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We made a donation to charity last Friday morning.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Frank and James have gone sightseeing in China.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They went sightseeing during his vacation in 2012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I have bought many books online. 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I bought several many books online this past year.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Our teacher, Mr. Simpson, has studied Arabic at evening classes. </a:t>
            </a: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He studied Arabic at evening classes five years ago.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40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3FA4A96-4DE4-4912-897D-759C46BBB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35" y="395785"/>
            <a:ext cx="8950155" cy="581394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F8C02E5-8750-4BF1-8989-E2E1DC5DCF65}"/>
              </a:ext>
            </a:extLst>
          </p:cNvPr>
          <p:cNvSpPr txBox="1"/>
          <p:nvPr/>
        </p:nvSpPr>
        <p:spPr>
          <a:xfrm>
            <a:off x="791570" y="2210940"/>
            <a:ext cx="8147714" cy="36548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Have you ever made a donation to charity? 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When did you make a donation to charity?</a:t>
            </a:r>
          </a:p>
          <a:p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Have Frank and James ever gone sightseeing in China?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When did they go sightseeing in China?</a:t>
            </a:r>
          </a:p>
          <a:p>
            <a:endParaRPr lang="en-US" sz="105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Have you ever bought books online? 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When did you buy books online?</a:t>
            </a:r>
          </a:p>
          <a:p>
            <a:endParaRPr lang="en-US" sz="105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Has your teacher, Mr. Simpson, ever studied Arabic? 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When did he study Arabic?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760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F18804-C806-4F48-9DEB-6CCCDA60D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rtl="0"/>
            <a:r>
              <a:rPr lang="en-US" sz="11500" b="0" dirty="0">
                <a:latin typeface="Rockwell" panose="02060603020205020403" pitchFamily="18" charset="0"/>
              </a:rPr>
              <a:t>UNIT 3</a:t>
            </a:r>
            <a:endParaRPr lang="ar-SA" sz="11500" b="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916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3F2E351-75C8-42F9-9F30-6D32B26DC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716" y="286603"/>
            <a:ext cx="8707272" cy="6387152"/>
          </a:xfrm>
          <a:prstGeom prst="rect">
            <a:avLst/>
          </a:prstGeom>
        </p:spPr>
      </p:pic>
      <p:pic>
        <p:nvPicPr>
          <p:cNvPr id="6" name="رسم 5" descr="علامة تأشير">
            <a:extLst>
              <a:ext uri="{FF2B5EF4-FFF2-40B4-BE49-F238E27FC236}">
                <a16:creationId xmlns:a16="http://schemas.microsoft.com/office/drawing/2014/main" id="{80978C67-8FA2-4B2F-A389-EBB7E071B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4193" y="1818565"/>
            <a:ext cx="457200" cy="457200"/>
          </a:xfrm>
          <a:prstGeom prst="rect">
            <a:avLst/>
          </a:prstGeom>
        </p:spPr>
      </p:pic>
      <p:pic>
        <p:nvPicPr>
          <p:cNvPr id="7" name="رسم 6" descr="علامة تأشير">
            <a:extLst>
              <a:ext uri="{FF2B5EF4-FFF2-40B4-BE49-F238E27FC236}">
                <a16:creationId xmlns:a16="http://schemas.microsoft.com/office/drawing/2014/main" id="{E2439907-19D4-4378-8F40-BDCF7E114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8039" y="2448636"/>
            <a:ext cx="457200" cy="457200"/>
          </a:xfrm>
          <a:prstGeom prst="rect">
            <a:avLst/>
          </a:prstGeom>
        </p:spPr>
      </p:pic>
      <p:pic>
        <p:nvPicPr>
          <p:cNvPr id="8" name="رسم 7" descr="علامة تأشير">
            <a:extLst>
              <a:ext uri="{FF2B5EF4-FFF2-40B4-BE49-F238E27FC236}">
                <a16:creationId xmlns:a16="http://schemas.microsoft.com/office/drawing/2014/main" id="{BF911984-812B-476B-AD10-5DBB91FD8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7843" y="3025254"/>
            <a:ext cx="457200" cy="457200"/>
          </a:xfrm>
          <a:prstGeom prst="rect">
            <a:avLst/>
          </a:prstGeom>
        </p:spPr>
      </p:pic>
      <p:pic>
        <p:nvPicPr>
          <p:cNvPr id="9" name="رسم 8" descr="علامة تأشير">
            <a:extLst>
              <a:ext uri="{FF2B5EF4-FFF2-40B4-BE49-F238E27FC236}">
                <a16:creationId xmlns:a16="http://schemas.microsoft.com/office/drawing/2014/main" id="{521AA9D5-8D6F-41AE-9D0D-5049C75B6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8983" y="3593912"/>
            <a:ext cx="457200" cy="457200"/>
          </a:xfrm>
          <a:prstGeom prst="rect">
            <a:avLst/>
          </a:prstGeom>
        </p:spPr>
      </p:pic>
      <p:pic>
        <p:nvPicPr>
          <p:cNvPr id="10" name="رسم 9" descr="علامة تأشير">
            <a:extLst>
              <a:ext uri="{FF2B5EF4-FFF2-40B4-BE49-F238E27FC236}">
                <a16:creationId xmlns:a16="http://schemas.microsoft.com/office/drawing/2014/main" id="{4C0A78E8-1467-44A3-8CF9-E3049D31B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1689" y="4241044"/>
            <a:ext cx="457200" cy="457200"/>
          </a:xfrm>
          <a:prstGeom prst="rect">
            <a:avLst/>
          </a:prstGeom>
        </p:spPr>
      </p:pic>
      <p:pic>
        <p:nvPicPr>
          <p:cNvPr id="11" name="رسم 10" descr="علامة تأشير">
            <a:extLst>
              <a:ext uri="{FF2B5EF4-FFF2-40B4-BE49-F238E27FC236}">
                <a16:creationId xmlns:a16="http://schemas.microsoft.com/office/drawing/2014/main" id="{5B2064D7-D795-41FC-BD5A-5BD4FAB60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545" y="4825051"/>
            <a:ext cx="457200" cy="457200"/>
          </a:xfrm>
          <a:prstGeom prst="rect">
            <a:avLst/>
          </a:prstGeom>
        </p:spPr>
      </p:pic>
      <p:pic>
        <p:nvPicPr>
          <p:cNvPr id="12" name="رسم 11" descr="علامة تأشير">
            <a:extLst>
              <a:ext uri="{FF2B5EF4-FFF2-40B4-BE49-F238E27FC236}">
                <a16:creationId xmlns:a16="http://schemas.microsoft.com/office/drawing/2014/main" id="{47A895BD-90EE-4570-A177-76B724E42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8514" y="5443751"/>
            <a:ext cx="457200" cy="457200"/>
          </a:xfrm>
          <a:prstGeom prst="rect">
            <a:avLst/>
          </a:prstGeom>
        </p:spPr>
      </p:pic>
      <p:pic>
        <p:nvPicPr>
          <p:cNvPr id="13" name="رسم 12" descr="علامة تأشير">
            <a:extLst>
              <a:ext uri="{FF2B5EF4-FFF2-40B4-BE49-F238E27FC236}">
                <a16:creationId xmlns:a16="http://schemas.microsoft.com/office/drawing/2014/main" id="{83159F0B-232C-4420-AE4B-B615EABCC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1491" y="606984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40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10A515D-B2FF-410C-AC8D-97823DE06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941" y="472192"/>
            <a:ext cx="5002118" cy="591361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52902B9-D746-493F-8688-8D5DB3A01B0A}"/>
              </a:ext>
            </a:extLst>
          </p:cNvPr>
          <p:cNvSpPr txBox="1"/>
          <p:nvPr/>
        </p:nvSpPr>
        <p:spPr>
          <a:xfrm>
            <a:off x="3357351" y="1869742"/>
            <a:ext cx="26203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    c      t 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1806563-4C7F-43F1-930C-8D0DB5416F6B}"/>
              </a:ext>
            </a:extLst>
          </p:cNvPr>
          <p:cNvSpPr txBox="1"/>
          <p:nvPr/>
        </p:nvSpPr>
        <p:spPr>
          <a:xfrm>
            <a:off x="3032079" y="2472519"/>
            <a:ext cx="17173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s     a 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2C988B8-9B34-4300-9E54-C0490B0134A1}"/>
              </a:ext>
            </a:extLst>
          </p:cNvPr>
          <p:cNvSpPr txBox="1"/>
          <p:nvPr/>
        </p:nvSpPr>
        <p:spPr>
          <a:xfrm>
            <a:off x="3373270" y="3127616"/>
            <a:ext cx="29046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o    d        e 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E4056CB-EA5C-49A0-B8F4-C86B69CD1930}"/>
              </a:ext>
            </a:extLst>
          </p:cNvPr>
          <p:cNvSpPr txBox="1"/>
          <p:nvPr/>
        </p:nvSpPr>
        <p:spPr>
          <a:xfrm>
            <a:off x="3525670" y="3771340"/>
            <a:ext cx="1684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n   k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7AA569B-B28F-4ADF-B075-67FB4A667B45}"/>
              </a:ext>
            </a:extLst>
          </p:cNvPr>
          <p:cNvSpPr txBox="1"/>
          <p:nvPr/>
        </p:nvSpPr>
        <p:spPr>
          <a:xfrm>
            <a:off x="3034347" y="4412785"/>
            <a:ext cx="38577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d    t   e        n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DDC86D3-3C49-4BEA-82BB-4AF9DA138171}"/>
              </a:ext>
            </a:extLst>
          </p:cNvPr>
          <p:cNvSpPr txBox="1"/>
          <p:nvPr/>
        </p:nvSpPr>
        <p:spPr>
          <a:xfrm>
            <a:off x="3582535" y="5056506"/>
            <a:ext cx="30947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p   e    t    n 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FDB909A-602C-4B8E-BC4C-05438968047D}"/>
              </a:ext>
            </a:extLst>
          </p:cNvPr>
          <p:cNvSpPr txBox="1"/>
          <p:nvPr/>
        </p:nvSpPr>
        <p:spPr>
          <a:xfrm>
            <a:off x="3050267" y="5697953"/>
            <a:ext cx="38577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s       </a:t>
            </a:r>
            <a:r>
              <a:rPr lang="en-US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      t      n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063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F1C2465-AE99-452F-8894-FFB5B92E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777" y="300250"/>
            <a:ext cx="8676859" cy="638715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5C8EF1C-569A-4305-B12A-9205B89D95E6}"/>
              </a:ext>
            </a:extLst>
          </p:cNvPr>
          <p:cNvSpPr txBox="1"/>
          <p:nvPr/>
        </p:nvSpPr>
        <p:spPr>
          <a:xfrm>
            <a:off x="4155741" y="1357962"/>
            <a:ext cx="2395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circuits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BC1AB0F-560B-494B-AA77-55BD34DAD04A}"/>
              </a:ext>
            </a:extLst>
          </p:cNvPr>
          <p:cNvSpPr txBox="1"/>
          <p:nvPr/>
        </p:nvSpPr>
        <p:spPr>
          <a:xfrm>
            <a:off x="3980593" y="1810615"/>
            <a:ext cx="2395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sanitation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63ACBB6-5211-4DBF-B726-FE65E982158A}"/>
              </a:ext>
            </a:extLst>
          </p:cNvPr>
          <p:cNvSpPr txBox="1"/>
          <p:nvPr/>
        </p:nvSpPr>
        <p:spPr>
          <a:xfrm>
            <a:off x="6014113" y="2697718"/>
            <a:ext cx="16559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rank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92167FA-D336-4D5E-AA4E-DFF2FB229633}"/>
              </a:ext>
            </a:extLst>
          </p:cNvPr>
          <p:cNvSpPr txBox="1"/>
          <p:nvPr/>
        </p:nvSpPr>
        <p:spPr>
          <a:xfrm>
            <a:off x="1005377" y="3939665"/>
            <a:ext cx="2395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condensed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5BE8082-CFAB-43EB-85F2-B88084B132C9}"/>
              </a:ext>
            </a:extLst>
          </p:cNvPr>
          <p:cNvSpPr txBox="1"/>
          <p:nvPr/>
        </p:nvSpPr>
        <p:spPr>
          <a:xfrm>
            <a:off x="2492988" y="4430989"/>
            <a:ext cx="2395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determined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808851F-8C9E-4DCE-811B-1EB9DFD79F99}"/>
              </a:ext>
            </a:extLst>
          </p:cNvPr>
          <p:cNvSpPr txBox="1"/>
          <p:nvPr/>
        </p:nvSpPr>
        <p:spPr>
          <a:xfrm>
            <a:off x="2028959" y="5290799"/>
            <a:ext cx="2395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expectancy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6F0E220-BC5B-4152-B618-BB7D28D2FDA5}"/>
              </a:ext>
            </a:extLst>
          </p:cNvPr>
          <p:cNvSpPr txBox="1"/>
          <p:nvPr/>
        </p:nvSpPr>
        <p:spPr>
          <a:xfrm>
            <a:off x="3148081" y="5809414"/>
            <a:ext cx="2395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extensively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316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06066D1-696B-471D-9E1D-5E6D83924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878" y="313899"/>
            <a:ext cx="8789347" cy="632833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CEF0E1D-4B3B-421F-B7E9-31F3F2D4F15D}"/>
              </a:ext>
            </a:extLst>
          </p:cNvPr>
          <p:cNvSpPr txBox="1"/>
          <p:nvPr/>
        </p:nvSpPr>
        <p:spPr>
          <a:xfrm>
            <a:off x="1428457" y="1483066"/>
            <a:ext cx="48358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1</a:t>
            </a:r>
            <a:r>
              <a:rPr lang="en-US" sz="2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st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							2</a:t>
            </a:r>
            <a:r>
              <a:rPr lang="en-US" sz="2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8D146C6-4015-4808-829E-AF52F10D03B5}"/>
              </a:ext>
            </a:extLst>
          </p:cNvPr>
          <p:cNvSpPr txBox="1"/>
          <p:nvPr/>
        </p:nvSpPr>
        <p:spPr>
          <a:xfrm>
            <a:off x="2863751" y="3123074"/>
            <a:ext cx="49564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r>
              <a:rPr lang="en-US" sz="2800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st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							2</a:t>
            </a:r>
            <a:r>
              <a:rPr lang="en-US" sz="2800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6C358E5-9E5F-48BC-9A0E-BF4DF2950363}"/>
              </a:ext>
            </a:extLst>
          </p:cNvPr>
          <p:cNvSpPr txBox="1"/>
          <p:nvPr/>
        </p:nvSpPr>
        <p:spPr>
          <a:xfrm>
            <a:off x="1637725" y="4189878"/>
            <a:ext cx="3916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r>
              <a:rPr lang="en-US" sz="2800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st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					2</a:t>
            </a:r>
            <a:r>
              <a:rPr lang="en-US" sz="2800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DF00832-0C65-43C9-B4E3-3F20ED62A77E}"/>
              </a:ext>
            </a:extLst>
          </p:cNvPr>
          <p:cNvSpPr txBox="1"/>
          <p:nvPr/>
        </p:nvSpPr>
        <p:spPr>
          <a:xfrm>
            <a:off x="3277733" y="5788944"/>
            <a:ext cx="3916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1</a:t>
            </a:r>
            <a:r>
              <a:rPr lang="en-US" sz="2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st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					2</a:t>
            </a:r>
            <a:r>
              <a:rPr lang="en-US" sz="2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A378D76-D2EE-4CD1-A1E7-805AC268C622}"/>
              </a:ext>
            </a:extLst>
          </p:cNvPr>
          <p:cNvSpPr txBox="1"/>
          <p:nvPr/>
        </p:nvSpPr>
        <p:spPr>
          <a:xfrm>
            <a:off x="3168551" y="2022154"/>
            <a:ext cx="3916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 					1</a:t>
            </a:r>
            <a:r>
              <a:rPr lang="en-US" sz="2800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st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467F9C5-2EEB-4BBD-A7AF-DE0633F6E1C8}"/>
              </a:ext>
            </a:extLst>
          </p:cNvPr>
          <p:cNvSpPr txBox="1"/>
          <p:nvPr/>
        </p:nvSpPr>
        <p:spPr>
          <a:xfrm>
            <a:off x="1369320" y="2597636"/>
            <a:ext cx="3916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2</a:t>
            </a:r>
            <a:r>
              <a:rPr lang="en-US" sz="2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					1</a:t>
            </a:r>
            <a:r>
              <a:rPr lang="en-US" sz="2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st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7DB2485-632F-4D9A-8289-872C29F39A70}"/>
              </a:ext>
            </a:extLst>
          </p:cNvPr>
          <p:cNvSpPr txBox="1"/>
          <p:nvPr/>
        </p:nvSpPr>
        <p:spPr>
          <a:xfrm>
            <a:off x="1248763" y="3637144"/>
            <a:ext cx="280462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2</a:t>
            </a:r>
            <a:r>
              <a:rPr lang="en-US" sz="2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			1</a:t>
            </a:r>
            <a:r>
              <a:rPr lang="en-US" sz="2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st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5528E9D-D391-4299-B5F4-3FB3B7C088D0}"/>
              </a:ext>
            </a:extLst>
          </p:cNvPr>
          <p:cNvSpPr txBox="1"/>
          <p:nvPr/>
        </p:nvSpPr>
        <p:spPr>
          <a:xfrm>
            <a:off x="2779588" y="4731245"/>
            <a:ext cx="348473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2</a:t>
            </a:r>
            <a:r>
              <a:rPr lang="en-US" sz="2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					1</a:t>
            </a:r>
            <a:r>
              <a:rPr lang="en-US" sz="2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st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C8C34C-6FBD-452A-BA29-18B707E4BBA3}"/>
              </a:ext>
            </a:extLst>
          </p:cNvPr>
          <p:cNvSpPr txBox="1"/>
          <p:nvPr/>
        </p:nvSpPr>
        <p:spPr>
          <a:xfrm>
            <a:off x="4308142" y="5277150"/>
            <a:ext cx="280462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 			1</a:t>
            </a:r>
            <a:r>
              <a:rPr lang="en-US" sz="2800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st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29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91638A2-238E-41D8-8BD3-0582FBCB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125" y="300251"/>
            <a:ext cx="8741806" cy="638715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4727586-B802-4A5E-B939-578E728BA7B0}"/>
              </a:ext>
            </a:extLst>
          </p:cNvPr>
          <p:cNvSpPr txBox="1"/>
          <p:nvPr/>
        </p:nvSpPr>
        <p:spPr>
          <a:xfrm>
            <a:off x="1264684" y="1401188"/>
            <a:ext cx="31844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will have released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12434A7-AE5A-496F-8DCA-173A8A67DF41}"/>
              </a:ext>
            </a:extLst>
          </p:cNvPr>
          <p:cNvSpPr txBox="1"/>
          <p:nvPr/>
        </p:nvSpPr>
        <p:spPr>
          <a:xfrm>
            <a:off x="3450603" y="1853841"/>
            <a:ext cx="31844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will have turned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E6040CC-FD37-498B-AC51-78C60DD8FE62}"/>
              </a:ext>
            </a:extLst>
          </p:cNvPr>
          <p:cNvSpPr txBox="1"/>
          <p:nvPr/>
        </p:nvSpPr>
        <p:spPr>
          <a:xfrm>
            <a:off x="5334000" y="2290569"/>
            <a:ext cx="24315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will have gone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A9268E2-B5EE-4CBE-B9E1-A6947B43DB99}"/>
              </a:ext>
            </a:extLst>
          </p:cNvPr>
          <p:cNvSpPr txBox="1"/>
          <p:nvPr/>
        </p:nvSpPr>
        <p:spPr>
          <a:xfrm>
            <a:off x="884817" y="2754592"/>
            <a:ext cx="33323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will have been working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729AC75-485D-48A2-BADF-688BA4A6BD10}"/>
              </a:ext>
            </a:extLst>
          </p:cNvPr>
          <p:cNvSpPr txBox="1"/>
          <p:nvPr/>
        </p:nvSpPr>
        <p:spPr>
          <a:xfrm>
            <a:off x="4337712" y="3204966"/>
            <a:ext cx="24315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will have gone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C6CEFE4-1393-4D55-BFB0-3DA1B21B60AB}"/>
              </a:ext>
            </a:extLst>
          </p:cNvPr>
          <p:cNvSpPr txBox="1"/>
          <p:nvPr/>
        </p:nvSpPr>
        <p:spPr>
          <a:xfrm>
            <a:off x="2727270" y="3655348"/>
            <a:ext cx="33323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will have been waiting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CA42940-BEF0-4071-9B11-3842A283432D}"/>
              </a:ext>
            </a:extLst>
          </p:cNvPr>
          <p:cNvSpPr txBox="1"/>
          <p:nvPr/>
        </p:nvSpPr>
        <p:spPr>
          <a:xfrm>
            <a:off x="1676392" y="4078428"/>
            <a:ext cx="26613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will have ended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6D9FEFD-E5A4-486C-A794-06A2C8100A5C}"/>
              </a:ext>
            </a:extLst>
          </p:cNvPr>
          <p:cNvSpPr txBox="1"/>
          <p:nvPr/>
        </p:nvSpPr>
        <p:spPr>
          <a:xfrm>
            <a:off x="966706" y="4542455"/>
            <a:ext cx="28291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will have finished 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514322-6EF1-42B8-9ED3-57E509A2AC11}"/>
              </a:ext>
            </a:extLst>
          </p:cNvPr>
          <p:cNvSpPr txBox="1"/>
          <p:nvPr/>
        </p:nvSpPr>
        <p:spPr>
          <a:xfrm>
            <a:off x="1812872" y="5374970"/>
            <a:ext cx="28291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will have become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15ED71D-4058-4411-9126-D4E092E9817F}"/>
              </a:ext>
            </a:extLst>
          </p:cNvPr>
          <p:cNvSpPr txBox="1"/>
          <p:nvPr/>
        </p:nvSpPr>
        <p:spPr>
          <a:xfrm>
            <a:off x="1171424" y="5825345"/>
            <a:ext cx="31844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will have been living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438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531240A-2986-4962-B658-DAA78EC75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59" y="504967"/>
            <a:ext cx="8678483" cy="547275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F905994-B791-426D-8334-FB1EEE07885B}"/>
              </a:ext>
            </a:extLst>
          </p:cNvPr>
          <p:cNvSpPr txBox="1"/>
          <p:nvPr/>
        </p:nvSpPr>
        <p:spPr>
          <a:xfrm>
            <a:off x="5388589" y="1594538"/>
            <a:ext cx="15757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when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DC22213-04C2-4B24-8C3B-AAEE798EE73C}"/>
              </a:ext>
            </a:extLst>
          </p:cNvPr>
          <p:cNvSpPr txBox="1"/>
          <p:nvPr/>
        </p:nvSpPr>
        <p:spPr>
          <a:xfrm>
            <a:off x="1050869" y="2265554"/>
            <a:ext cx="158600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When 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3136BF0-24CC-4111-87EB-92D56A1934DA}"/>
              </a:ext>
            </a:extLst>
          </p:cNvPr>
          <p:cNvSpPr txBox="1"/>
          <p:nvPr/>
        </p:nvSpPr>
        <p:spPr>
          <a:xfrm>
            <a:off x="3275456" y="2879702"/>
            <a:ext cx="15836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since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520592-3C7E-41F0-A0EB-7ACC48652C6E}"/>
              </a:ext>
            </a:extLst>
          </p:cNvPr>
          <p:cNvSpPr txBox="1"/>
          <p:nvPr/>
        </p:nvSpPr>
        <p:spPr>
          <a:xfrm>
            <a:off x="3029795" y="3521152"/>
            <a:ext cx="15836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after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E92BFFB-0033-4505-9A59-0BEAD5A6CB70}"/>
              </a:ext>
            </a:extLst>
          </p:cNvPr>
          <p:cNvSpPr txBox="1"/>
          <p:nvPr/>
        </p:nvSpPr>
        <p:spPr>
          <a:xfrm>
            <a:off x="3698539" y="4148950"/>
            <a:ext cx="13625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until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0236C8-7609-4B2C-94EA-44B14E4F8C04}"/>
              </a:ext>
            </a:extLst>
          </p:cNvPr>
          <p:cNvSpPr txBox="1"/>
          <p:nvPr/>
        </p:nvSpPr>
        <p:spPr>
          <a:xfrm>
            <a:off x="982628" y="4804043"/>
            <a:ext cx="17499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Before 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286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B121276-AB38-4C84-A1A2-199D5A972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603" y="206379"/>
            <a:ext cx="8666327" cy="648102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5F5F4C3-4E44-4B2D-838D-B386A1DA70BB}"/>
              </a:ext>
            </a:extLst>
          </p:cNvPr>
          <p:cNvSpPr txBox="1"/>
          <p:nvPr/>
        </p:nvSpPr>
        <p:spPr>
          <a:xfrm>
            <a:off x="7233313" y="1013911"/>
            <a:ext cx="1624084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الإجابات من الممكن أن تختلف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B063BF2-CDDD-4E52-B932-B0D43BFBDC6E}"/>
              </a:ext>
            </a:extLst>
          </p:cNvPr>
          <p:cNvSpPr txBox="1"/>
          <p:nvPr/>
        </p:nvSpPr>
        <p:spPr>
          <a:xfrm>
            <a:off x="928048" y="4230806"/>
            <a:ext cx="7929349" cy="8765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By the time space travel becomes affordable, I will have gotten too old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He will turn off his computer after he’s done working</a:t>
            </a:r>
            <a:endParaRPr lang="ar-SA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353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73EBB9D-DF51-4782-8D6F-4EB243EDC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76" y="150125"/>
            <a:ext cx="8800108" cy="653727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D8368B6-BE62-4535-A129-20A6066A557F}"/>
              </a:ext>
            </a:extLst>
          </p:cNvPr>
          <p:cNvSpPr txBox="1"/>
          <p:nvPr/>
        </p:nvSpPr>
        <p:spPr>
          <a:xfrm>
            <a:off x="1569493" y="1064527"/>
            <a:ext cx="7369791" cy="55699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we will have finished unit 4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       will have assigned us homework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will have finished this exercise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I move to the next level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will have started my studies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my parents will have bought me a new computer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by 11 p.m.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 will have gone home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    I will be very happy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by the time I have grandchildren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266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EC2221A-5411-4624-B532-EC256821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392" y="191070"/>
            <a:ext cx="8662596" cy="655092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D8F6E65-ECC9-4929-A0FC-CC15A42380FE}"/>
              </a:ext>
            </a:extLst>
          </p:cNvPr>
          <p:cNvSpPr txBox="1"/>
          <p:nvPr/>
        </p:nvSpPr>
        <p:spPr>
          <a:xfrm>
            <a:off x="2238233" y="1678675"/>
            <a:ext cx="19379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check out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6C3136E-ADC5-433E-8D1F-94EC8C324901}"/>
              </a:ext>
            </a:extLst>
          </p:cNvPr>
          <p:cNvSpPr txBox="1"/>
          <p:nvPr/>
        </p:nvSpPr>
        <p:spPr>
          <a:xfrm>
            <a:off x="5543271" y="2568057"/>
            <a:ext cx="1665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lugging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F9BB32-B387-47C2-A73E-9AC6B06BE49E}"/>
              </a:ext>
            </a:extLst>
          </p:cNvPr>
          <p:cNvSpPr txBox="1"/>
          <p:nvPr/>
        </p:nvSpPr>
        <p:spPr>
          <a:xfrm>
            <a:off x="3782707" y="3741761"/>
            <a:ext cx="31367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go with the flow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E8C6DB7-E1BA-4BAF-9FC3-14238E93ED1E}"/>
              </a:ext>
            </a:extLst>
          </p:cNvPr>
          <p:cNvSpPr txBox="1"/>
          <p:nvPr/>
        </p:nvSpPr>
        <p:spPr>
          <a:xfrm>
            <a:off x="5763909" y="4385484"/>
            <a:ext cx="29547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trust me on this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4E67358-1AB3-4716-8A66-27D9039815CF}"/>
              </a:ext>
            </a:extLst>
          </p:cNvPr>
          <p:cNvSpPr txBox="1"/>
          <p:nvPr/>
        </p:nvSpPr>
        <p:spPr>
          <a:xfrm>
            <a:off x="2217757" y="5329458"/>
            <a:ext cx="14079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ditch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0AE2A41-66B3-4B98-99C6-80FFC6A2C601}"/>
              </a:ext>
            </a:extLst>
          </p:cNvPr>
          <p:cNvSpPr txBox="1"/>
          <p:nvPr/>
        </p:nvSpPr>
        <p:spPr>
          <a:xfrm>
            <a:off x="5823049" y="5823053"/>
            <a:ext cx="14921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hoopla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043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867779C-F4C7-45C1-B063-A8458DEDA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392" y="150125"/>
            <a:ext cx="8728539" cy="652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115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3A59A80-24E9-483A-8612-67FCBEA8D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339" y="668740"/>
            <a:ext cx="8468762" cy="507696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14995F6-7E22-4E04-BB69-712B85608CE5}"/>
              </a:ext>
            </a:extLst>
          </p:cNvPr>
          <p:cNvSpPr txBox="1"/>
          <p:nvPr/>
        </p:nvSpPr>
        <p:spPr>
          <a:xfrm>
            <a:off x="1392072" y="1460310"/>
            <a:ext cx="1269241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T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T </a:t>
            </a:r>
            <a:endParaRPr lang="ar-SA" sz="4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279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B260C81-BBF2-477A-A304-09CF7EF46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0" y="172945"/>
            <a:ext cx="8696684" cy="6536911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92C986F-B710-4969-BFCB-D9A3693C6F24}"/>
              </a:ext>
            </a:extLst>
          </p:cNvPr>
          <p:cNvSpPr/>
          <p:nvPr/>
        </p:nvSpPr>
        <p:spPr>
          <a:xfrm>
            <a:off x="2729552" y="1596788"/>
            <a:ext cx="887105" cy="354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F18AA649-C3D4-4EFE-9903-79663D04AC7D}"/>
              </a:ext>
            </a:extLst>
          </p:cNvPr>
          <p:cNvSpPr/>
          <p:nvPr/>
        </p:nvSpPr>
        <p:spPr>
          <a:xfrm>
            <a:off x="3018432" y="2008498"/>
            <a:ext cx="887105" cy="354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EC72B3B-568F-4B7F-8281-EDDBE8CA7115}"/>
              </a:ext>
            </a:extLst>
          </p:cNvPr>
          <p:cNvSpPr/>
          <p:nvPr/>
        </p:nvSpPr>
        <p:spPr>
          <a:xfrm>
            <a:off x="2570328" y="2488448"/>
            <a:ext cx="887105" cy="354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B15A8467-1C23-412A-8C2B-CF28449C6D92}"/>
              </a:ext>
            </a:extLst>
          </p:cNvPr>
          <p:cNvSpPr/>
          <p:nvPr/>
        </p:nvSpPr>
        <p:spPr>
          <a:xfrm>
            <a:off x="2736376" y="2872862"/>
            <a:ext cx="887105" cy="354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8FD2DC0F-EBA3-458D-8DE9-D155B8D6BC35}"/>
              </a:ext>
            </a:extLst>
          </p:cNvPr>
          <p:cNvSpPr/>
          <p:nvPr/>
        </p:nvSpPr>
        <p:spPr>
          <a:xfrm>
            <a:off x="5795760" y="3325517"/>
            <a:ext cx="632335" cy="354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2303CBF-2935-4F97-A694-B6F52DC93E96}"/>
              </a:ext>
            </a:extLst>
          </p:cNvPr>
          <p:cNvSpPr/>
          <p:nvPr/>
        </p:nvSpPr>
        <p:spPr>
          <a:xfrm>
            <a:off x="3382376" y="3764523"/>
            <a:ext cx="887105" cy="354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C0015B6-43AD-4BCA-9B91-CCE619DF9DC1}"/>
              </a:ext>
            </a:extLst>
          </p:cNvPr>
          <p:cNvSpPr/>
          <p:nvPr/>
        </p:nvSpPr>
        <p:spPr>
          <a:xfrm>
            <a:off x="5486410" y="4230823"/>
            <a:ext cx="632336" cy="354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C1B9DB6A-B662-412E-8BFE-B6754A492926}"/>
              </a:ext>
            </a:extLst>
          </p:cNvPr>
          <p:cNvSpPr/>
          <p:nvPr/>
        </p:nvSpPr>
        <p:spPr>
          <a:xfrm>
            <a:off x="4738060" y="5502345"/>
            <a:ext cx="857522" cy="354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0E68D873-3FA8-433B-BD19-81604B7C6259}"/>
              </a:ext>
            </a:extLst>
          </p:cNvPr>
          <p:cNvSpPr/>
          <p:nvPr/>
        </p:nvSpPr>
        <p:spPr>
          <a:xfrm>
            <a:off x="4235367" y="6364433"/>
            <a:ext cx="732418" cy="354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90239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A7661FE-0344-4D94-B3A6-555AD9E3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39" y="559559"/>
            <a:ext cx="8742024" cy="555463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2E86BF1-5AC5-436D-8797-804F7F063364}"/>
              </a:ext>
            </a:extLst>
          </p:cNvPr>
          <p:cNvSpPr txBox="1"/>
          <p:nvPr/>
        </p:nvSpPr>
        <p:spPr>
          <a:xfrm>
            <a:off x="5704763" y="1965279"/>
            <a:ext cx="28523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will have reached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0F1AD05-8457-4A59-8C3C-28405E457C6F}"/>
              </a:ext>
            </a:extLst>
          </p:cNvPr>
          <p:cNvSpPr txBox="1"/>
          <p:nvPr/>
        </p:nvSpPr>
        <p:spPr>
          <a:xfrm>
            <a:off x="903012" y="2991140"/>
            <a:ext cx="21813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will be spent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12030B7-24C9-446A-8485-92F1AFD18476}"/>
              </a:ext>
            </a:extLst>
          </p:cNvPr>
          <p:cNvSpPr txBox="1"/>
          <p:nvPr/>
        </p:nvSpPr>
        <p:spPr>
          <a:xfrm>
            <a:off x="946228" y="4057941"/>
            <a:ext cx="28523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will have become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7DF3102-29CB-4CF4-AAFD-9BC912CB28A2}"/>
              </a:ext>
            </a:extLst>
          </p:cNvPr>
          <p:cNvSpPr txBox="1"/>
          <p:nvPr/>
        </p:nvSpPr>
        <p:spPr>
          <a:xfrm>
            <a:off x="3400560" y="4574284"/>
            <a:ext cx="28523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will be attending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3B324A9-BB5C-44DF-BA99-26F88672461D}"/>
              </a:ext>
            </a:extLst>
          </p:cNvPr>
          <p:cNvSpPr txBox="1"/>
          <p:nvPr/>
        </p:nvSpPr>
        <p:spPr>
          <a:xfrm>
            <a:off x="1872006" y="5079249"/>
            <a:ext cx="21404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will be using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013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935E4A7-B972-45A2-8582-DB26860CD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90" y="1054289"/>
            <a:ext cx="8795220" cy="47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845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40A53E5-2651-4411-A4D4-CE412F2A0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754" y="300251"/>
            <a:ext cx="8779530" cy="634620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949393A-E75A-4F4B-AC07-2BD18540091B}"/>
              </a:ext>
            </a:extLst>
          </p:cNvPr>
          <p:cNvSpPr txBox="1"/>
          <p:nvPr/>
        </p:nvSpPr>
        <p:spPr>
          <a:xfrm>
            <a:off x="627798" y="641447"/>
            <a:ext cx="8120418" cy="61555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He will have been taking exams online for 6 years.</a:t>
            </a:r>
          </a:p>
          <a:p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He will have been accessing libraries online for all his assignments.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He will have been ordering books online for all his subjects.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He will have graduated from high school.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He will have completed two years of his university course.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He will have spent 18 years wheelchair-bound.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He will have learnt a lot.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He will have almost completed his studies.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935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815C83E-78F2-4D19-9FCC-FA6FCFA8F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546" y="282383"/>
            <a:ext cx="8611737" cy="638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966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5B32DAE-37B6-4696-AE0D-4A29D4BDF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564" y="259307"/>
            <a:ext cx="8586833" cy="593677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3822887-5178-48FA-98D5-3B55E544CCAC}"/>
              </a:ext>
            </a:extLst>
          </p:cNvPr>
          <p:cNvSpPr txBox="1"/>
          <p:nvPr/>
        </p:nvSpPr>
        <p:spPr>
          <a:xfrm>
            <a:off x="2619174" y="3429000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الإجابات من الممكن أن تختلف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D540FEB-2F49-4E03-97AE-1671A318CE9D}"/>
              </a:ext>
            </a:extLst>
          </p:cNvPr>
          <p:cNvSpPr txBox="1"/>
          <p:nvPr/>
        </p:nvSpPr>
        <p:spPr>
          <a:xfrm>
            <a:off x="832513" y="1173707"/>
            <a:ext cx="760180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invent new forms of transport, fly a car, achieve high speeds, save space, avoid traffic jams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D352114-AFC5-4432-94D8-0600F00CF408}"/>
              </a:ext>
            </a:extLst>
          </p:cNvPr>
          <p:cNvSpPr txBox="1"/>
          <p:nvPr/>
        </p:nvSpPr>
        <p:spPr>
          <a:xfrm>
            <a:off x="534535" y="4396863"/>
            <a:ext cx="8322862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By 2040, we will have invented new forms of transport.</a:t>
            </a:r>
          </a:p>
          <a:p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By 2040, we will have flying cars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By 2040, we will have solved the problem of traffic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86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F68FD7B-1117-4404-9934-2A1BB2711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360" y="423081"/>
            <a:ext cx="8711571" cy="580029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97DB353-C618-4B48-ABCC-D799B4723C18}"/>
              </a:ext>
            </a:extLst>
          </p:cNvPr>
          <p:cNvSpPr txBox="1"/>
          <p:nvPr/>
        </p:nvSpPr>
        <p:spPr>
          <a:xfrm>
            <a:off x="2627194" y="5326038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تحدث عن أحد الاختراعات الحديثة</a:t>
            </a:r>
          </a:p>
        </p:txBody>
      </p:sp>
    </p:spTree>
    <p:extLst>
      <p:ext uri="{BB962C8B-B14F-4D97-AF65-F5344CB8AC3E}">
        <p14:creationId xmlns:p14="http://schemas.microsoft.com/office/powerpoint/2010/main" val="2355423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3838BB2-2877-4BFB-A510-2C388A818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874" y="272955"/>
            <a:ext cx="8500466" cy="639622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3E0AB46-33E8-40CA-8A28-DD21621DB30D}"/>
              </a:ext>
            </a:extLst>
          </p:cNvPr>
          <p:cNvSpPr txBox="1"/>
          <p:nvPr/>
        </p:nvSpPr>
        <p:spPr>
          <a:xfrm>
            <a:off x="2703301" y="2994013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قم بكتابة مقال عن أحد الاختراعات الحديثة</a:t>
            </a:r>
          </a:p>
        </p:txBody>
      </p:sp>
    </p:spTree>
    <p:extLst>
      <p:ext uri="{BB962C8B-B14F-4D97-AF65-F5344CB8AC3E}">
        <p14:creationId xmlns:p14="http://schemas.microsoft.com/office/powerpoint/2010/main" val="29514846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17F9EBD-1112-4843-81CD-10812B52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68" y="253756"/>
            <a:ext cx="8720919" cy="645411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AB891FB-BEBB-4E95-9BBD-9CA9B7BDE4F5}"/>
              </a:ext>
            </a:extLst>
          </p:cNvPr>
          <p:cNvSpPr txBox="1"/>
          <p:nvPr/>
        </p:nvSpPr>
        <p:spPr>
          <a:xfrm>
            <a:off x="1201003" y="2210936"/>
            <a:ext cx="7615452" cy="45397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Do your parents both speak English?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Yes, they do.</a:t>
            </a:r>
          </a:p>
          <a:p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Does the hotel have its own website?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No, it doesn’t.</a:t>
            </a: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Do you and your brother go to the same school?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No, we don’t.</a:t>
            </a:r>
          </a:p>
          <a:p>
            <a:endParaRPr lang="en-US" sz="1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Does the restaurant offer free a Wi-Fi connection?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Yes, it does.</a:t>
            </a:r>
          </a:p>
          <a:p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Do you usually communicate with your friends by email? </a:t>
            </a: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Yes, I do.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890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55614A5-3CBC-45D5-9845-C54062300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1" y="341197"/>
            <a:ext cx="8875160" cy="631891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956A14D-60D8-4D2B-8945-E7FF9E4B5CDA}"/>
              </a:ext>
            </a:extLst>
          </p:cNvPr>
          <p:cNvSpPr txBox="1"/>
          <p:nvPr/>
        </p:nvSpPr>
        <p:spPr>
          <a:xfrm>
            <a:off x="3343701" y="982642"/>
            <a:ext cx="51861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20AD8F1-D31E-4B69-B6DC-9F37F3C43DB5}"/>
              </a:ext>
            </a:extLst>
          </p:cNvPr>
          <p:cNvSpPr txBox="1"/>
          <p:nvPr/>
        </p:nvSpPr>
        <p:spPr>
          <a:xfrm>
            <a:off x="4941534" y="4140425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31656604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AD2E24D-D76C-45F9-A958-7C2365AD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001" y="109184"/>
            <a:ext cx="5670450" cy="661916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CD07D27-6050-4E07-86C9-0FBF58394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1001" y="91820"/>
            <a:ext cx="5670450" cy="66191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C7CD716-441A-4AD0-970E-6A6E25990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49" y="831437"/>
            <a:ext cx="3268452" cy="53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804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D4D4CBD-CD00-4528-BAE6-047AEEF63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572" y="232012"/>
            <a:ext cx="7871903" cy="64144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C947B63-06C4-479E-9468-7FB402852F48}"/>
              </a:ext>
            </a:extLst>
          </p:cNvPr>
          <p:cNvSpPr txBox="1"/>
          <p:nvPr/>
        </p:nvSpPr>
        <p:spPr>
          <a:xfrm>
            <a:off x="2470246" y="1460312"/>
            <a:ext cx="34201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He does eat shrimp .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0EEF47D-7453-4EAB-A879-6470A630A91C}"/>
              </a:ext>
            </a:extLst>
          </p:cNvPr>
          <p:cNvSpPr txBox="1"/>
          <p:nvPr/>
        </p:nvSpPr>
        <p:spPr>
          <a:xfrm>
            <a:off x="3384645" y="1953906"/>
            <a:ext cx="55409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It did rain in New York yesterday .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C9297A2-0EE1-492F-9BDF-539E8DE5C047}"/>
              </a:ext>
            </a:extLst>
          </p:cNvPr>
          <p:cNvSpPr txBox="1"/>
          <p:nvPr/>
        </p:nvSpPr>
        <p:spPr>
          <a:xfrm>
            <a:off x="1790129" y="2474796"/>
            <a:ext cx="27818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 do feel sick .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232B8A8-C9A7-4A7A-8DEA-4553D31D8D8D}"/>
              </a:ext>
            </a:extLst>
          </p:cNvPr>
          <p:cNvSpPr txBox="1"/>
          <p:nvPr/>
        </p:nvSpPr>
        <p:spPr>
          <a:xfrm>
            <a:off x="3345975" y="2979766"/>
            <a:ext cx="55409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They did come to school last week .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0CA2CAE-BD9C-4215-B7A1-8DCC11A7B345}"/>
              </a:ext>
            </a:extLst>
          </p:cNvPr>
          <p:cNvSpPr txBox="1"/>
          <p:nvPr/>
        </p:nvSpPr>
        <p:spPr>
          <a:xfrm>
            <a:off x="3034350" y="3527955"/>
            <a:ext cx="49222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Susan does live in Los Angeles .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9BB6420-4B1F-415C-BC60-696605AD656B}"/>
              </a:ext>
            </a:extLst>
          </p:cNvPr>
          <p:cNvSpPr txBox="1"/>
          <p:nvPr/>
        </p:nvSpPr>
        <p:spPr>
          <a:xfrm>
            <a:off x="3145806" y="4048846"/>
            <a:ext cx="49222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You do need to come with me .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E809864-3916-41A4-BC01-6BE3F3E274EF}"/>
              </a:ext>
            </a:extLst>
          </p:cNvPr>
          <p:cNvSpPr txBox="1"/>
          <p:nvPr/>
        </p:nvSpPr>
        <p:spPr>
          <a:xfrm>
            <a:off x="3393742" y="4569738"/>
            <a:ext cx="52611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 little bird did follow us home .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032E6E5-840A-4E85-AB1B-86C3DDFB7E3C}"/>
              </a:ext>
            </a:extLst>
          </p:cNvPr>
          <p:cNvSpPr txBox="1"/>
          <p:nvPr/>
        </p:nvSpPr>
        <p:spPr>
          <a:xfrm>
            <a:off x="2495260" y="5090629"/>
            <a:ext cx="37690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We do have that game .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DCD1592-2998-44AC-9860-F0BDB20C6D03}"/>
              </a:ext>
            </a:extLst>
          </p:cNvPr>
          <p:cNvSpPr txBox="1"/>
          <p:nvPr/>
        </p:nvSpPr>
        <p:spPr>
          <a:xfrm>
            <a:off x="2920621" y="5570576"/>
            <a:ext cx="60869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They do like to take expensive vacations .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ECE20E2-ED17-423F-ADDF-CF2460275F7D}"/>
              </a:ext>
            </a:extLst>
          </p:cNvPr>
          <p:cNvSpPr txBox="1"/>
          <p:nvPr/>
        </p:nvSpPr>
        <p:spPr>
          <a:xfrm>
            <a:off x="2636295" y="6105114"/>
            <a:ext cx="43786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Fahd does work very hard .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063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F18804-C806-4F48-9DEB-6CCCDA60D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rtl="0"/>
            <a:r>
              <a:rPr lang="en-US" sz="7200" b="0" dirty="0">
                <a:latin typeface="Rockwell" panose="02060603020205020403" pitchFamily="18" charset="0"/>
              </a:rPr>
              <a:t>EXPANSION 1 – 3 </a:t>
            </a:r>
            <a:endParaRPr lang="ar-SA" sz="7200" b="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451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F57C2E4-6434-4794-B726-55F61692F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012" y="130880"/>
            <a:ext cx="8720919" cy="664126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FF5F9A8-2944-46B5-853B-7A9CDCC04FF0}"/>
              </a:ext>
            </a:extLst>
          </p:cNvPr>
          <p:cNvSpPr txBox="1"/>
          <p:nvPr/>
        </p:nvSpPr>
        <p:spPr>
          <a:xfrm>
            <a:off x="4408229" y="122829"/>
            <a:ext cx="31662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r  </a:t>
            </a:r>
            <a:r>
              <a:rPr lang="en-US" sz="2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g  o  r o  u  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4481BF3-DC0C-412B-8DB8-258F898DD91B}"/>
              </a:ext>
            </a:extLst>
          </p:cNvPr>
          <p:cNvSpPr txBox="1"/>
          <p:nvPr/>
        </p:nvSpPr>
        <p:spPr>
          <a:xfrm>
            <a:off x="5188428" y="834791"/>
            <a:ext cx="37235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n  v  a  l  u  a  b  l  e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9D2A523-ED02-43CD-9B81-BF60A18607F9}"/>
              </a:ext>
            </a:extLst>
          </p:cNvPr>
          <p:cNvSpPr txBox="1"/>
          <p:nvPr/>
        </p:nvSpPr>
        <p:spPr>
          <a:xfrm>
            <a:off x="3345975" y="2581703"/>
            <a:ext cx="3559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s  t  r u  g  </a:t>
            </a:r>
            <a:r>
              <a:rPr lang="en-US" sz="2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g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l  e  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8B834ED-B619-43BD-990B-337649B9861B}"/>
              </a:ext>
            </a:extLst>
          </p:cNvPr>
          <p:cNvSpPr txBox="1"/>
          <p:nvPr/>
        </p:nvSpPr>
        <p:spPr>
          <a:xfrm>
            <a:off x="727875" y="3634858"/>
            <a:ext cx="3559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p  r  o m  </a:t>
            </a:r>
            <a:r>
              <a:rPr lang="en-US" sz="2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n  e n  t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9D25B85-8678-44C8-A7DB-F409291C5C44}"/>
              </a:ext>
            </a:extLst>
          </p:cNvPr>
          <p:cNvSpPr txBox="1"/>
          <p:nvPr/>
        </p:nvSpPr>
        <p:spPr>
          <a:xfrm>
            <a:off x="4822211" y="3634860"/>
            <a:ext cx="3559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c o  n  d e  n  s  e 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2CCB721-6D15-4924-A752-66A859BC43F2}"/>
              </a:ext>
            </a:extLst>
          </p:cNvPr>
          <p:cNvSpPr txBox="1"/>
          <p:nvPr/>
        </p:nvSpPr>
        <p:spPr>
          <a:xfrm>
            <a:off x="4769895" y="4674368"/>
            <a:ext cx="28046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d e  v  o  t  e  d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15EB7FD-73CF-4A8E-8013-DE7ACD278210}"/>
              </a:ext>
            </a:extLst>
          </p:cNvPr>
          <p:cNvSpPr txBox="1"/>
          <p:nvPr/>
        </p:nvSpPr>
        <p:spPr>
          <a:xfrm>
            <a:off x="4783539" y="5370406"/>
            <a:ext cx="31594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e x  c  e  l  </a:t>
            </a:r>
            <a:r>
              <a:rPr lang="en-US" sz="2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l</a:t>
            </a: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e 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E656666-D17D-4C5E-A122-91A46A151A95}"/>
              </a:ext>
            </a:extLst>
          </p:cNvPr>
          <p:cNvSpPr txBox="1"/>
          <p:nvPr/>
        </p:nvSpPr>
        <p:spPr>
          <a:xfrm>
            <a:off x="5165683" y="457200"/>
            <a:ext cx="53908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r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 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v </a:t>
            </a:r>
          </a:p>
          <a:p>
            <a:r>
              <a:rPr lang="en-US" sz="2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n  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6F70AA1-6DE7-4EF2-8230-59D93599B8A2}"/>
              </a:ext>
            </a:extLst>
          </p:cNvPr>
          <p:cNvSpPr txBox="1"/>
          <p:nvPr/>
        </p:nvSpPr>
        <p:spPr>
          <a:xfrm>
            <a:off x="6287079" y="1906139"/>
            <a:ext cx="53908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 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  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0687599-1774-447A-8A9B-3AD17005D1BD}"/>
              </a:ext>
            </a:extLst>
          </p:cNvPr>
          <p:cNvSpPr txBox="1"/>
          <p:nvPr/>
        </p:nvSpPr>
        <p:spPr>
          <a:xfrm>
            <a:off x="3339154" y="2970669"/>
            <a:ext cx="5390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D2DA3B-E221-428E-BB67-FCF19D365381}"/>
              </a:ext>
            </a:extLst>
          </p:cNvPr>
          <p:cNvSpPr txBox="1"/>
          <p:nvPr/>
        </p:nvSpPr>
        <p:spPr>
          <a:xfrm>
            <a:off x="1469406" y="3298213"/>
            <a:ext cx="539081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n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 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06B2BCA-BFCB-4045-8FB0-87DEE66C7AC1}"/>
              </a:ext>
            </a:extLst>
          </p:cNvPr>
          <p:cNvSpPr txBox="1"/>
          <p:nvPr/>
        </p:nvSpPr>
        <p:spPr>
          <a:xfrm>
            <a:off x="4813115" y="2943372"/>
            <a:ext cx="539081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o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 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o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l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f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   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35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055E10D-7606-49B5-8225-AE1690332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64" y="368490"/>
            <a:ext cx="8918007" cy="563652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B8BDF81-7F84-4187-93CE-1BA7D4B2D31E}"/>
              </a:ext>
            </a:extLst>
          </p:cNvPr>
          <p:cNvSpPr txBox="1"/>
          <p:nvPr/>
        </p:nvSpPr>
        <p:spPr>
          <a:xfrm>
            <a:off x="5008731" y="1132763"/>
            <a:ext cx="17004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another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0D1D3A2-A9A2-4FC3-AF1E-EA42D63D0A3D}"/>
              </a:ext>
            </a:extLst>
          </p:cNvPr>
          <p:cNvSpPr txBox="1"/>
          <p:nvPr/>
        </p:nvSpPr>
        <p:spPr>
          <a:xfrm>
            <a:off x="1667296" y="2008499"/>
            <a:ext cx="16854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another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A1B1ED3-6796-4598-8653-93638B0B9F26}"/>
              </a:ext>
            </a:extLst>
          </p:cNvPr>
          <p:cNvSpPr txBox="1"/>
          <p:nvPr/>
        </p:nvSpPr>
        <p:spPr>
          <a:xfrm>
            <a:off x="2638562" y="3034359"/>
            <a:ext cx="17952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another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0E5E23-D7DD-478A-910C-1BF0A29E96A6}"/>
              </a:ext>
            </a:extLst>
          </p:cNvPr>
          <p:cNvSpPr txBox="1"/>
          <p:nvPr/>
        </p:nvSpPr>
        <p:spPr>
          <a:xfrm>
            <a:off x="5329449" y="3459716"/>
            <a:ext cx="17004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another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49327EF-77C8-4D58-A14A-CE4C6B5BFED7}"/>
              </a:ext>
            </a:extLst>
          </p:cNvPr>
          <p:cNvSpPr txBox="1"/>
          <p:nvPr/>
        </p:nvSpPr>
        <p:spPr>
          <a:xfrm>
            <a:off x="3352795" y="4471929"/>
            <a:ext cx="17952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another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B75C40F-97CB-4D02-BD2C-B4B185F9D809}"/>
              </a:ext>
            </a:extLst>
          </p:cNvPr>
          <p:cNvSpPr txBox="1"/>
          <p:nvPr/>
        </p:nvSpPr>
        <p:spPr>
          <a:xfrm>
            <a:off x="4676629" y="2479351"/>
            <a:ext cx="156468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others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44EBF53-AA75-4614-88C1-8CD31727BCA0}"/>
              </a:ext>
            </a:extLst>
          </p:cNvPr>
          <p:cNvSpPr txBox="1"/>
          <p:nvPr/>
        </p:nvSpPr>
        <p:spPr>
          <a:xfrm>
            <a:off x="6316637" y="3914643"/>
            <a:ext cx="141323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other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19471DF-36FA-4921-93BB-A04083BD1BB8}"/>
              </a:ext>
            </a:extLst>
          </p:cNvPr>
          <p:cNvSpPr txBox="1"/>
          <p:nvPr/>
        </p:nvSpPr>
        <p:spPr>
          <a:xfrm>
            <a:off x="6057333" y="5347662"/>
            <a:ext cx="15555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others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24E6BAD-2626-4FC8-B70B-0536A15C2976}"/>
              </a:ext>
            </a:extLst>
          </p:cNvPr>
          <p:cNvSpPr txBox="1"/>
          <p:nvPr/>
        </p:nvSpPr>
        <p:spPr>
          <a:xfrm>
            <a:off x="4940489" y="4926854"/>
            <a:ext cx="1300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other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257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37126FF-710C-4152-B47F-2A2E3FF57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52" y="532262"/>
            <a:ext cx="8755879" cy="55000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A9C78AA-55CC-4F70-96CC-80E9A78D5A6A}"/>
              </a:ext>
            </a:extLst>
          </p:cNvPr>
          <p:cNvSpPr txBox="1"/>
          <p:nvPr/>
        </p:nvSpPr>
        <p:spPr>
          <a:xfrm>
            <a:off x="2593075" y="1965278"/>
            <a:ext cx="5976767" cy="45439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Nina does have an iPhone.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I do like surfing the internet.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My brother did get a new TV.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We do have a digital camera.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I did feel sick yesterday.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Jack does work for the  </a:t>
            </a: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government.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61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8E5C106-1C87-4677-9026-434E7CC0E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058" y="382136"/>
            <a:ext cx="8708529" cy="569111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DD35E41-F1CA-4B34-B5C7-346C1EE4B73D}"/>
              </a:ext>
            </a:extLst>
          </p:cNvPr>
          <p:cNvSpPr txBox="1"/>
          <p:nvPr/>
        </p:nvSpPr>
        <p:spPr>
          <a:xfrm>
            <a:off x="2511188" y="1842448"/>
            <a:ext cx="30843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are used to dealing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BBC09C5-B178-4CF9-A3CB-01D6A78BC2E8}"/>
              </a:ext>
            </a:extLst>
          </p:cNvPr>
          <p:cNvSpPr txBox="1"/>
          <p:nvPr/>
        </p:nvSpPr>
        <p:spPr>
          <a:xfrm>
            <a:off x="4219434" y="2349692"/>
            <a:ext cx="30843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didn’t use to have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7B75B9F-6370-4956-B16A-B6D4F370C004}"/>
              </a:ext>
            </a:extLst>
          </p:cNvPr>
          <p:cNvSpPr txBox="1"/>
          <p:nvPr/>
        </p:nvSpPr>
        <p:spPr>
          <a:xfrm>
            <a:off x="930320" y="3455163"/>
            <a:ext cx="30843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am used to working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F2FF45B-5640-4F70-87DD-BE563010EEBD}"/>
              </a:ext>
            </a:extLst>
          </p:cNvPr>
          <p:cNvSpPr txBox="1"/>
          <p:nvPr/>
        </p:nvSpPr>
        <p:spPr>
          <a:xfrm>
            <a:off x="2404279" y="4001074"/>
            <a:ext cx="225278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used to type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BA07D58-21DF-4826-A8D5-D6CF01BFA91F}"/>
              </a:ext>
            </a:extLst>
          </p:cNvPr>
          <p:cNvSpPr txBox="1"/>
          <p:nvPr/>
        </p:nvSpPr>
        <p:spPr>
          <a:xfrm>
            <a:off x="1039504" y="4560631"/>
            <a:ext cx="225278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used to get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8B1ECDA-E8C3-4AD9-BF7E-EECFDBD82D7C}"/>
              </a:ext>
            </a:extLst>
          </p:cNvPr>
          <p:cNvSpPr txBox="1"/>
          <p:nvPr/>
        </p:nvSpPr>
        <p:spPr>
          <a:xfrm>
            <a:off x="4192142" y="5106547"/>
            <a:ext cx="30843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am not used to speaking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7356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AE058C1-6925-464A-B443-1C512F3A2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17" y="286603"/>
            <a:ext cx="8761467" cy="637350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E8D19EA-2973-40AC-9E03-C9D871CC34A8}"/>
              </a:ext>
            </a:extLst>
          </p:cNvPr>
          <p:cNvSpPr txBox="1"/>
          <p:nvPr/>
        </p:nvSpPr>
        <p:spPr>
          <a:xfrm>
            <a:off x="177817" y="2074461"/>
            <a:ext cx="8788366" cy="45550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 Amina was going to call you, but she got sick.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 I was going to buy her a present, but I didn’t have the money.</a:t>
            </a:r>
          </a:p>
          <a:p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 Hussain was going to visit his grandparents, but he had to work.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 They were going to take the class, but they didn’t have time.</a:t>
            </a:r>
          </a:p>
          <a:p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We were going to cook dinner, but we ordered from a restaurant </a:t>
            </a: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																instead.</a:t>
            </a: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Farah was going to buy a new computer, but she got her old one fixed.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 Sean was going to find a new apartment, but he bought a house.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 Hannah was going to study Spanish, but she studied Japanese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3246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8B1720C-10D0-487A-8C23-F4430503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82" y="245660"/>
            <a:ext cx="8723045" cy="646903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D7FF7FC-1C04-4FF2-94AE-C0D79D749DA2}"/>
              </a:ext>
            </a:extLst>
          </p:cNvPr>
          <p:cNvSpPr txBox="1"/>
          <p:nvPr/>
        </p:nvSpPr>
        <p:spPr>
          <a:xfrm>
            <a:off x="625673" y="2047168"/>
            <a:ext cx="8381851" cy="47166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 we will have driven 200 miles.</a:t>
            </a:r>
          </a:p>
          <a:p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will have lived there for fifteen years</a:t>
            </a: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he will have been working there for ten years</a:t>
            </a:r>
          </a:p>
          <a:p>
            <a:endParaRPr lang="en-US" sz="105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he will have been studying for five hours</a:t>
            </a:r>
          </a:p>
          <a:p>
            <a:endParaRPr lang="en-US" sz="105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I will have known her for a year</a:t>
            </a:r>
          </a:p>
          <a:p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he will have played chess for 20 years</a:t>
            </a:r>
          </a:p>
          <a:p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She will have been cooking for an hour and a half</a:t>
            </a:r>
          </a:p>
          <a:p>
            <a:endParaRPr lang="en-US" sz="105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 they will have been waiting for 30 minutes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250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BBFC3C8-345A-4822-BE3F-1A725D257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954" y="232012"/>
            <a:ext cx="8659901" cy="64008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D8A2DD6-46F7-49DB-AA71-91B91F8F937F}"/>
              </a:ext>
            </a:extLst>
          </p:cNvPr>
          <p:cNvSpPr txBox="1"/>
          <p:nvPr/>
        </p:nvSpPr>
        <p:spPr>
          <a:xfrm>
            <a:off x="1064525" y="1610436"/>
            <a:ext cx="5049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5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54A7B87-26EB-426D-B128-E7918ACF4C26}"/>
              </a:ext>
            </a:extLst>
          </p:cNvPr>
          <p:cNvSpPr txBox="1"/>
          <p:nvPr/>
        </p:nvSpPr>
        <p:spPr>
          <a:xfrm>
            <a:off x="1094093" y="2991138"/>
            <a:ext cx="5049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2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B06380D-EB8D-47C8-945C-CEED2BD2A5B7}"/>
              </a:ext>
            </a:extLst>
          </p:cNvPr>
          <p:cNvSpPr txBox="1"/>
          <p:nvPr/>
        </p:nvSpPr>
        <p:spPr>
          <a:xfrm>
            <a:off x="1107741" y="5024659"/>
            <a:ext cx="5049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6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705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C1F795D-DB67-4B7B-9AC0-2C8808920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265" y="614153"/>
            <a:ext cx="8536372" cy="608690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B66CE35-1DB9-448D-BD08-26AC132216CB}"/>
              </a:ext>
            </a:extLst>
          </p:cNvPr>
          <p:cNvSpPr txBox="1"/>
          <p:nvPr/>
        </p:nvSpPr>
        <p:spPr>
          <a:xfrm>
            <a:off x="848434" y="423085"/>
            <a:ext cx="5049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3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3390F29-A455-4543-A73C-0FC8C0273CA8}"/>
              </a:ext>
            </a:extLst>
          </p:cNvPr>
          <p:cNvSpPr txBox="1"/>
          <p:nvPr/>
        </p:nvSpPr>
        <p:spPr>
          <a:xfrm>
            <a:off x="862082" y="4710761"/>
            <a:ext cx="5049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4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839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6FC3039-43CE-4DD9-8180-5926A952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439" y="327546"/>
            <a:ext cx="8513549" cy="632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957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D71B17A-6CE3-4054-8727-51B905233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6" y="377124"/>
            <a:ext cx="4967785" cy="612456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F188E35-F7A1-4CA9-8BF9-389753258132}"/>
              </a:ext>
            </a:extLst>
          </p:cNvPr>
          <p:cNvSpPr txBox="1"/>
          <p:nvPr/>
        </p:nvSpPr>
        <p:spPr>
          <a:xfrm>
            <a:off x="6045958" y="1705970"/>
            <a:ext cx="2361063" cy="4401205"/>
          </a:xfrm>
          <a:prstGeom prst="rect">
            <a:avLst/>
          </a:prstGeom>
          <a:solidFill>
            <a:srgbClr val="FFFF99"/>
          </a:solidFill>
        </p:spPr>
        <p:txBody>
          <a:bodyPr wrap="square" rtlCol="1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did 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others 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other 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want 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book 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another 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does 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Others 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go 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computer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C4452433-6042-4424-BB44-F97A3BEBC44A}"/>
              </a:ext>
            </a:extLst>
          </p:cNvPr>
          <p:cNvCxnSpPr/>
          <p:nvPr/>
        </p:nvCxnSpPr>
        <p:spPr>
          <a:xfrm>
            <a:off x="968991" y="1842447"/>
            <a:ext cx="2047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A983E743-F588-465D-9DCC-BA8C1E16961D}"/>
              </a:ext>
            </a:extLst>
          </p:cNvPr>
          <p:cNvCxnSpPr>
            <a:cxnSpLocks/>
          </p:cNvCxnSpPr>
          <p:nvPr/>
        </p:nvCxnSpPr>
        <p:spPr>
          <a:xfrm>
            <a:off x="4462818" y="2336041"/>
            <a:ext cx="2866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AEB7DE11-5D9A-4674-A3DA-F6CAEC891475}"/>
              </a:ext>
            </a:extLst>
          </p:cNvPr>
          <p:cNvCxnSpPr>
            <a:cxnSpLocks/>
          </p:cNvCxnSpPr>
          <p:nvPr/>
        </p:nvCxnSpPr>
        <p:spPr>
          <a:xfrm>
            <a:off x="3298214" y="2815993"/>
            <a:ext cx="4048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B11219A6-A83C-45BF-A7BE-F8AAC77F9D6E}"/>
              </a:ext>
            </a:extLst>
          </p:cNvPr>
          <p:cNvCxnSpPr>
            <a:cxnSpLocks/>
          </p:cNvCxnSpPr>
          <p:nvPr/>
        </p:nvCxnSpPr>
        <p:spPr>
          <a:xfrm>
            <a:off x="1771938" y="3323239"/>
            <a:ext cx="3025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81E82B78-D9AC-41D5-9523-4BAA8DEEF220}"/>
              </a:ext>
            </a:extLst>
          </p:cNvPr>
          <p:cNvCxnSpPr>
            <a:cxnSpLocks/>
          </p:cNvCxnSpPr>
          <p:nvPr/>
        </p:nvCxnSpPr>
        <p:spPr>
          <a:xfrm>
            <a:off x="2538484" y="3830484"/>
            <a:ext cx="3616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A0732BF9-FBC9-4DEA-8A20-E39DEB8CF625}"/>
              </a:ext>
            </a:extLst>
          </p:cNvPr>
          <p:cNvCxnSpPr>
            <a:cxnSpLocks/>
          </p:cNvCxnSpPr>
          <p:nvPr/>
        </p:nvCxnSpPr>
        <p:spPr>
          <a:xfrm>
            <a:off x="3500655" y="4324081"/>
            <a:ext cx="5663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21E0B749-1BA9-43B6-922C-BF981AE52273}"/>
              </a:ext>
            </a:extLst>
          </p:cNvPr>
          <p:cNvCxnSpPr/>
          <p:nvPr/>
        </p:nvCxnSpPr>
        <p:spPr>
          <a:xfrm>
            <a:off x="1228302" y="4817678"/>
            <a:ext cx="2047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6958A6B-BFD8-41A4-B9A0-BFCB459DD7EA}"/>
              </a:ext>
            </a:extLst>
          </p:cNvPr>
          <p:cNvCxnSpPr>
            <a:cxnSpLocks/>
          </p:cNvCxnSpPr>
          <p:nvPr/>
        </p:nvCxnSpPr>
        <p:spPr>
          <a:xfrm>
            <a:off x="3125337" y="5324919"/>
            <a:ext cx="3753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93D218BC-1ADD-47EC-8E46-15347180B4D9}"/>
              </a:ext>
            </a:extLst>
          </p:cNvPr>
          <p:cNvCxnSpPr>
            <a:cxnSpLocks/>
          </p:cNvCxnSpPr>
          <p:nvPr/>
        </p:nvCxnSpPr>
        <p:spPr>
          <a:xfrm>
            <a:off x="1610436" y="5818517"/>
            <a:ext cx="3127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15645C86-0388-4829-820A-9E1392068F3C}"/>
              </a:ext>
            </a:extLst>
          </p:cNvPr>
          <p:cNvCxnSpPr>
            <a:cxnSpLocks/>
          </p:cNvCxnSpPr>
          <p:nvPr/>
        </p:nvCxnSpPr>
        <p:spPr>
          <a:xfrm>
            <a:off x="2688608" y="6339409"/>
            <a:ext cx="6096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620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7A9C4DE-9BD8-4409-A209-5EF78DA64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132" y="382137"/>
            <a:ext cx="8771391" cy="573205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FE3B9DB-99E0-44EC-9DB2-0C2B047E6B42}"/>
              </a:ext>
            </a:extLst>
          </p:cNvPr>
          <p:cNvSpPr txBox="1"/>
          <p:nvPr/>
        </p:nvSpPr>
        <p:spPr>
          <a:xfrm>
            <a:off x="477672" y="1760563"/>
            <a:ext cx="1965278" cy="16920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Colleagues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associates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businessmen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0D56375-EB80-4D49-8567-620FC197A31B}"/>
              </a:ext>
            </a:extLst>
          </p:cNvPr>
          <p:cNvSpPr txBox="1"/>
          <p:nvPr/>
        </p:nvSpPr>
        <p:spPr>
          <a:xfrm>
            <a:off x="2581706" y="1148686"/>
            <a:ext cx="1965278" cy="2799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talk, discuss, argue, agree, disagree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110DE86-7BE4-4592-A112-18878C1B55AE}"/>
              </a:ext>
            </a:extLst>
          </p:cNvPr>
          <p:cNvSpPr txBox="1"/>
          <p:nvPr/>
        </p:nvSpPr>
        <p:spPr>
          <a:xfrm>
            <a:off x="4685740" y="1505804"/>
            <a:ext cx="1965278" cy="2245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office, </a:t>
            </a:r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headquarters</a:t>
            </a: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, meeting room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A06A4EE-CB8E-43F3-AA46-1D522B6C7A49}"/>
              </a:ext>
            </a:extLst>
          </p:cNvPr>
          <p:cNvSpPr txBox="1"/>
          <p:nvPr/>
        </p:nvSpPr>
        <p:spPr>
          <a:xfrm>
            <a:off x="6762476" y="1835624"/>
            <a:ext cx="1965278" cy="16920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recently, now,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 few days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A95A510-B83A-476A-9A29-72A0AD3C538A}"/>
              </a:ext>
            </a:extLst>
          </p:cNvPr>
          <p:cNvSpPr txBox="1"/>
          <p:nvPr/>
        </p:nvSpPr>
        <p:spPr>
          <a:xfrm>
            <a:off x="627797" y="4285397"/>
            <a:ext cx="828007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The agenda of the meeting was posted on the Sales Department board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A437801-8393-4232-8B97-050FE5EE782D}"/>
              </a:ext>
            </a:extLst>
          </p:cNvPr>
          <p:cNvSpPr txBox="1"/>
          <p:nvPr/>
        </p:nvSpPr>
        <p:spPr>
          <a:xfrm>
            <a:off x="2627194" y="6114196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الإجابات </a:t>
            </a:r>
          </a:p>
        </p:txBody>
      </p:sp>
    </p:spTree>
    <p:extLst>
      <p:ext uri="{BB962C8B-B14F-4D97-AF65-F5344CB8AC3E}">
        <p14:creationId xmlns:p14="http://schemas.microsoft.com/office/powerpoint/2010/main" val="33068886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CAC73DA-7263-45FB-8E2E-9F6D763AB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265" y="259307"/>
            <a:ext cx="8794314" cy="582759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0C8FADD-A09A-44C0-8823-706AA22AB738}"/>
              </a:ext>
            </a:extLst>
          </p:cNvPr>
          <p:cNvSpPr txBox="1"/>
          <p:nvPr/>
        </p:nvSpPr>
        <p:spPr>
          <a:xfrm>
            <a:off x="2927445" y="4544704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تحدث عن احدى المشكلات الاجتماعية </a:t>
            </a:r>
          </a:p>
        </p:txBody>
      </p:sp>
    </p:spTree>
    <p:extLst>
      <p:ext uri="{BB962C8B-B14F-4D97-AF65-F5344CB8AC3E}">
        <p14:creationId xmlns:p14="http://schemas.microsoft.com/office/powerpoint/2010/main" val="8916646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0680410-D412-4A1E-B95E-A440DC349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08" y="655093"/>
            <a:ext cx="8729517" cy="597771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956B9DE-CA56-4A0B-99A1-5991FFB608EF}"/>
              </a:ext>
            </a:extLst>
          </p:cNvPr>
          <p:cNvSpPr txBox="1"/>
          <p:nvPr/>
        </p:nvSpPr>
        <p:spPr>
          <a:xfrm>
            <a:off x="2685460" y="3330053"/>
            <a:ext cx="38896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قم بكتابة مقال عن احدى المشكلات الاجتماعية </a:t>
            </a:r>
          </a:p>
        </p:txBody>
      </p:sp>
    </p:spTree>
    <p:extLst>
      <p:ext uri="{BB962C8B-B14F-4D97-AF65-F5344CB8AC3E}">
        <p14:creationId xmlns:p14="http://schemas.microsoft.com/office/powerpoint/2010/main" val="13001889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F18804-C806-4F48-9DEB-6CCCDA60D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rtl="0"/>
            <a:r>
              <a:rPr lang="en-US" sz="16600" b="0" dirty="0">
                <a:latin typeface="Rockwell" panose="02060603020205020403" pitchFamily="18" charset="0"/>
              </a:rPr>
              <a:t>UNIT 4 </a:t>
            </a:r>
            <a:endParaRPr lang="ar-SA" sz="16600" b="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540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473A84A-2272-4E32-9321-A50E55A22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024" y="286603"/>
            <a:ext cx="8713294" cy="637350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6053BD6-68EE-4CD9-A58C-DFDE42FC562F}"/>
              </a:ext>
            </a:extLst>
          </p:cNvPr>
          <p:cNvSpPr txBox="1"/>
          <p:nvPr/>
        </p:nvSpPr>
        <p:spPr>
          <a:xfrm>
            <a:off x="1241948" y="1705969"/>
            <a:ext cx="777922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c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h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g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b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d </a:t>
            </a:r>
          </a:p>
          <a:p>
            <a:r>
              <a:rPr lang="en-US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f </a:t>
            </a:r>
            <a:endParaRPr lang="ar-SA" sz="4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842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87C151D-5B71-452A-8851-C180AE4B7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87" y="327546"/>
            <a:ext cx="8718117" cy="631891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998BC6A-933D-4718-8DF5-4DAFCB95BB4A}"/>
              </a:ext>
            </a:extLst>
          </p:cNvPr>
          <p:cNvSpPr txBox="1"/>
          <p:nvPr/>
        </p:nvSpPr>
        <p:spPr>
          <a:xfrm>
            <a:off x="1201003" y="2483893"/>
            <a:ext cx="39442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alteration     alter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3AE64AB-4E7A-4FB8-9070-D10C4270A201}"/>
              </a:ext>
            </a:extLst>
          </p:cNvPr>
          <p:cNvSpPr txBox="1"/>
          <p:nvPr/>
        </p:nvSpPr>
        <p:spPr>
          <a:xfrm>
            <a:off x="1148683" y="3045727"/>
            <a:ext cx="77773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animation     animate 					  animatedly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1DF6795-3452-4694-A84A-00841B018C73}"/>
              </a:ext>
            </a:extLst>
          </p:cNvPr>
          <p:cNvSpPr txBox="1"/>
          <p:nvPr/>
        </p:nvSpPr>
        <p:spPr>
          <a:xfrm>
            <a:off x="4942771" y="3605287"/>
            <a:ext cx="39965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defective  defectively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8274B92-90D4-474B-ADB3-0DD821769D9C}"/>
              </a:ext>
            </a:extLst>
          </p:cNvPr>
          <p:cNvSpPr txBox="1"/>
          <p:nvPr/>
        </p:nvSpPr>
        <p:spPr>
          <a:xfrm>
            <a:off x="1148683" y="4205791"/>
            <a:ext cx="77874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prominence     						     prominently 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A3E131F-A92F-40BB-AD40-CCF78E1CEAE8}"/>
              </a:ext>
            </a:extLst>
          </p:cNvPr>
          <p:cNvSpPr txBox="1"/>
          <p:nvPr/>
        </p:nvSpPr>
        <p:spPr>
          <a:xfrm>
            <a:off x="1257868" y="4765345"/>
            <a:ext cx="20585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prestige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40233D0-2D25-4185-965A-7A571155B6D0}"/>
              </a:ext>
            </a:extLst>
          </p:cNvPr>
          <p:cNvSpPr txBox="1"/>
          <p:nvPr/>
        </p:nvSpPr>
        <p:spPr>
          <a:xfrm>
            <a:off x="1150959" y="5368123"/>
            <a:ext cx="20585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capture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3F814BE-2F76-4794-8249-485A290E751A}"/>
              </a:ext>
            </a:extLst>
          </p:cNvPr>
          <p:cNvSpPr txBox="1"/>
          <p:nvPr/>
        </p:nvSpPr>
        <p:spPr>
          <a:xfrm>
            <a:off x="1328380" y="5954977"/>
            <a:ext cx="20585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rescuer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034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F454193-9291-4D0A-9804-8222F82A5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364" y="191068"/>
            <a:ext cx="8761863" cy="65766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F58F2C5-E96C-4F08-A069-F930319A87F1}"/>
              </a:ext>
            </a:extLst>
          </p:cNvPr>
          <p:cNvSpPr txBox="1"/>
          <p:nvPr/>
        </p:nvSpPr>
        <p:spPr>
          <a:xfrm>
            <a:off x="573211" y="1733266"/>
            <a:ext cx="8447964" cy="4955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That film was neither interesting nor funny.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Either we’ll watch a documentary or we’ll watch the news tonight.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Marlin and Dory are characters in the animated film.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I was neither tired nor hungry.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The detective is not only brave, but also intelligent.</a:t>
            </a:r>
          </a:p>
          <a:p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It is not only my favorite biographical film, but also my favorite book.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 Either the hero or the villain will win in the end.</a:t>
            </a:r>
          </a:p>
          <a:p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     The football game was both boring and disappointing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292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E384A0D-2B83-4A0B-97BD-2A5C6699E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166" y="259307"/>
            <a:ext cx="8680886" cy="644174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B969067-412C-4FCC-A8F2-3CEDC158E5EA}"/>
              </a:ext>
            </a:extLst>
          </p:cNvPr>
          <p:cNvSpPr txBox="1"/>
          <p:nvPr/>
        </p:nvSpPr>
        <p:spPr>
          <a:xfrm>
            <a:off x="3275463" y="1733266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yet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1869C3A-A1D1-41A2-8148-568852876C6F}"/>
              </a:ext>
            </a:extLst>
          </p:cNvPr>
          <p:cNvSpPr txBox="1"/>
          <p:nvPr/>
        </p:nvSpPr>
        <p:spPr>
          <a:xfrm>
            <a:off x="5024651" y="2199567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or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A4EDEDE-45BF-4474-AF81-B2BC9FE519CE}"/>
              </a:ext>
            </a:extLst>
          </p:cNvPr>
          <p:cNvSpPr txBox="1"/>
          <p:nvPr/>
        </p:nvSpPr>
        <p:spPr>
          <a:xfrm>
            <a:off x="3566613" y="4631147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or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59DF93-606F-46E5-BAB1-527F7CA4B448}"/>
              </a:ext>
            </a:extLst>
          </p:cNvPr>
          <p:cNvSpPr txBox="1"/>
          <p:nvPr/>
        </p:nvSpPr>
        <p:spPr>
          <a:xfrm>
            <a:off x="4385478" y="2679515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0310AED-9BC2-449E-8CD0-83BAF82B0609}"/>
              </a:ext>
            </a:extLst>
          </p:cNvPr>
          <p:cNvSpPr txBox="1"/>
          <p:nvPr/>
        </p:nvSpPr>
        <p:spPr>
          <a:xfrm>
            <a:off x="4114796" y="5616063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040CDEE-803D-4F22-A074-51CE70D928FC}"/>
              </a:ext>
            </a:extLst>
          </p:cNvPr>
          <p:cNvSpPr txBox="1"/>
          <p:nvPr/>
        </p:nvSpPr>
        <p:spPr>
          <a:xfrm>
            <a:off x="2859200" y="3173110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but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5FD7C91-F5D4-40D4-8E72-9E27427A2492}"/>
              </a:ext>
            </a:extLst>
          </p:cNvPr>
          <p:cNvSpPr txBox="1"/>
          <p:nvPr/>
        </p:nvSpPr>
        <p:spPr>
          <a:xfrm>
            <a:off x="4608389" y="4144380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but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C6F81AE-2D6F-46D1-9BB0-F8950C0EC761}"/>
              </a:ext>
            </a:extLst>
          </p:cNvPr>
          <p:cNvSpPr txBox="1"/>
          <p:nvPr/>
        </p:nvSpPr>
        <p:spPr>
          <a:xfrm>
            <a:off x="3982864" y="5129298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but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3040C3C-3340-4313-B90B-9173BBA63567}"/>
              </a:ext>
            </a:extLst>
          </p:cNvPr>
          <p:cNvSpPr txBox="1"/>
          <p:nvPr/>
        </p:nvSpPr>
        <p:spPr>
          <a:xfrm>
            <a:off x="3150351" y="3668979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so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3BC47EC-D759-4FEB-B0BE-B83FC8252837}"/>
              </a:ext>
            </a:extLst>
          </p:cNvPr>
          <p:cNvSpPr txBox="1"/>
          <p:nvPr/>
        </p:nvSpPr>
        <p:spPr>
          <a:xfrm>
            <a:off x="4312691" y="6086913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so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293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43BBF85-DC86-4F84-BDBA-F02C4F94E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853" y="327546"/>
            <a:ext cx="8725401" cy="638715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26B309F-F233-413C-9B25-C0D579A87B4B}"/>
              </a:ext>
            </a:extLst>
          </p:cNvPr>
          <p:cNvSpPr/>
          <p:nvPr/>
        </p:nvSpPr>
        <p:spPr>
          <a:xfrm>
            <a:off x="7410734" y="1310185"/>
            <a:ext cx="477672" cy="3275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EF60D8C-45B9-4D7F-8E83-20C0835D0314}"/>
              </a:ext>
            </a:extLst>
          </p:cNvPr>
          <p:cNvSpPr/>
          <p:nvPr/>
        </p:nvSpPr>
        <p:spPr>
          <a:xfrm>
            <a:off x="4847225" y="2117679"/>
            <a:ext cx="477672" cy="3275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33B64F5-9A22-48CF-82C1-F7C3A6AD0582}"/>
              </a:ext>
            </a:extLst>
          </p:cNvPr>
          <p:cNvSpPr/>
          <p:nvPr/>
        </p:nvSpPr>
        <p:spPr>
          <a:xfrm>
            <a:off x="7349316" y="3678078"/>
            <a:ext cx="477672" cy="3275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18F3ECC-8A8E-41FC-B928-A33B800BE592}"/>
              </a:ext>
            </a:extLst>
          </p:cNvPr>
          <p:cNvSpPr/>
          <p:nvPr/>
        </p:nvSpPr>
        <p:spPr>
          <a:xfrm>
            <a:off x="5154299" y="4471927"/>
            <a:ext cx="477672" cy="3275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D1B4DEE-B35E-44CB-B6EE-E38E283A09C9}"/>
              </a:ext>
            </a:extLst>
          </p:cNvPr>
          <p:cNvSpPr/>
          <p:nvPr/>
        </p:nvSpPr>
        <p:spPr>
          <a:xfrm>
            <a:off x="4624308" y="5293069"/>
            <a:ext cx="477672" cy="3275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D2A3B01-0A85-4DC9-BFD9-60E0DE8BFF21}"/>
              </a:ext>
            </a:extLst>
          </p:cNvPr>
          <p:cNvSpPr/>
          <p:nvPr/>
        </p:nvSpPr>
        <p:spPr>
          <a:xfrm>
            <a:off x="5813941" y="5998836"/>
            <a:ext cx="477672" cy="3275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451B7A-0F49-4001-B343-3043C41D45C8}"/>
              </a:ext>
            </a:extLst>
          </p:cNvPr>
          <p:cNvSpPr txBox="1"/>
          <p:nvPr/>
        </p:nvSpPr>
        <p:spPr>
          <a:xfrm>
            <a:off x="7410734" y="1522834"/>
            <a:ext cx="6823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or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48D110-8D9A-4476-85B7-3E17C11C6BC9}"/>
              </a:ext>
            </a:extLst>
          </p:cNvPr>
          <p:cNvSpPr txBox="1"/>
          <p:nvPr/>
        </p:nvSpPr>
        <p:spPr>
          <a:xfrm>
            <a:off x="4747142" y="2372444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like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FFB5415-F70E-4FEF-BF62-7BFDC926C35E}"/>
              </a:ext>
            </a:extLst>
          </p:cNvPr>
          <p:cNvSpPr txBox="1"/>
          <p:nvPr/>
        </p:nvSpPr>
        <p:spPr>
          <a:xfrm>
            <a:off x="4180756" y="3120707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he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27D7690-6BEB-4570-B8B9-586EE7800573}"/>
              </a:ext>
            </a:extLst>
          </p:cNvPr>
          <p:cNvSpPr txBox="1"/>
          <p:nvPr/>
        </p:nvSpPr>
        <p:spPr>
          <a:xfrm>
            <a:off x="7244684" y="3914646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is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A38446A-F2AC-4242-9318-01186A81D192}"/>
              </a:ext>
            </a:extLst>
          </p:cNvPr>
          <p:cNvSpPr txBox="1"/>
          <p:nvPr/>
        </p:nvSpPr>
        <p:spPr>
          <a:xfrm>
            <a:off x="5088336" y="4719863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and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1D73A30-D8B7-4710-B9C6-92574CE21873}"/>
              </a:ext>
            </a:extLst>
          </p:cNvPr>
          <p:cNvSpPr txBox="1"/>
          <p:nvPr/>
        </p:nvSpPr>
        <p:spPr>
          <a:xfrm>
            <a:off x="4501481" y="5552382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plan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6283244-F3F4-48D2-8224-4CE9B8F4DC14}"/>
              </a:ext>
            </a:extLst>
          </p:cNvPr>
          <p:cNvSpPr txBox="1"/>
          <p:nvPr/>
        </p:nvSpPr>
        <p:spPr>
          <a:xfrm>
            <a:off x="5702482" y="6181444"/>
            <a:ext cx="887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but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0255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A6FE106-137B-4740-99AD-2A0C7D0E8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69" y="526219"/>
            <a:ext cx="8761862" cy="538326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9318B83-25D0-402A-8D8E-DDF20FCEFC6B}"/>
              </a:ext>
            </a:extLst>
          </p:cNvPr>
          <p:cNvSpPr txBox="1"/>
          <p:nvPr/>
        </p:nvSpPr>
        <p:spPr>
          <a:xfrm>
            <a:off x="955343" y="3916904"/>
            <a:ext cx="790205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We tried to get away, but the pirates caught us.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Both the house and the garage were ruined.</a:t>
            </a:r>
            <a:endParaRPr lang="en-US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 princess went out for a walk.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Both the lion and the zebra live in Africa.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 Super Dude is faster and stronger than everyone 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3C38486-3423-40E5-9D0F-6C3DDFEB240A}"/>
              </a:ext>
            </a:extLst>
          </p:cNvPr>
          <p:cNvSpPr txBox="1"/>
          <p:nvPr/>
        </p:nvSpPr>
        <p:spPr>
          <a:xfrm>
            <a:off x="2627194" y="6114196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الإجابات </a:t>
            </a:r>
          </a:p>
        </p:txBody>
      </p:sp>
    </p:spTree>
    <p:extLst>
      <p:ext uri="{BB962C8B-B14F-4D97-AF65-F5344CB8AC3E}">
        <p14:creationId xmlns:p14="http://schemas.microsoft.com/office/powerpoint/2010/main" val="24302781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78E0367-5B11-41BB-8309-87F9CBC9B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939" y="1446665"/>
            <a:ext cx="8773263" cy="470847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F83A9B9-D954-466E-AA43-7895F057017E}"/>
              </a:ext>
            </a:extLst>
          </p:cNvPr>
          <p:cNvSpPr txBox="1"/>
          <p:nvPr/>
        </p:nvSpPr>
        <p:spPr>
          <a:xfrm>
            <a:off x="4831310" y="655092"/>
            <a:ext cx="386231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الإجابات من الممكن أن تختلف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CC0AE1-D03E-49CD-89E9-180A6625B0F5}"/>
              </a:ext>
            </a:extLst>
          </p:cNvPr>
          <p:cNvSpPr txBox="1"/>
          <p:nvPr/>
        </p:nvSpPr>
        <p:spPr>
          <a:xfrm>
            <a:off x="3466531" y="1910687"/>
            <a:ext cx="5486671" cy="38933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Would you like another cookie?</a:t>
            </a: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No, thanks.</a:t>
            </a: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Don’t you like them?</a:t>
            </a: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I do like them, but I’m full!</a:t>
            </a:r>
          </a:p>
          <a:p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I can’t believe you didn’t do the homework </a:t>
            </a:r>
          </a:p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I did do it, but I couldn’t find it.</a:t>
            </a:r>
          </a:p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Where do you think you left it?</a:t>
            </a:r>
          </a:p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Probably in my other bag.</a:t>
            </a:r>
          </a:p>
          <a:p>
            <a:endParaRPr lang="en-US" sz="9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OK, guys, you must not want to win!</a:t>
            </a: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We do want to win, Coach!</a:t>
            </a:r>
          </a:p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Well then, you’d better get another goal</a:t>
            </a:r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8770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E7BA705-CFC3-4071-9C1A-7D7F1B0D2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67" y="232011"/>
            <a:ext cx="8707271" cy="645539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111CF8C-0DAD-45FF-A447-26EC356F0A77}"/>
              </a:ext>
            </a:extLst>
          </p:cNvPr>
          <p:cNvSpPr txBox="1"/>
          <p:nvPr/>
        </p:nvSpPr>
        <p:spPr>
          <a:xfrm>
            <a:off x="4374108" y="395785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من الممكن أن تختلف الإجابات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F6C9E58-ECC0-41F5-89EB-F28F4B1208D5}"/>
              </a:ext>
            </a:extLst>
          </p:cNvPr>
          <p:cNvSpPr txBox="1"/>
          <p:nvPr/>
        </p:nvSpPr>
        <p:spPr>
          <a:xfrm>
            <a:off x="2797791" y="1760564"/>
            <a:ext cx="6100547" cy="49090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she watched TV</a:t>
            </a: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  another is planning to be a doctor</a:t>
            </a:r>
          </a:p>
          <a:p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they scare me</a:t>
            </a:r>
          </a:p>
          <a:p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he still failed the test</a:t>
            </a: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we left and went to a restaurant</a:t>
            </a: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I went to work anyway</a:t>
            </a:r>
          </a:p>
          <a:p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we could just stay home</a:t>
            </a:r>
          </a:p>
          <a:p>
            <a:endParaRPr lang="en-US" sz="1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I didn’t like it</a:t>
            </a:r>
            <a:endParaRPr lang="ar-SA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737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353224D-B541-41DC-93C8-84DA23691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990" y="245661"/>
            <a:ext cx="8744513" cy="645539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71FEBF6-7054-4F09-805F-1E2D76ABA68E}"/>
              </a:ext>
            </a:extLst>
          </p:cNvPr>
          <p:cNvSpPr txBox="1"/>
          <p:nvPr/>
        </p:nvSpPr>
        <p:spPr>
          <a:xfrm>
            <a:off x="6045959" y="2442949"/>
            <a:ext cx="1828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terrible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A7222A4-5ABF-4393-B092-B5F8A3D85892}"/>
              </a:ext>
            </a:extLst>
          </p:cNvPr>
          <p:cNvSpPr txBox="1"/>
          <p:nvPr/>
        </p:nvSpPr>
        <p:spPr>
          <a:xfrm>
            <a:off x="1749179" y="2827361"/>
            <a:ext cx="31610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You must be joking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AF3ADFD-3866-4E09-BC9F-576DB0C7D409}"/>
              </a:ext>
            </a:extLst>
          </p:cNvPr>
          <p:cNvSpPr txBox="1"/>
          <p:nvPr/>
        </p:nvSpPr>
        <p:spPr>
          <a:xfrm>
            <a:off x="3919180" y="3195854"/>
            <a:ext cx="1828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dozed off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A43F54F-F314-46BC-9865-FB38FDA8FEBE}"/>
              </a:ext>
            </a:extLst>
          </p:cNvPr>
          <p:cNvSpPr txBox="1"/>
          <p:nvPr/>
        </p:nvSpPr>
        <p:spPr>
          <a:xfrm>
            <a:off x="5229365" y="4369559"/>
            <a:ext cx="9940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just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0839BDF-9E67-4D5D-A02D-EFE48A19A9AF}"/>
              </a:ext>
            </a:extLst>
          </p:cNvPr>
          <p:cNvSpPr txBox="1"/>
          <p:nvPr/>
        </p:nvSpPr>
        <p:spPr>
          <a:xfrm>
            <a:off x="3233930" y="4778994"/>
            <a:ext cx="29183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a dime a dozen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B6A2FF7-F05B-4D0A-90D8-985757F1EA4D}"/>
              </a:ext>
            </a:extLst>
          </p:cNvPr>
          <p:cNvSpPr txBox="1"/>
          <p:nvPr/>
        </p:nvSpPr>
        <p:spPr>
          <a:xfrm>
            <a:off x="5461379" y="5556919"/>
            <a:ext cx="291835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hard to swallow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663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55CD84C-7332-4FAF-A431-8802C7F6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99" y="232012"/>
            <a:ext cx="8652679" cy="64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997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A4B9DD0-153B-4EEE-B981-4B73CE43A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101" y="341195"/>
            <a:ext cx="8664343" cy="5909480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430215B9-ED5C-42BB-840A-78A24217FB8B}"/>
              </a:ext>
            </a:extLst>
          </p:cNvPr>
          <p:cNvSpPr/>
          <p:nvPr/>
        </p:nvSpPr>
        <p:spPr>
          <a:xfrm>
            <a:off x="3002507" y="832513"/>
            <a:ext cx="395786" cy="491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45D77EB-9AFD-4FF0-99F4-E8180DA901F7}"/>
              </a:ext>
            </a:extLst>
          </p:cNvPr>
          <p:cNvSpPr/>
          <p:nvPr/>
        </p:nvSpPr>
        <p:spPr>
          <a:xfrm>
            <a:off x="6430370" y="1817426"/>
            <a:ext cx="395786" cy="491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500ABB1D-D54E-4AC5-AA6E-477159C7A971}"/>
              </a:ext>
            </a:extLst>
          </p:cNvPr>
          <p:cNvSpPr/>
          <p:nvPr/>
        </p:nvSpPr>
        <p:spPr>
          <a:xfrm>
            <a:off x="6430370" y="2725003"/>
            <a:ext cx="395786" cy="491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26C5F581-D899-48F7-931C-B5076C3B90AD}"/>
              </a:ext>
            </a:extLst>
          </p:cNvPr>
          <p:cNvSpPr/>
          <p:nvPr/>
        </p:nvSpPr>
        <p:spPr>
          <a:xfrm>
            <a:off x="3002507" y="3723564"/>
            <a:ext cx="395786" cy="491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0883ADF8-4BA3-4F76-8972-39D4543E463D}"/>
              </a:ext>
            </a:extLst>
          </p:cNvPr>
          <p:cNvSpPr/>
          <p:nvPr/>
        </p:nvSpPr>
        <p:spPr>
          <a:xfrm>
            <a:off x="520889" y="4667534"/>
            <a:ext cx="395786" cy="491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C93E91D-4FAB-48D4-9EDF-06073BD8BD08}"/>
              </a:ext>
            </a:extLst>
          </p:cNvPr>
          <p:cNvSpPr/>
          <p:nvPr/>
        </p:nvSpPr>
        <p:spPr>
          <a:xfrm>
            <a:off x="3002507" y="5650172"/>
            <a:ext cx="395786" cy="491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78659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A5C8164-796E-449C-BCAE-3CEA14572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659" y="204716"/>
            <a:ext cx="8707271" cy="649447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8D925C3-0904-421C-A4D0-402BDFB1F28D}"/>
              </a:ext>
            </a:extLst>
          </p:cNvPr>
          <p:cNvSpPr txBox="1"/>
          <p:nvPr/>
        </p:nvSpPr>
        <p:spPr>
          <a:xfrm>
            <a:off x="4572000" y="614149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يكتب قصة لفلم ما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4EFB2AB-3F09-4C17-880D-745789E2886D}"/>
              </a:ext>
            </a:extLst>
          </p:cNvPr>
          <p:cNvSpPr txBox="1"/>
          <p:nvPr/>
        </p:nvSpPr>
        <p:spPr>
          <a:xfrm>
            <a:off x="1066800" y="1407995"/>
            <a:ext cx="4642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5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F1DE62-D54C-43B1-A2CD-93DF758B6CDE}"/>
              </a:ext>
            </a:extLst>
          </p:cNvPr>
          <p:cNvSpPr txBox="1"/>
          <p:nvPr/>
        </p:nvSpPr>
        <p:spPr>
          <a:xfrm>
            <a:off x="1123665" y="2079013"/>
            <a:ext cx="4642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3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CFEE8B-EE65-4A81-B94E-DF78F3565760}"/>
              </a:ext>
            </a:extLst>
          </p:cNvPr>
          <p:cNvSpPr txBox="1"/>
          <p:nvPr/>
        </p:nvSpPr>
        <p:spPr>
          <a:xfrm>
            <a:off x="1055425" y="2706811"/>
            <a:ext cx="5325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7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25FBAC0-ADBC-413C-854B-F4DFC8326B55}"/>
              </a:ext>
            </a:extLst>
          </p:cNvPr>
          <p:cNvSpPr txBox="1"/>
          <p:nvPr/>
        </p:nvSpPr>
        <p:spPr>
          <a:xfrm>
            <a:off x="1071345" y="3350532"/>
            <a:ext cx="5325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2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D7C5C63-2C48-42D2-BC78-60D56A35275F}"/>
              </a:ext>
            </a:extLst>
          </p:cNvPr>
          <p:cNvSpPr txBox="1"/>
          <p:nvPr/>
        </p:nvSpPr>
        <p:spPr>
          <a:xfrm>
            <a:off x="1057697" y="4005625"/>
            <a:ext cx="530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5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B05EEA6-8799-4DD6-8F59-95A2A8F7BA14}"/>
              </a:ext>
            </a:extLst>
          </p:cNvPr>
          <p:cNvSpPr txBox="1"/>
          <p:nvPr/>
        </p:nvSpPr>
        <p:spPr>
          <a:xfrm>
            <a:off x="1073617" y="4649348"/>
            <a:ext cx="530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4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74A3B52-9AC3-4367-BFC7-E862AB4537F4}"/>
              </a:ext>
            </a:extLst>
          </p:cNvPr>
          <p:cNvSpPr txBox="1"/>
          <p:nvPr/>
        </p:nvSpPr>
        <p:spPr>
          <a:xfrm>
            <a:off x="1100913" y="5290789"/>
            <a:ext cx="4870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6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DA4C930-D76D-4BC7-B98D-329D6949BD6F}"/>
              </a:ext>
            </a:extLst>
          </p:cNvPr>
          <p:cNvSpPr txBox="1"/>
          <p:nvPr/>
        </p:nvSpPr>
        <p:spPr>
          <a:xfrm>
            <a:off x="1100913" y="5959531"/>
            <a:ext cx="530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8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118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7446A68-DF40-469D-876B-9B2BC39F4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2" y="1255593"/>
            <a:ext cx="8751751" cy="429904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7299E2C-8E0C-4780-8BCA-6B5D7D0301AE}"/>
              </a:ext>
            </a:extLst>
          </p:cNvPr>
          <p:cNvSpPr txBox="1"/>
          <p:nvPr/>
        </p:nvSpPr>
        <p:spPr>
          <a:xfrm>
            <a:off x="4572000" y="614149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كل طالب يجيب عن نفسه</a:t>
            </a:r>
          </a:p>
        </p:txBody>
      </p:sp>
    </p:spTree>
    <p:extLst>
      <p:ext uri="{BB962C8B-B14F-4D97-AF65-F5344CB8AC3E}">
        <p14:creationId xmlns:p14="http://schemas.microsoft.com/office/powerpoint/2010/main" val="22002311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8CAED35-9A5D-44AB-8214-014DDA118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247" y="245660"/>
            <a:ext cx="8424967" cy="593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678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1A00176-B685-44A4-BD78-A2D9FE842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48" y="232012"/>
            <a:ext cx="8646340" cy="605960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2DD7C88-A513-48FA-AE94-AF5CC7ABD212}"/>
              </a:ext>
            </a:extLst>
          </p:cNvPr>
          <p:cNvSpPr txBox="1"/>
          <p:nvPr/>
        </p:nvSpPr>
        <p:spPr>
          <a:xfrm>
            <a:off x="573206" y="1241946"/>
            <a:ext cx="790205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students, library , books, papers</a:t>
            </a:r>
            <a:endParaRPr lang="ar-SA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9B957A-F456-4B72-B3B0-5101A6A4C8B9}"/>
              </a:ext>
            </a:extLst>
          </p:cNvPr>
          <p:cNvSpPr txBox="1"/>
          <p:nvPr/>
        </p:nvSpPr>
        <p:spPr>
          <a:xfrm>
            <a:off x="561830" y="4287675"/>
            <a:ext cx="8350158" cy="22621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Both students seem completely absorbed in work.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They are not only hard working but also very creative.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They haven't noticed the photographer that is taking their photo.</a:t>
            </a:r>
            <a:endParaRPr lang="ar-SA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330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456C2CD-C1F1-4619-8578-67205482B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6" y="436728"/>
            <a:ext cx="8683268" cy="519151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C2091A2-0899-4DB6-BE78-771DDF1BD571}"/>
              </a:ext>
            </a:extLst>
          </p:cNvPr>
          <p:cNvSpPr txBox="1"/>
          <p:nvPr/>
        </p:nvSpPr>
        <p:spPr>
          <a:xfrm>
            <a:off x="3439236" y="3548418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قم بالكتابة عن فلم ما </a:t>
            </a:r>
          </a:p>
        </p:txBody>
      </p:sp>
    </p:spTree>
    <p:extLst>
      <p:ext uri="{BB962C8B-B14F-4D97-AF65-F5344CB8AC3E}">
        <p14:creationId xmlns:p14="http://schemas.microsoft.com/office/powerpoint/2010/main" val="3671170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7AF5119-4233-4A76-B32D-5395C14F5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94" y="243857"/>
            <a:ext cx="8598090" cy="647303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D9D1726-F509-4FD7-9FE3-F636E9A862F5}"/>
              </a:ext>
            </a:extLst>
          </p:cNvPr>
          <p:cNvSpPr txBox="1"/>
          <p:nvPr/>
        </p:nvSpPr>
        <p:spPr>
          <a:xfrm>
            <a:off x="2695433" y="2957153"/>
            <a:ext cx="388961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قم بكتابة تقرير عن هذا الفلم</a:t>
            </a:r>
          </a:p>
        </p:txBody>
      </p:sp>
    </p:spTree>
    <p:extLst>
      <p:ext uri="{BB962C8B-B14F-4D97-AF65-F5344CB8AC3E}">
        <p14:creationId xmlns:p14="http://schemas.microsoft.com/office/powerpoint/2010/main" val="22609285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نوع الخشب">
  <a:themeElements>
    <a:clrScheme name="برتقالي أحم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نوع الخشب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نوع الخشب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نوع الخشب</Template>
  <TotalTime>2639</TotalTime>
  <Words>3385</Words>
  <Application>Microsoft Office PowerPoint</Application>
  <PresentationFormat>عرض على الشاشة (4:3)</PresentationFormat>
  <Paragraphs>872</Paragraphs>
  <Slides>160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160</vt:i4>
      </vt:variant>
    </vt:vector>
  </HeadingPairs>
  <TitlesOfParts>
    <vt:vector size="167" baseType="lpstr">
      <vt:lpstr>Wingdings</vt:lpstr>
      <vt:lpstr>Comic Sans MS</vt:lpstr>
      <vt:lpstr>Century Gothic</vt:lpstr>
      <vt:lpstr>Bookman Old Style</vt:lpstr>
      <vt:lpstr>Rockwell</vt:lpstr>
      <vt:lpstr>Arial Rounded MT Bold</vt:lpstr>
      <vt:lpstr>نوع الخشب</vt:lpstr>
      <vt:lpstr>MEGA GOAL 5</vt:lpstr>
      <vt:lpstr>UNIT 1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UNIT 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UNIT 3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EXPANSION 1 – 3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UNIT 4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UNIT 5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UNIT 6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EXPANSION 4 – 6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MEGA GOAL 5</dc:title>
  <dc:creator>ڪپړۑآء اڷٲﻣير</dc:creator>
  <cp:lastModifiedBy>ڪپړۑآء اڷٲﻣير</cp:lastModifiedBy>
  <cp:revision>128</cp:revision>
  <dcterms:created xsi:type="dcterms:W3CDTF">2020-07-01T09:11:16Z</dcterms:created>
  <dcterms:modified xsi:type="dcterms:W3CDTF">2020-09-15T15:08:45Z</dcterms:modified>
</cp:coreProperties>
</file>